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4"/>
  </p:notesMasterIdLst>
  <p:sldIdLst>
    <p:sldId id="336" r:id="rId2"/>
    <p:sldId id="385" r:id="rId3"/>
    <p:sldId id="390" r:id="rId4"/>
    <p:sldId id="397" r:id="rId5"/>
    <p:sldId id="391" r:id="rId6"/>
    <p:sldId id="393" r:id="rId7"/>
    <p:sldId id="394" r:id="rId8"/>
    <p:sldId id="398" r:id="rId9"/>
    <p:sldId id="396" r:id="rId10"/>
    <p:sldId id="387" r:id="rId11"/>
    <p:sldId id="399" r:id="rId12"/>
    <p:sldId id="400" r:id="rId1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532D"/>
    <a:srgbClr val="8A0437"/>
    <a:srgbClr val="D5C2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ללא סגנון, רשת טבלה">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946" autoAdjust="0"/>
    <p:restoredTop sz="94660"/>
  </p:normalViewPr>
  <p:slideViewPr>
    <p:cSldViewPr snapToGrid="0">
      <p:cViewPr varScale="1">
        <p:scale>
          <a:sx n="67" d="100"/>
          <a:sy n="67" d="100"/>
        </p:scale>
        <p:origin x="68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950659D-83FF-45FB-A337-8C700B402A5E}" type="datetimeFigureOut">
              <a:rPr lang="he-IL" smtClean="0"/>
              <a:t>כ"ח/כסלו/תשפ"ה</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C22F098E-C971-44E0-AD5A-A6E8870224D4}" type="slidenum">
              <a:rPr lang="he-IL" smtClean="0"/>
              <a:t>‹#›</a:t>
            </a:fld>
            <a:endParaRPr lang="he-IL"/>
          </a:p>
        </p:txBody>
      </p:sp>
    </p:spTree>
    <p:extLst>
      <p:ext uri="{BB962C8B-B14F-4D97-AF65-F5344CB8AC3E}">
        <p14:creationId xmlns:p14="http://schemas.microsoft.com/office/powerpoint/2010/main" val="9018381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1000" y="685800"/>
            <a:ext cx="6096000" cy="3429000"/>
          </a:xfrm>
        </p:spPr>
      </p:sp>
      <p:sp>
        <p:nvSpPr>
          <p:cNvPr id="3" name="מציין מיקום של הערות 2"/>
          <p:cNvSpPr>
            <a:spLocks noGrp="1"/>
          </p:cNvSpPr>
          <p:nvPr>
            <p:ph type="body" idx="1"/>
          </p:nvPr>
        </p:nvSpPr>
        <p:spPr/>
        <p:txBody>
          <a:bodyPr/>
          <a:lstStyle/>
          <a:p>
            <a:r>
              <a:rPr lang="he-IL" sz="2200" b="0" i="0" dirty="0">
                <a:effectLst/>
                <a:latin typeface="+mn-lt"/>
                <a:ea typeface="+mn-ea"/>
                <a:cs typeface="+mn-cs"/>
                <a:sym typeface="Helvetica Neue"/>
              </a:rPr>
              <a:t>אוריינטציית עתיד משקפת את הדימויים בהם אנשים משתמשים כדי לתאר את תמונת העתיד שלהם. </a:t>
            </a:r>
            <a:br>
              <a:rPr lang="en-US" sz="2200" b="0" i="0" dirty="0">
                <a:effectLst/>
                <a:latin typeface="+mn-lt"/>
                <a:ea typeface="+mn-ea"/>
                <a:cs typeface="+mn-cs"/>
                <a:sym typeface="Helvetica Neue"/>
              </a:rPr>
            </a:br>
            <a:r>
              <a:rPr lang="he-IL" sz="2200" b="0" i="0" dirty="0">
                <a:effectLst/>
                <a:latin typeface="+mn-lt"/>
                <a:ea typeface="+mn-ea"/>
                <a:cs typeface="+mn-cs"/>
                <a:sym typeface="Helvetica Neue"/>
              </a:rPr>
              <a:t> זהו מושג רחב הכולל בתוכו מכלול מחשבות, ערכים, רגשות וחששות של בני האדם שבאמצעותם הם מציירים תמונה סובייקטיבית אודות העתיד הקרוב או הרחוק. תמונה זאת משקפת את יכולתו של היחיד להתייחס למאורעות העתידיים ומאפשרת לאדם לפעול  לקראת תכניות ויעדים רצויים, או להימנע מתוכניות או תסריטים </a:t>
            </a:r>
            <a:br>
              <a:rPr lang="en-US" sz="2200" b="0" i="0" dirty="0">
                <a:effectLst/>
                <a:latin typeface="+mn-lt"/>
                <a:ea typeface="+mn-ea"/>
                <a:cs typeface="+mn-cs"/>
                <a:sym typeface="Helvetica Neue"/>
              </a:rPr>
            </a:br>
            <a:r>
              <a:rPr lang="he-IL" sz="2200" b="0" i="0" dirty="0">
                <a:effectLst/>
                <a:latin typeface="+mn-lt"/>
                <a:ea typeface="+mn-ea"/>
                <a:cs typeface="+mn-cs"/>
                <a:sym typeface="Helvetica Neue"/>
              </a:rPr>
              <a:t>לא רצויים </a:t>
            </a:r>
          </a:p>
          <a:p>
            <a:r>
              <a:rPr lang="en-US" sz="2200" b="0" i="0" dirty="0" err="1">
                <a:effectLst/>
                <a:latin typeface="+mn-lt"/>
                <a:ea typeface="+mn-ea"/>
                <a:cs typeface="+mn-cs"/>
                <a:sym typeface="Helvetica Neue"/>
              </a:rPr>
              <a:t>Seginer</a:t>
            </a:r>
            <a:r>
              <a:rPr lang="en-US" sz="2200" b="0" i="0" dirty="0">
                <a:effectLst/>
                <a:latin typeface="+mn-lt"/>
                <a:ea typeface="+mn-ea"/>
                <a:cs typeface="+mn-cs"/>
                <a:sym typeface="Helvetica Neue"/>
              </a:rPr>
              <a:t> &amp; </a:t>
            </a:r>
            <a:r>
              <a:rPr lang="en-US" sz="2200" b="0" i="0" dirty="0" err="1">
                <a:effectLst/>
                <a:latin typeface="+mn-lt"/>
                <a:ea typeface="+mn-ea"/>
                <a:cs typeface="+mn-cs"/>
                <a:sym typeface="Helvetica Neue"/>
              </a:rPr>
              <a:t>Mahajna</a:t>
            </a:r>
            <a:r>
              <a:rPr lang="en-US" sz="2200" b="0" i="0" dirty="0">
                <a:effectLst/>
                <a:latin typeface="+mn-lt"/>
                <a:ea typeface="+mn-ea"/>
                <a:cs typeface="+mn-cs"/>
                <a:sym typeface="Helvetica Neue"/>
              </a:rPr>
              <a:t>, 2003; 2004 </a:t>
            </a:r>
            <a:br>
              <a:rPr lang="en-US" sz="2200" b="0" i="0" dirty="0">
                <a:effectLst/>
                <a:latin typeface="+mn-lt"/>
                <a:ea typeface="+mn-ea"/>
                <a:cs typeface="+mn-cs"/>
                <a:sym typeface="Helvetica Neue"/>
              </a:rPr>
            </a:br>
            <a:r>
              <a:rPr lang="he-IL" sz="2200" b="0" i="0" dirty="0">
                <a:effectLst/>
                <a:latin typeface="+mn-lt"/>
                <a:ea typeface="+mn-ea"/>
                <a:cs typeface="+mn-cs"/>
                <a:sym typeface="Helvetica Neue"/>
              </a:rPr>
              <a:t>אדם שיש לו תמונת עתיד מוחשית וברורה יכול לפעול למימושה צעד אחר צעד. </a:t>
            </a:r>
            <a:endParaRPr lang="he-IL" dirty="0"/>
          </a:p>
        </p:txBody>
      </p:sp>
    </p:spTree>
    <p:extLst>
      <p:ext uri="{BB962C8B-B14F-4D97-AF65-F5344CB8AC3E}">
        <p14:creationId xmlns:p14="http://schemas.microsoft.com/office/powerpoint/2010/main" val="1243781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CE1029-5E1A-4097-BCE3-E75F214AB542}"/>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2DD8034-173B-4C4B-A1EA-9729988FCD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D4D08C1B-ED85-40E2-A79E-DF9D1255DA08}"/>
              </a:ext>
            </a:extLst>
          </p:cNvPr>
          <p:cNvSpPr>
            <a:spLocks noGrp="1"/>
          </p:cNvSpPr>
          <p:nvPr>
            <p:ph type="dt" sz="half" idx="10"/>
          </p:nvPr>
        </p:nvSpPr>
        <p:spPr/>
        <p:txBody>
          <a:bodyPr/>
          <a:lstStyle/>
          <a:p>
            <a:fld id="{D63F335A-E397-4D89-A3C9-42ADDFC4EEB0}" type="datetimeFigureOut">
              <a:rPr lang="he-IL" smtClean="0"/>
              <a:t>כ"ח/כסלו/תשפ"ה</a:t>
            </a:fld>
            <a:endParaRPr lang="he-IL"/>
          </a:p>
        </p:txBody>
      </p:sp>
      <p:sp>
        <p:nvSpPr>
          <p:cNvPr id="5" name="מציין מיקום של כותרת תחתונה 4">
            <a:extLst>
              <a:ext uri="{FF2B5EF4-FFF2-40B4-BE49-F238E27FC236}">
                <a16:creationId xmlns:a16="http://schemas.microsoft.com/office/drawing/2014/main" id="{B4F53C99-27E4-4405-99D1-01C0F3B6AB8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D29E9B7-9641-4973-85D6-D6E11B1CC95C}"/>
              </a:ext>
            </a:extLst>
          </p:cNvPr>
          <p:cNvSpPr>
            <a:spLocks noGrp="1"/>
          </p:cNvSpPr>
          <p:nvPr>
            <p:ph type="sldNum" sz="quarter" idx="12"/>
          </p:nvPr>
        </p:nvSpPr>
        <p:spPr/>
        <p:txBody>
          <a:bodyPr/>
          <a:lstStyle/>
          <a:p>
            <a:fld id="{CB719B8F-30A0-4210-A6C1-FAE6430B6E2B}" type="slidenum">
              <a:rPr lang="he-IL" smtClean="0"/>
              <a:t>‹#›</a:t>
            </a:fld>
            <a:endParaRPr lang="he-IL"/>
          </a:p>
        </p:txBody>
      </p:sp>
    </p:spTree>
    <p:extLst>
      <p:ext uri="{BB962C8B-B14F-4D97-AF65-F5344CB8AC3E}">
        <p14:creationId xmlns:p14="http://schemas.microsoft.com/office/powerpoint/2010/main" val="1224403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1F00E8-35A4-42CF-A7F7-1148ADD7DBD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FD43D933-E497-4BC4-B000-6906354C8A2F}"/>
              </a:ext>
            </a:extLst>
          </p:cNvPr>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8119A69-F3EC-472A-9D4D-C6D650555FFF}"/>
              </a:ext>
            </a:extLst>
          </p:cNvPr>
          <p:cNvSpPr>
            <a:spLocks noGrp="1"/>
          </p:cNvSpPr>
          <p:nvPr>
            <p:ph type="dt" sz="half" idx="10"/>
          </p:nvPr>
        </p:nvSpPr>
        <p:spPr/>
        <p:txBody>
          <a:bodyPr/>
          <a:lstStyle/>
          <a:p>
            <a:fld id="{D63F335A-E397-4D89-A3C9-42ADDFC4EEB0}" type="datetimeFigureOut">
              <a:rPr lang="he-IL" smtClean="0"/>
              <a:t>כ"ח/כסלו/תשפ"ה</a:t>
            </a:fld>
            <a:endParaRPr lang="he-IL"/>
          </a:p>
        </p:txBody>
      </p:sp>
      <p:sp>
        <p:nvSpPr>
          <p:cNvPr id="5" name="מציין מיקום של כותרת תחתונה 4">
            <a:extLst>
              <a:ext uri="{FF2B5EF4-FFF2-40B4-BE49-F238E27FC236}">
                <a16:creationId xmlns:a16="http://schemas.microsoft.com/office/drawing/2014/main" id="{AFFA5F89-A9AF-4710-82D6-46F672731FC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F61D2DB-6DBE-4D11-B03D-6E2A4A12FFB6}"/>
              </a:ext>
            </a:extLst>
          </p:cNvPr>
          <p:cNvSpPr>
            <a:spLocks noGrp="1"/>
          </p:cNvSpPr>
          <p:nvPr>
            <p:ph type="sldNum" sz="quarter" idx="12"/>
          </p:nvPr>
        </p:nvSpPr>
        <p:spPr/>
        <p:txBody>
          <a:bodyPr/>
          <a:lstStyle/>
          <a:p>
            <a:fld id="{CB719B8F-30A0-4210-A6C1-FAE6430B6E2B}" type="slidenum">
              <a:rPr lang="he-IL" smtClean="0"/>
              <a:t>‹#›</a:t>
            </a:fld>
            <a:endParaRPr lang="he-IL"/>
          </a:p>
        </p:txBody>
      </p:sp>
    </p:spTree>
    <p:extLst>
      <p:ext uri="{BB962C8B-B14F-4D97-AF65-F5344CB8AC3E}">
        <p14:creationId xmlns:p14="http://schemas.microsoft.com/office/powerpoint/2010/main" val="2482019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367E01-854C-477E-9225-8AD75C9B8DF8}"/>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2F8EAA3-E5AE-4E16-9085-B0A993B7DB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ערוך סגנונות טקסט של תבנית בסיס</a:t>
            </a:r>
          </a:p>
        </p:txBody>
      </p:sp>
      <p:sp>
        <p:nvSpPr>
          <p:cNvPr id="4" name="מציין מיקום של תאריך 3">
            <a:extLst>
              <a:ext uri="{FF2B5EF4-FFF2-40B4-BE49-F238E27FC236}">
                <a16:creationId xmlns:a16="http://schemas.microsoft.com/office/drawing/2014/main" id="{5A335F6C-FA47-4D99-A2DB-E418BA7FE714}"/>
              </a:ext>
            </a:extLst>
          </p:cNvPr>
          <p:cNvSpPr>
            <a:spLocks noGrp="1"/>
          </p:cNvSpPr>
          <p:nvPr>
            <p:ph type="dt" sz="half" idx="10"/>
          </p:nvPr>
        </p:nvSpPr>
        <p:spPr/>
        <p:txBody>
          <a:bodyPr/>
          <a:lstStyle/>
          <a:p>
            <a:fld id="{D63F335A-E397-4D89-A3C9-42ADDFC4EEB0}" type="datetimeFigureOut">
              <a:rPr lang="he-IL" smtClean="0"/>
              <a:t>כ"ח/כסלו/תשפ"ה</a:t>
            </a:fld>
            <a:endParaRPr lang="he-IL"/>
          </a:p>
        </p:txBody>
      </p:sp>
      <p:sp>
        <p:nvSpPr>
          <p:cNvPr id="5" name="מציין מיקום של כותרת תחתונה 4">
            <a:extLst>
              <a:ext uri="{FF2B5EF4-FFF2-40B4-BE49-F238E27FC236}">
                <a16:creationId xmlns:a16="http://schemas.microsoft.com/office/drawing/2014/main" id="{72930BBD-679D-4807-9C1F-A80B52B2ECB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1C9D877-5F89-411B-90B3-1DEAA4432360}"/>
              </a:ext>
            </a:extLst>
          </p:cNvPr>
          <p:cNvSpPr>
            <a:spLocks noGrp="1"/>
          </p:cNvSpPr>
          <p:nvPr>
            <p:ph type="sldNum" sz="quarter" idx="12"/>
          </p:nvPr>
        </p:nvSpPr>
        <p:spPr/>
        <p:txBody>
          <a:bodyPr/>
          <a:lstStyle/>
          <a:p>
            <a:fld id="{CB719B8F-30A0-4210-A6C1-FAE6430B6E2B}" type="slidenum">
              <a:rPr lang="he-IL" smtClean="0"/>
              <a:t>‹#›</a:t>
            </a:fld>
            <a:endParaRPr lang="he-IL"/>
          </a:p>
        </p:txBody>
      </p:sp>
    </p:spTree>
    <p:extLst>
      <p:ext uri="{BB962C8B-B14F-4D97-AF65-F5344CB8AC3E}">
        <p14:creationId xmlns:p14="http://schemas.microsoft.com/office/powerpoint/2010/main" val="3151680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B3529BE-A2AA-481D-9880-839A0534F5D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10B961D-F5D4-4EF4-A3D6-729EEDEB0F27}"/>
              </a:ext>
            </a:extLst>
          </p:cNvPr>
          <p:cNvSpPr>
            <a:spLocks noGrp="1"/>
          </p:cNvSpPr>
          <p:nvPr>
            <p:ph sz="half" idx="1"/>
          </p:nvPr>
        </p:nvSpPr>
        <p:spPr>
          <a:xfrm>
            <a:off x="838200" y="1825625"/>
            <a:ext cx="51816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BE47E508-D250-41F0-9902-9B7985F4AD3C}"/>
              </a:ext>
            </a:extLst>
          </p:cNvPr>
          <p:cNvSpPr>
            <a:spLocks noGrp="1"/>
          </p:cNvSpPr>
          <p:nvPr>
            <p:ph sz="half" idx="2"/>
          </p:nvPr>
        </p:nvSpPr>
        <p:spPr>
          <a:xfrm>
            <a:off x="6172200" y="1825625"/>
            <a:ext cx="51816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2F2FE127-A926-4619-A6F5-D07249B2A45B}"/>
              </a:ext>
            </a:extLst>
          </p:cNvPr>
          <p:cNvSpPr>
            <a:spLocks noGrp="1"/>
          </p:cNvSpPr>
          <p:nvPr>
            <p:ph type="dt" sz="half" idx="10"/>
          </p:nvPr>
        </p:nvSpPr>
        <p:spPr/>
        <p:txBody>
          <a:bodyPr/>
          <a:lstStyle/>
          <a:p>
            <a:fld id="{D63F335A-E397-4D89-A3C9-42ADDFC4EEB0}" type="datetimeFigureOut">
              <a:rPr lang="he-IL" smtClean="0"/>
              <a:t>כ"ח/כסלו/תשפ"ה</a:t>
            </a:fld>
            <a:endParaRPr lang="he-IL"/>
          </a:p>
        </p:txBody>
      </p:sp>
      <p:sp>
        <p:nvSpPr>
          <p:cNvPr id="6" name="מציין מיקום של כותרת תחתונה 5">
            <a:extLst>
              <a:ext uri="{FF2B5EF4-FFF2-40B4-BE49-F238E27FC236}">
                <a16:creationId xmlns:a16="http://schemas.microsoft.com/office/drawing/2014/main" id="{EA42BF4A-4835-4BE8-AF84-74D90A8CC741}"/>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270F02F-9FFA-47E0-9CF4-616D55987AB8}"/>
              </a:ext>
            </a:extLst>
          </p:cNvPr>
          <p:cNvSpPr>
            <a:spLocks noGrp="1"/>
          </p:cNvSpPr>
          <p:nvPr>
            <p:ph type="sldNum" sz="quarter" idx="12"/>
          </p:nvPr>
        </p:nvSpPr>
        <p:spPr/>
        <p:txBody>
          <a:bodyPr/>
          <a:lstStyle/>
          <a:p>
            <a:fld id="{CB719B8F-30A0-4210-A6C1-FAE6430B6E2B}" type="slidenum">
              <a:rPr lang="he-IL" smtClean="0"/>
              <a:t>‹#›</a:t>
            </a:fld>
            <a:endParaRPr lang="he-IL"/>
          </a:p>
        </p:txBody>
      </p:sp>
    </p:spTree>
    <p:extLst>
      <p:ext uri="{BB962C8B-B14F-4D97-AF65-F5344CB8AC3E}">
        <p14:creationId xmlns:p14="http://schemas.microsoft.com/office/powerpoint/2010/main" val="2258919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AEEB84-1915-4C7A-B3D9-AAEB105B4397}"/>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005D7C6E-F2F3-4EB3-B1EE-1A85A6D446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מציין מיקום תוכן 3">
            <a:extLst>
              <a:ext uri="{FF2B5EF4-FFF2-40B4-BE49-F238E27FC236}">
                <a16:creationId xmlns:a16="http://schemas.microsoft.com/office/drawing/2014/main" id="{E6914627-8C47-4D97-97B1-A953D2C117E8}"/>
              </a:ext>
            </a:extLst>
          </p:cNvPr>
          <p:cNvSpPr>
            <a:spLocks noGrp="1"/>
          </p:cNvSpPr>
          <p:nvPr>
            <p:ph sz="half" idx="2"/>
          </p:nvPr>
        </p:nvSpPr>
        <p:spPr>
          <a:xfrm>
            <a:off x="839788" y="2505075"/>
            <a:ext cx="5157787"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87FFD70B-6C60-4A0F-8228-D90E33CC44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מציין מיקום תוכן 5">
            <a:extLst>
              <a:ext uri="{FF2B5EF4-FFF2-40B4-BE49-F238E27FC236}">
                <a16:creationId xmlns:a16="http://schemas.microsoft.com/office/drawing/2014/main" id="{4EC6D943-DC13-4BCF-9623-FDC7BAFCB0D8}"/>
              </a:ext>
            </a:extLst>
          </p:cNvPr>
          <p:cNvSpPr>
            <a:spLocks noGrp="1"/>
          </p:cNvSpPr>
          <p:nvPr>
            <p:ph sz="quarter" idx="4"/>
          </p:nvPr>
        </p:nvSpPr>
        <p:spPr>
          <a:xfrm>
            <a:off x="6172200" y="2505075"/>
            <a:ext cx="5183188"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42FE69AA-FC68-4659-885B-A1D6CB632F21}"/>
              </a:ext>
            </a:extLst>
          </p:cNvPr>
          <p:cNvSpPr>
            <a:spLocks noGrp="1"/>
          </p:cNvSpPr>
          <p:nvPr>
            <p:ph type="dt" sz="half" idx="10"/>
          </p:nvPr>
        </p:nvSpPr>
        <p:spPr/>
        <p:txBody>
          <a:bodyPr/>
          <a:lstStyle/>
          <a:p>
            <a:fld id="{D63F335A-E397-4D89-A3C9-42ADDFC4EEB0}" type="datetimeFigureOut">
              <a:rPr lang="he-IL" smtClean="0"/>
              <a:t>כ"ח/כסלו/תשפ"ה</a:t>
            </a:fld>
            <a:endParaRPr lang="he-IL"/>
          </a:p>
        </p:txBody>
      </p:sp>
      <p:sp>
        <p:nvSpPr>
          <p:cNvPr id="8" name="מציין מיקום של כותרת תחתונה 7">
            <a:extLst>
              <a:ext uri="{FF2B5EF4-FFF2-40B4-BE49-F238E27FC236}">
                <a16:creationId xmlns:a16="http://schemas.microsoft.com/office/drawing/2014/main" id="{6B441FE2-8A1E-4AB5-97C4-1B3D48289089}"/>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D6CC4593-D3B1-4D90-BAC3-C9BFE4C277C2}"/>
              </a:ext>
            </a:extLst>
          </p:cNvPr>
          <p:cNvSpPr>
            <a:spLocks noGrp="1"/>
          </p:cNvSpPr>
          <p:nvPr>
            <p:ph type="sldNum" sz="quarter" idx="12"/>
          </p:nvPr>
        </p:nvSpPr>
        <p:spPr/>
        <p:txBody>
          <a:bodyPr/>
          <a:lstStyle/>
          <a:p>
            <a:fld id="{CB719B8F-30A0-4210-A6C1-FAE6430B6E2B}" type="slidenum">
              <a:rPr lang="he-IL" smtClean="0"/>
              <a:t>‹#›</a:t>
            </a:fld>
            <a:endParaRPr lang="he-IL"/>
          </a:p>
        </p:txBody>
      </p:sp>
    </p:spTree>
    <p:extLst>
      <p:ext uri="{BB962C8B-B14F-4D97-AF65-F5344CB8AC3E}">
        <p14:creationId xmlns:p14="http://schemas.microsoft.com/office/powerpoint/2010/main" val="4276042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B818F90-DDFE-4EEB-B80B-9A24187E4A6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DF59E439-35CF-4832-AB2A-44DE9BAA57CA}"/>
              </a:ext>
            </a:extLst>
          </p:cNvPr>
          <p:cNvSpPr>
            <a:spLocks noGrp="1"/>
          </p:cNvSpPr>
          <p:nvPr>
            <p:ph type="dt" sz="half" idx="10"/>
          </p:nvPr>
        </p:nvSpPr>
        <p:spPr/>
        <p:txBody>
          <a:bodyPr/>
          <a:lstStyle/>
          <a:p>
            <a:fld id="{D63F335A-E397-4D89-A3C9-42ADDFC4EEB0}" type="datetimeFigureOut">
              <a:rPr lang="he-IL" smtClean="0"/>
              <a:t>כ"ח/כסלו/תשפ"ה</a:t>
            </a:fld>
            <a:endParaRPr lang="he-IL"/>
          </a:p>
        </p:txBody>
      </p:sp>
      <p:sp>
        <p:nvSpPr>
          <p:cNvPr id="4" name="מציין מיקום של כותרת תחתונה 3">
            <a:extLst>
              <a:ext uri="{FF2B5EF4-FFF2-40B4-BE49-F238E27FC236}">
                <a16:creationId xmlns:a16="http://schemas.microsoft.com/office/drawing/2014/main" id="{45356327-556C-4929-96C8-FDFCAD474350}"/>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1399FD35-2AD6-4322-A93E-2B837344D7BC}"/>
              </a:ext>
            </a:extLst>
          </p:cNvPr>
          <p:cNvSpPr>
            <a:spLocks noGrp="1"/>
          </p:cNvSpPr>
          <p:nvPr>
            <p:ph type="sldNum" sz="quarter" idx="12"/>
          </p:nvPr>
        </p:nvSpPr>
        <p:spPr/>
        <p:txBody>
          <a:bodyPr/>
          <a:lstStyle/>
          <a:p>
            <a:fld id="{CB719B8F-30A0-4210-A6C1-FAE6430B6E2B}" type="slidenum">
              <a:rPr lang="he-IL" smtClean="0"/>
              <a:t>‹#›</a:t>
            </a:fld>
            <a:endParaRPr lang="he-IL"/>
          </a:p>
        </p:txBody>
      </p:sp>
    </p:spTree>
    <p:extLst>
      <p:ext uri="{BB962C8B-B14F-4D97-AF65-F5344CB8AC3E}">
        <p14:creationId xmlns:p14="http://schemas.microsoft.com/office/powerpoint/2010/main" val="955878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EF5CED87-1C07-4FE4-80FE-A9E3DB0D7538}"/>
              </a:ext>
            </a:extLst>
          </p:cNvPr>
          <p:cNvSpPr>
            <a:spLocks noGrp="1"/>
          </p:cNvSpPr>
          <p:nvPr>
            <p:ph type="dt" sz="half" idx="10"/>
          </p:nvPr>
        </p:nvSpPr>
        <p:spPr/>
        <p:txBody>
          <a:bodyPr/>
          <a:lstStyle/>
          <a:p>
            <a:fld id="{D63F335A-E397-4D89-A3C9-42ADDFC4EEB0}" type="datetimeFigureOut">
              <a:rPr lang="he-IL" smtClean="0"/>
              <a:t>כ"ח/כסלו/תשפ"ה</a:t>
            </a:fld>
            <a:endParaRPr lang="he-IL"/>
          </a:p>
        </p:txBody>
      </p:sp>
      <p:sp>
        <p:nvSpPr>
          <p:cNvPr id="3" name="מציין מיקום של כותרת תחתונה 2">
            <a:extLst>
              <a:ext uri="{FF2B5EF4-FFF2-40B4-BE49-F238E27FC236}">
                <a16:creationId xmlns:a16="http://schemas.microsoft.com/office/drawing/2014/main" id="{DABDF173-B5F9-4AB8-BBF6-CD9F7F9693E2}"/>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DEEADC22-D3C0-4295-9B28-A72D87137591}"/>
              </a:ext>
            </a:extLst>
          </p:cNvPr>
          <p:cNvSpPr>
            <a:spLocks noGrp="1"/>
          </p:cNvSpPr>
          <p:nvPr>
            <p:ph type="sldNum" sz="quarter" idx="12"/>
          </p:nvPr>
        </p:nvSpPr>
        <p:spPr/>
        <p:txBody>
          <a:bodyPr/>
          <a:lstStyle/>
          <a:p>
            <a:fld id="{CB719B8F-30A0-4210-A6C1-FAE6430B6E2B}" type="slidenum">
              <a:rPr lang="he-IL" smtClean="0"/>
              <a:t>‹#›</a:t>
            </a:fld>
            <a:endParaRPr lang="he-IL"/>
          </a:p>
        </p:txBody>
      </p:sp>
    </p:spTree>
    <p:extLst>
      <p:ext uri="{BB962C8B-B14F-4D97-AF65-F5344CB8AC3E}">
        <p14:creationId xmlns:p14="http://schemas.microsoft.com/office/powerpoint/2010/main" val="3799911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6793C05-552F-4C79-A2E8-2121A0CA452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A13A125-2DC9-432A-A465-F7BA1A4B7B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A9978E67-1B05-457C-9BCC-EFE7B97DC2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מציין מיקום של תאריך 4">
            <a:extLst>
              <a:ext uri="{FF2B5EF4-FFF2-40B4-BE49-F238E27FC236}">
                <a16:creationId xmlns:a16="http://schemas.microsoft.com/office/drawing/2014/main" id="{33C4565F-5B99-4E00-912D-D1023F2F090A}"/>
              </a:ext>
            </a:extLst>
          </p:cNvPr>
          <p:cNvSpPr>
            <a:spLocks noGrp="1"/>
          </p:cNvSpPr>
          <p:nvPr>
            <p:ph type="dt" sz="half" idx="10"/>
          </p:nvPr>
        </p:nvSpPr>
        <p:spPr/>
        <p:txBody>
          <a:bodyPr/>
          <a:lstStyle/>
          <a:p>
            <a:fld id="{D63F335A-E397-4D89-A3C9-42ADDFC4EEB0}" type="datetimeFigureOut">
              <a:rPr lang="he-IL" smtClean="0"/>
              <a:t>כ"ח/כסלו/תשפ"ה</a:t>
            </a:fld>
            <a:endParaRPr lang="he-IL"/>
          </a:p>
        </p:txBody>
      </p:sp>
      <p:sp>
        <p:nvSpPr>
          <p:cNvPr id="6" name="מציין מיקום של כותרת תחתונה 5">
            <a:extLst>
              <a:ext uri="{FF2B5EF4-FFF2-40B4-BE49-F238E27FC236}">
                <a16:creationId xmlns:a16="http://schemas.microsoft.com/office/drawing/2014/main" id="{3018F3C1-EA95-441F-90C6-77EC53FC9AB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65FA047-A220-46EB-B59E-FAEE59B23806}"/>
              </a:ext>
            </a:extLst>
          </p:cNvPr>
          <p:cNvSpPr>
            <a:spLocks noGrp="1"/>
          </p:cNvSpPr>
          <p:nvPr>
            <p:ph type="sldNum" sz="quarter" idx="12"/>
          </p:nvPr>
        </p:nvSpPr>
        <p:spPr/>
        <p:txBody>
          <a:bodyPr/>
          <a:lstStyle/>
          <a:p>
            <a:fld id="{CB719B8F-30A0-4210-A6C1-FAE6430B6E2B}" type="slidenum">
              <a:rPr lang="he-IL" smtClean="0"/>
              <a:t>‹#›</a:t>
            </a:fld>
            <a:endParaRPr lang="he-IL"/>
          </a:p>
        </p:txBody>
      </p:sp>
    </p:spTree>
    <p:extLst>
      <p:ext uri="{BB962C8B-B14F-4D97-AF65-F5344CB8AC3E}">
        <p14:creationId xmlns:p14="http://schemas.microsoft.com/office/powerpoint/2010/main" val="2657675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2F5550B-667F-47D9-B4D6-C0C3BFDDFF77}"/>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B81F240D-B02A-4DD8-BBAF-9E37F2A368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99CC84C-ED1A-49FA-A0CC-F9D8B5FB94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מציין מיקום של תאריך 4">
            <a:extLst>
              <a:ext uri="{FF2B5EF4-FFF2-40B4-BE49-F238E27FC236}">
                <a16:creationId xmlns:a16="http://schemas.microsoft.com/office/drawing/2014/main" id="{F7F95F61-C9BD-490A-9D65-3CFBE00105F9}"/>
              </a:ext>
            </a:extLst>
          </p:cNvPr>
          <p:cNvSpPr>
            <a:spLocks noGrp="1"/>
          </p:cNvSpPr>
          <p:nvPr>
            <p:ph type="dt" sz="half" idx="10"/>
          </p:nvPr>
        </p:nvSpPr>
        <p:spPr/>
        <p:txBody>
          <a:bodyPr/>
          <a:lstStyle/>
          <a:p>
            <a:fld id="{D63F335A-E397-4D89-A3C9-42ADDFC4EEB0}" type="datetimeFigureOut">
              <a:rPr lang="he-IL" smtClean="0"/>
              <a:t>כ"ח/כסלו/תשפ"ה</a:t>
            </a:fld>
            <a:endParaRPr lang="he-IL"/>
          </a:p>
        </p:txBody>
      </p:sp>
      <p:sp>
        <p:nvSpPr>
          <p:cNvPr id="6" name="מציין מיקום של כותרת תחתונה 5">
            <a:extLst>
              <a:ext uri="{FF2B5EF4-FFF2-40B4-BE49-F238E27FC236}">
                <a16:creationId xmlns:a16="http://schemas.microsoft.com/office/drawing/2014/main" id="{81F480E3-D27B-429E-8A2A-3B3AE166E44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987832A-8526-4A7E-9511-BAFD0906A553}"/>
              </a:ext>
            </a:extLst>
          </p:cNvPr>
          <p:cNvSpPr>
            <a:spLocks noGrp="1"/>
          </p:cNvSpPr>
          <p:nvPr>
            <p:ph type="sldNum" sz="quarter" idx="12"/>
          </p:nvPr>
        </p:nvSpPr>
        <p:spPr/>
        <p:txBody>
          <a:bodyPr/>
          <a:lstStyle/>
          <a:p>
            <a:fld id="{CB719B8F-30A0-4210-A6C1-FAE6430B6E2B}" type="slidenum">
              <a:rPr lang="he-IL" smtClean="0"/>
              <a:t>‹#›</a:t>
            </a:fld>
            <a:endParaRPr lang="he-IL"/>
          </a:p>
        </p:txBody>
      </p:sp>
    </p:spTree>
    <p:extLst>
      <p:ext uri="{BB962C8B-B14F-4D97-AF65-F5344CB8AC3E}">
        <p14:creationId xmlns:p14="http://schemas.microsoft.com/office/powerpoint/2010/main" val="2738557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B925E4C-29A2-48D7-A00D-593A3F93AAD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6707D576-8162-43EB-97DC-215152E2FFB0}"/>
              </a:ext>
            </a:extLst>
          </p:cNvPr>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8F55EB4-6210-469A-A343-B7A938EDE570}"/>
              </a:ext>
            </a:extLst>
          </p:cNvPr>
          <p:cNvSpPr>
            <a:spLocks noGrp="1"/>
          </p:cNvSpPr>
          <p:nvPr>
            <p:ph type="dt" sz="half" idx="10"/>
          </p:nvPr>
        </p:nvSpPr>
        <p:spPr/>
        <p:txBody>
          <a:bodyPr/>
          <a:lstStyle/>
          <a:p>
            <a:fld id="{D63F335A-E397-4D89-A3C9-42ADDFC4EEB0}" type="datetimeFigureOut">
              <a:rPr lang="he-IL" smtClean="0"/>
              <a:t>כ"ח/כסלו/תשפ"ה</a:t>
            </a:fld>
            <a:endParaRPr lang="he-IL"/>
          </a:p>
        </p:txBody>
      </p:sp>
      <p:sp>
        <p:nvSpPr>
          <p:cNvPr id="5" name="מציין מיקום של כותרת תחתונה 4">
            <a:extLst>
              <a:ext uri="{FF2B5EF4-FFF2-40B4-BE49-F238E27FC236}">
                <a16:creationId xmlns:a16="http://schemas.microsoft.com/office/drawing/2014/main" id="{FB66B4AF-324B-46F5-9F2F-EE9353A9899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F3628B9-7DD2-4EAE-BE53-21252F733995}"/>
              </a:ext>
            </a:extLst>
          </p:cNvPr>
          <p:cNvSpPr>
            <a:spLocks noGrp="1"/>
          </p:cNvSpPr>
          <p:nvPr>
            <p:ph type="sldNum" sz="quarter" idx="12"/>
          </p:nvPr>
        </p:nvSpPr>
        <p:spPr/>
        <p:txBody>
          <a:bodyPr/>
          <a:lstStyle/>
          <a:p>
            <a:fld id="{CB719B8F-30A0-4210-A6C1-FAE6430B6E2B}" type="slidenum">
              <a:rPr lang="he-IL" smtClean="0"/>
              <a:t>‹#›</a:t>
            </a:fld>
            <a:endParaRPr lang="he-IL"/>
          </a:p>
        </p:txBody>
      </p:sp>
    </p:spTree>
    <p:extLst>
      <p:ext uri="{BB962C8B-B14F-4D97-AF65-F5344CB8AC3E}">
        <p14:creationId xmlns:p14="http://schemas.microsoft.com/office/powerpoint/2010/main" val="1255143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154D3823-434C-463E-A0FD-5B88F85CB184}"/>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7ED87DCD-63B2-4718-9EE7-70BA0F5162C5}"/>
              </a:ext>
            </a:extLst>
          </p:cNvPr>
          <p:cNvSpPr>
            <a:spLocks noGrp="1"/>
          </p:cNvSpPr>
          <p:nvPr>
            <p:ph type="body" orient="vert" idx="1"/>
          </p:nvPr>
        </p:nvSpPr>
        <p:spPr>
          <a:xfrm>
            <a:off x="838200" y="365125"/>
            <a:ext cx="7734300" cy="5811838"/>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2549218-7C83-4EE6-B006-C2CF14111FAE}"/>
              </a:ext>
            </a:extLst>
          </p:cNvPr>
          <p:cNvSpPr>
            <a:spLocks noGrp="1"/>
          </p:cNvSpPr>
          <p:nvPr>
            <p:ph type="dt" sz="half" idx="10"/>
          </p:nvPr>
        </p:nvSpPr>
        <p:spPr/>
        <p:txBody>
          <a:bodyPr/>
          <a:lstStyle/>
          <a:p>
            <a:fld id="{D63F335A-E397-4D89-A3C9-42ADDFC4EEB0}" type="datetimeFigureOut">
              <a:rPr lang="he-IL" smtClean="0"/>
              <a:t>כ"ח/כסלו/תשפ"ה</a:t>
            </a:fld>
            <a:endParaRPr lang="he-IL"/>
          </a:p>
        </p:txBody>
      </p:sp>
      <p:sp>
        <p:nvSpPr>
          <p:cNvPr id="5" name="מציין מיקום של כותרת תחתונה 4">
            <a:extLst>
              <a:ext uri="{FF2B5EF4-FFF2-40B4-BE49-F238E27FC236}">
                <a16:creationId xmlns:a16="http://schemas.microsoft.com/office/drawing/2014/main" id="{789A9BB0-4270-4A6E-8935-CE313E34D44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14AF98C-6665-4FDF-B62E-5E078610F57A}"/>
              </a:ext>
            </a:extLst>
          </p:cNvPr>
          <p:cNvSpPr>
            <a:spLocks noGrp="1"/>
          </p:cNvSpPr>
          <p:nvPr>
            <p:ph type="sldNum" sz="quarter" idx="12"/>
          </p:nvPr>
        </p:nvSpPr>
        <p:spPr/>
        <p:txBody>
          <a:bodyPr/>
          <a:lstStyle/>
          <a:p>
            <a:fld id="{CB719B8F-30A0-4210-A6C1-FAE6430B6E2B}" type="slidenum">
              <a:rPr lang="he-IL" smtClean="0"/>
              <a:t>‹#›</a:t>
            </a:fld>
            <a:endParaRPr lang="he-IL"/>
          </a:p>
        </p:txBody>
      </p:sp>
    </p:spTree>
    <p:extLst>
      <p:ext uri="{BB962C8B-B14F-4D97-AF65-F5344CB8AC3E}">
        <p14:creationId xmlns:p14="http://schemas.microsoft.com/office/powerpoint/2010/main" val="4187081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1329551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247915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EA129458-49DB-4BE3-A504-B2979602311F}"/>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17B8CB0-2109-4D70-B276-21D611710D18}"/>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2BB15A-B199-4A21-9CAA-7FF26FC3B61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63F335A-E397-4D89-A3C9-42ADDFC4EEB0}" type="datetimeFigureOut">
              <a:rPr lang="he-IL" smtClean="0"/>
              <a:t>כ"ח/כסלו/תשפ"ה</a:t>
            </a:fld>
            <a:endParaRPr lang="he-IL"/>
          </a:p>
        </p:txBody>
      </p:sp>
      <p:sp>
        <p:nvSpPr>
          <p:cNvPr id="5" name="מציין מיקום של כותרת תחתונה 4">
            <a:extLst>
              <a:ext uri="{FF2B5EF4-FFF2-40B4-BE49-F238E27FC236}">
                <a16:creationId xmlns:a16="http://schemas.microsoft.com/office/drawing/2014/main" id="{C3DF9178-3CB4-452F-A43C-1E23B957AF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EB4ACD96-AED8-4FC3-B53F-45F98762AB9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B719B8F-30A0-4210-A6C1-FAE6430B6E2B}" type="slidenum">
              <a:rPr lang="he-IL" smtClean="0"/>
              <a:t>‹#›</a:t>
            </a:fld>
            <a:endParaRPr lang="he-IL"/>
          </a:p>
        </p:txBody>
      </p:sp>
    </p:spTree>
    <p:extLst>
      <p:ext uri="{BB962C8B-B14F-4D97-AF65-F5344CB8AC3E}">
        <p14:creationId xmlns:p14="http://schemas.microsoft.com/office/powerpoint/2010/main" val="2180138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4.jpeg"/><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18" Type="http://schemas.openxmlformats.org/officeDocument/2006/relationships/image" Target="../media/image38.png"/><Relationship Id="rId3" Type="http://schemas.openxmlformats.org/officeDocument/2006/relationships/image" Target="../media/image24.png"/><Relationship Id="rId21" Type="http://schemas.openxmlformats.org/officeDocument/2006/relationships/image" Target="../media/image41.pn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37.png"/><Relationship Id="rId2" Type="http://schemas.openxmlformats.org/officeDocument/2006/relationships/image" Target="../media/image4.jpeg"/><Relationship Id="rId16" Type="http://schemas.openxmlformats.org/officeDocument/2006/relationships/image" Target="../media/image36.png"/><Relationship Id="rId20" Type="http://schemas.openxmlformats.org/officeDocument/2006/relationships/image" Target="../media/image40.png"/><Relationship Id="rId1" Type="http://schemas.openxmlformats.org/officeDocument/2006/relationships/slideLayout" Target="../slideLayouts/slideLayout12.xml"/><Relationship Id="rId6" Type="http://schemas.openxmlformats.org/officeDocument/2006/relationships/image" Target="../media/image21.png"/><Relationship Id="rId11" Type="http://schemas.openxmlformats.org/officeDocument/2006/relationships/image" Target="../media/image31.png"/><Relationship Id="rId5" Type="http://schemas.openxmlformats.org/officeDocument/2006/relationships/image" Target="../media/image26.png"/><Relationship Id="rId15" Type="http://schemas.openxmlformats.org/officeDocument/2006/relationships/image" Target="../media/image35.png"/><Relationship Id="rId10" Type="http://schemas.openxmlformats.org/officeDocument/2006/relationships/image" Target="../media/image30.png"/><Relationship Id="rId19" Type="http://schemas.openxmlformats.org/officeDocument/2006/relationships/image" Target="../media/image39.png"/><Relationship Id="rId4" Type="http://schemas.openxmlformats.org/officeDocument/2006/relationships/image" Target="../media/image25.png"/><Relationship Id="rId9" Type="http://schemas.openxmlformats.org/officeDocument/2006/relationships/image" Target="../media/image29.png"/><Relationship Id="rId14" Type="http://schemas.openxmlformats.org/officeDocument/2006/relationships/image" Target="../media/image34.png"/><Relationship Id="rId22" Type="http://schemas.openxmlformats.org/officeDocument/2006/relationships/image" Target="../media/image42.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49.png"/><Relationship Id="rId18" Type="http://schemas.openxmlformats.org/officeDocument/2006/relationships/image" Target="../media/image54.png"/><Relationship Id="rId3" Type="http://schemas.openxmlformats.org/officeDocument/2006/relationships/image" Target="../media/image24.png"/><Relationship Id="rId7" Type="http://schemas.openxmlformats.org/officeDocument/2006/relationships/image" Target="../media/image44.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image" Target="../media/image4.jpeg"/><Relationship Id="rId16" Type="http://schemas.openxmlformats.org/officeDocument/2006/relationships/image" Target="../media/image52.png"/><Relationship Id="rId1" Type="http://schemas.openxmlformats.org/officeDocument/2006/relationships/slideLayout" Target="../slideLayouts/slideLayout12.xml"/><Relationship Id="rId6" Type="http://schemas.openxmlformats.org/officeDocument/2006/relationships/image" Target="../media/image43.png"/><Relationship Id="rId11" Type="http://schemas.openxmlformats.org/officeDocument/2006/relationships/image" Target="../media/image47.png"/><Relationship Id="rId5" Type="http://schemas.openxmlformats.org/officeDocument/2006/relationships/image" Target="../media/image26.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25.png"/><Relationship Id="rId9" Type="http://schemas.openxmlformats.org/officeDocument/2006/relationships/image" Target="../media/image45.png"/><Relationship Id="rId14" Type="http://schemas.openxmlformats.org/officeDocument/2006/relationships/image" Target="../media/image50.png"/></Relationships>
</file>

<file path=ppt/slides/_rels/slide6.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50.png"/><Relationship Id="rId18" Type="http://schemas.openxmlformats.org/officeDocument/2006/relationships/image" Target="../media/image59.png"/><Relationship Id="rId3" Type="http://schemas.openxmlformats.org/officeDocument/2006/relationships/image" Target="../media/image24.png"/><Relationship Id="rId7" Type="http://schemas.openxmlformats.org/officeDocument/2006/relationships/image" Target="../media/image21.png"/><Relationship Id="rId12" Type="http://schemas.openxmlformats.org/officeDocument/2006/relationships/image" Target="../media/image49.png"/><Relationship Id="rId17" Type="http://schemas.openxmlformats.org/officeDocument/2006/relationships/image" Target="../media/image58.png"/><Relationship Id="rId2" Type="http://schemas.openxmlformats.org/officeDocument/2006/relationships/image" Target="../media/image4.jpeg"/><Relationship Id="rId16" Type="http://schemas.openxmlformats.org/officeDocument/2006/relationships/image" Target="../media/image54.png"/><Relationship Id="rId20" Type="http://schemas.openxmlformats.org/officeDocument/2006/relationships/image" Target="../media/image61.png"/><Relationship Id="rId1" Type="http://schemas.openxmlformats.org/officeDocument/2006/relationships/slideLayout" Target="../slideLayouts/slideLayout12.xml"/><Relationship Id="rId6" Type="http://schemas.openxmlformats.org/officeDocument/2006/relationships/image" Target="../media/image55.png"/><Relationship Id="rId11" Type="http://schemas.openxmlformats.org/officeDocument/2006/relationships/image" Target="../media/image48.png"/><Relationship Id="rId5" Type="http://schemas.openxmlformats.org/officeDocument/2006/relationships/image" Target="../media/image26.png"/><Relationship Id="rId15" Type="http://schemas.openxmlformats.org/officeDocument/2006/relationships/image" Target="../media/image53.png"/><Relationship Id="rId10" Type="http://schemas.openxmlformats.org/officeDocument/2006/relationships/image" Target="../media/image47.png"/><Relationship Id="rId19" Type="http://schemas.openxmlformats.org/officeDocument/2006/relationships/image" Target="../media/image60.png"/><Relationship Id="rId4" Type="http://schemas.openxmlformats.org/officeDocument/2006/relationships/image" Target="../media/image25.png"/><Relationship Id="rId9" Type="http://schemas.openxmlformats.org/officeDocument/2006/relationships/image" Target="../media/image46.png"/><Relationship Id="rId14" Type="http://schemas.openxmlformats.org/officeDocument/2006/relationships/image" Target="../media/image57.png"/></Relationships>
</file>

<file path=ppt/slides/_rels/slide7.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3.png"/><Relationship Id="rId18" Type="http://schemas.openxmlformats.org/officeDocument/2006/relationships/image" Target="../media/image67.png"/><Relationship Id="rId3" Type="http://schemas.openxmlformats.org/officeDocument/2006/relationships/image" Target="../media/image24.png"/><Relationship Id="rId21" Type="http://schemas.openxmlformats.org/officeDocument/2006/relationships/image" Target="../media/image70.png"/><Relationship Id="rId7" Type="http://schemas.openxmlformats.org/officeDocument/2006/relationships/image" Target="../media/image62.png"/><Relationship Id="rId12" Type="http://schemas.openxmlformats.org/officeDocument/2006/relationships/image" Target="../media/image50.png"/><Relationship Id="rId17" Type="http://schemas.openxmlformats.org/officeDocument/2006/relationships/image" Target="../media/image66.png"/><Relationship Id="rId2" Type="http://schemas.openxmlformats.org/officeDocument/2006/relationships/image" Target="../media/image4.jpeg"/><Relationship Id="rId16" Type="http://schemas.openxmlformats.org/officeDocument/2006/relationships/image" Target="../media/image65.png"/><Relationship Id="rId20" Type="http://schemas.openxmlformats.org/officeDocument/2006/relationships/image" Target="../media/image69.png"/><Relationship Id="rId1" Type="http://schemas.openxmlformats.org/officeDocument/2006/relationships/slideLayout" Target="../slideLayouts/slideLayout12.xml"/><Relationship Id="rId6" Type="http://schemas.openxmlformats.org/officeDocument/2006/relationships/image" Target="../media/image21.png"/><Relationship Id="rId11" Type="http://schemas.openxmlformats.org/officeDocument/2006/relationships/image" Target="../media/image49.png"/><Relationship Id="rId5" Type="http://schemas.openxmlformats.org/officeDocument/2006/relationships/image" Target="../media/image26.png"/><Relationship Id="rId15" Type="http://schemas.openxmlformats.org/officeDocument/2006/relationships/image" Target="../media/image64.png"/><Relationship Id="rId10" Type="http://schemas.openxmlformats.org/officeDocument/2006/relationships/image" Target="../media/image48.png"/><Relationship Id="rId19" Type="http://schemas.openxmlformats.org/officeDocument/2006/relationships/image" Target="../media/image68.png"/><Relationship Id="rId4" Type="http://schemas.openxmlformats.org/officeDocument/2006/relationships/image" Target="../media/image25.png"/><Relationship Id="rId9" Type="http://schemas.openxmlformats.org/officeDocument/2006/relationships/image" Target="../media/image47.png"/><Relationship Id="rId14" Type="http://schemas.openxmlformats.org/officeDocument/2006/relationships/image" Target="../media/image63.png"/><Relationship Id="rId22" Type="http://schemas.openxmlformats.org/officeDocument/2006/relationships/image" Target="../media/image71.png"/></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72.png"/><Relationship Id="rId18" Type="http://schemas.openxmlformats.org/officeDocument/2006/relationships/image" Target="../media/image74.png"/><Relationship Id="rId3" Type="http://schemas.openxmlformats.org/officeDocument/2006/relationships/image" Target="../media/image24.png"/><Relationship Id="rId21" Type="http://schemas.openxmlformats.org/officeDocument/2006/relationships/image" Target="../media/image70.png"/><Relationship Id="rId7" Type="http://schemas.openxmlformats.org/officeDocument/2006/relationships/image" Target="../media/image62.png"/><Relationship Id="rId12" Type="http://schemas.openxmlformats.org/officeDocument/2006/relationships/image" Target="../media/image50.png"/><Relationship Id="rId17" Type="http://schemas.openxmlformats.org/officeDocument/2006/relationships/image" Target="../media/image66.png"/><Relationship Id="rId2" Type="http://schemas.openxmlformats.org/officeDocument/2006/relationships/image" Target="../media/image4.jpeg"/><Relationship Id="rId16" Type="http://schemas.openxmlformats.org/officeDocument/2006/relationships/image" Target="../media/image65.png"/><Relationship Id="rId20" Type="http://schemas.openxmlformats.org/officeDocument/2006/relationships/image" Target="../media/image69.png"/><Relationship Id="rId1" Type="http://schemas.openxmlformats.org/officeDocument/2006/relationships/slideLayout" Target="../slideLayouts/slideLayout12.xml"/><Relationship Id="rId6" Type="http://schemas.openxmlformats.org/officeDocument/2006/relationships/image" Target="../media/image21.png"/><Relationship Id="rId11" Type="http://schemas.openxmlformats.org/officeDocument/2006/relationships/image" Target="../media/image49.png"/><Relationship Id="rId5" Type="http://schemas.openxmlformats.org/officeDocument/2006/relationships/image" Target="../media/image26.png"/><Relationship Id="rId15" Type="http://schemas.openxmlformats.org/officeDocument/2006/relationships/image" Target="../media/image64.png"/><Relationship Id="rId10" Type="http://schemas.openxmlformats.org/officeDocument/2006/relationships/image" Target="../media/image48.png"/><Relationship Id="rId19" Type="http://schemas.openxmlformats.org/officeDocument/2006/relationships/image" Target="../media/image68.png"/><Relationship Id="rId4" Type="http://schemas.openxmlformats.org/officeDocument/2006/relationships/image" Target="../media/image25.png"/><Relationship Id="rId9" Type="http://schemas.openxmlformats.org/officeDocument/2006/relationships/image" Target="../media/image47.png"/><Relationship Id="rId14" Type="http://schemas.openxmlformats.org/officeDocument/2006/relationships/image" Target="../media/image73.png"/><Relationship Id="rId22" Type="http://schemas.openxmlformats.org/officeDocument/2006/relationships/image" Target="../media/image71.png"/></Relationships>
</file>

<file path=ppt/slides/_rels/slide9.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0.png"/><Relationship Id="rId18" Type="http://schemas.openxmlformats.org/officeDocument/2006/relationships/image" Target="../media/image85.png"/><Relationship Id="rId3" Type="http://schemas.openxmlformats.org/officeDocument/2006/relationships/image" Target="../media/image24.png"/><Relationship Id="rId7" Type="http://schemas.openxmlformats.org/officeDocument/2006/relationships/image" Target="../media/image49.png"/><Relationship Id="rId12" Type="http://schemas.openxmlformats.org/officeDocument/2006/relationships/image" Target="../media/image79.png"/><Relationship Id="rId17" Type="http://schemas.openxmlformats.org/officeDocument/2006/relationships/image" Target="../media/image84.png"/><Relationship Id="rId2" Type="http://schemas.openxmlformats.org/officeDocument/2006/relationships/image" Target="../media/image4.jpeg"/><Relationship Id="rId16" Type="http://schemas.openxmlformats.org/officeDocument/2006/relationships/image" Target="../media/image83.png"/><Relationship Id="rId1" Type="http://schemas.openxmlformats.org/officeDocument/2006/relationships/slideLayout" Target="../slideLayouts/slideLayout12.xml"/><Relationship Id="rId6" Type="http://schemas.openxmlformats.org/officeDocument/2006/relationships/image" Target="../media/image47.png"/><Relationship Id="rId11" Type="http://schemas.openxmlformats.org/officeDocument/2006/relationships/image" Target="../media/image67.png"/><Relationship Id="rId5" Type="http://schemas.openxmlformats.org/officeDocument/2006/relationships/image" Target="../media/image21.png"/><Relationship Id="rId15" Type="http://schemas.openxmlformats.org/officeDocument/2006/relationships/image" Target="../media/image82.png"/><Relationship Id="rId10" Type="http://schemas.openxmlformats.org/officeDocument/2006/relationships/image" Target="../media/image78.png"/><Relationship Id="rId4" Type="http://schemas.openxmlformats.org/officeDocument/2006/relationships/image" Target="../media/image75.png"/><Relationship Id="rId9" Type="http://schemas.openxmlformats.org/officeDocument/2006/relationships/image" Target="../media/image77.png"/><Relationship Id="rId14" Type="http://schemas.openxmlformats.org/officeDocument/2006/relationships/image" Target="../media/image81.png"/></Relationships>
</file>

<file path=ppt/slides/_rels/slide10.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96.png"/><Relationship Id="rId18" Type="http://schemas.openxmlformats.org/officeDocument/2006/relationships/image" Target="../media/image101.png"/><Relationship Id="rId3" Type="http://schemas.openxmlformats.org/officeDocument/2006/relationships/image" Target="../media/image86.png"/><Relationship Id="rId21" Type="http://schemas.openxmlformats.org/officeDocument/2006/relationships/image" Target="../media/image104.png"/><Relationship Id="rId7" Type="http://schemas.openxmlformats.org/officeDocument/2006/relationships/image" Target="../media/image90.png"/><Relationship Id="rId12" Type="http://schemas.openxmlformats.org/officeDocument/2006/relationships/image" Target="../media/image95.png"/><Relationship Id="rId17" Type="http://schemas.openxmlformats.org/officeDocument/2006/relationships/image" Target="../media/image100.png"/><Relationship Id="rId2" Type="http://schemas.openxmlformats.org/officeDocument/2006/relationships/image" Target="../media/image4.jpeg"/><Relationship Id="rId16" Type="http://schemas.openxmlformats.org/officeDocument/2006/relationships/image" Target="../media/image99.png"/><Relationship Id="rId20" Type="http://schemas.openxmlformats.org/officeDocument/2006/relationships/image" Target="../media/image103.png"/><Relationship Id="rId1" Type="http://schemas.openxmlformats.org/officeDocument/2006/relationships/slideLayout" Target="../slideLayouts/slideLayout12.xml"/><Relationship Id="rId6" Type="http://schemas.openxmlformats.org/officeDocument/2006/relationships/image" Target="../media/image89.png"/><Relationship Id="rId11" Type="http://schemas.openxmlformats.org/officeDocument/2006/relationships/image" Target="../media/image94.png"/><Relationship Id="rId5" Type="http://schemas.openxmlformats.org/officeDocument/2006/relationships/image" Target="../media/image88.png"/><Relationship Id="rId15" Type="http://schemas.openxmlformats.org/officeDocument/2006/relationships/image" Target="../media/image98.png"/><Relationship Id="rId10" Type="http://schemas.openxmlformats.org/officeDocument/2006/relationships/image" Target="../media/image93.png"/><Relationship Id="rId19" Type="http://schemas.openxmlformats.org/officeDocument/2006/relationships/image" Target="../media/image102.png"/><Relationship Id="rId4" Type="http://schemas.openxmlformats.org/officeDocument/2006/relationships/image" Target="../media/image87.png"/><Relationship Id="rId9" Type="http://schemas.openxmlformats.org/officeDocument/2006/relationships/image" Target="../media/image92.png"/><Relationship Id="rId14" Type="http://schemas.openxmlformats.org/officeDocument/2006/relationships/image" Target="../media/image97.png"/><Relationship Id="rId22" Type="http://schemas.openxmlformats.org/officeDocument/2006/relationships/image" Target="../media/image105.png"/></Relationships>
</file>

<file path=ppt/slides/_rels/slide11.xml.rels><?xml version="1.0" encoding="UTF-8" standalone="yes"?>
<Relationships xmlns="http://schemas.openxmlformats.org/package/2006/relationships"><Relationship Id="rId8" Type="http://schemas.openxmlformats.org/officeDocument/2006/relationships/image" Target="../media/image111.png"/><Relationship Id="rId13" Type="http://schemas.openxmlformats.org/officeDocument/2006/relationships/image" Target="../media/image116.png"/><Relationship Id="rId18" Type="http://schemas.openxmlformats.org/officeDocument/2006/relationships/image" Target="../media/image87.png"/><Relationship Id="rId3" Type="http://schemas.openxmlformats.org/officeDocument/2006/relationships/image" Target="../media/image106.png"/><Relationship Id="rId21" Type="http://schemas.openxmlformats.org/officeDocument/2006/relationships/image" Target="../media/image91.png"/><Relationship Id="rId7" Type="http://schemas.openxmlformats.org/officeDocument/2006/relationships/image" Target="../media/image110.png"/><Relationship Id="rId12" Type="http://schemas.openxmlformats.org/officeDocument/2006/relationships/image" Target="../media/image115.png"/><Relationship Id="rId17" Type="http://schemas.openxmlformats.org/officeDocument/2006/relationships/image" Target="../media/image118.png"/><Relationship Id="rId2" Type="http://schemas.openxmlformats.org/officeDocument/2006/relationships/image" Target="../media/image4.jpeg"/><Relationship Id="rId16" Type="http://schemas.openxmlformats.org/officeDocument/2006/relationships/image" Target="../media/image104.png"/><Relationship Id="rId20" Type="http://schemas.openxmlformats.org/officeDocument/2006/relationships/image" Target="../media/image90.png"/><Relationship Id="rId1" Type="http://schemas.openxmlformats.org/officeDocument/2006/relationships/slideLayout" Target="../slideLayouts/slideLayout12.xml"/><Relationship Id="rId6" Type="http://schemas.openxmlformats.org/officeDocument/2006/relationships/image" Target="../media/image109.png"/><Relationship Id="rId11" Type="http://schemas.openxmlformats.org/officeDocument/2006/relationships/image" Target="../media/image114.png"/><Relationship Id="rId5" Type="http://schemas.openxmlformats.org/officeDocument/2006/relationships/image" Target="../media/image108.png"/><Relationship Id="rId15" Type="http://schemas.openxmlformats.org/officeDocument/2006/relationships/image" Target="../media/image103.png"/><Relationship Id="rId23" Type="http://schemas.openxmlformats.org/officeDocument/2006/relationships/image" Target="../media/image119.png"/><Relationship Id="rId10" Type="http://schemas.openxmlformats.org/officeDocument/2006/relationships/image" Target="../media/image113.png"/><Relationship Id="rId19" Type="http://schemas.openxmlformats.org/officeDocument/2006/relationships/image" Target="../media/image89.png"/><Relationship Id="rId4" Type="http://schemas.openxmlformats.org/officeDocument/2006/relationships/image" Target="../media/image107.png"/><Relationship Id="rId9" Type="http://schemas.openxmlformats.org/officeDocument/2006/relationships/image" Target="../media/image112.png"/><Relationship Id="rId14" Type="http://schemas.openxmlformats.org/officeDocument/2006/relationships/image" Target="../media/image117.png"/><Relationship Id="rId22" Type="http://schemas.openxmlformats.org/officeDocument/2006/relationships/image" Target="../media/image105.png"/></Relationships>
</file>

<file path=ppt/slides/_rels/slide12.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120.png"/><Relationship Id="rId3" Type="http://schemas.openxmlformats.org/officeDocument/2006/relationships/image" Target="../media/image106.png"/><Relationship Id="rId7" Type="http://schemas.openxmlformats.org/officeDocument/2006/relationships/image" Target="../media/image87.png"/><Relationship Id="rId12" Type="http://schemas.openxmlformats.org/officeDocument/2006/relationships/image" Target="../media/image119.png"/><Relationship Id="rId2" Type="http://schemas.openxmlformats.org/officeDocument/2006/relationships/image" Target="../media/image4.jpeg"/><Relationship Id="rId16" Type="http://schemas.openxmlformats.org/officeDocument/2006/relationships/image" Target="../media/image123.png"/><Relationship Id="rId1" Type="http://schemas.openxmlformats.org/officeDocument/2006/relationships/slideLayout" Target="../slideLayouts/slideLayout12.xml"/><Relationship Id="rId6" Type="http://schemas.openxmlformats.org/officeDocument/2006/relationships/image" Target="../media/image104.png"/><Relationship Id="rId11" Type="http://schemas.openxmlformats.org/officeDocument/2006/relationships/image" Target="../media/image105.png"/><Relationship Id="rId5" Type="http://schemas.openxmlformats.org/officeDocument/2006/relationships/image" Target="../media/image103.png"/><Relationship Id="rId15" Type="http://schemas.openxmlformats.org/officeDocument/2006/relationships/image" Target="../media/image122.png"/><Relationship Id="rId10" Type="http://schemas.openxmlformats.org/officeDocument/2006/relationships/image" Target="../media/image91.png"/><Relationship Id="rId4" Type="http://schemas.openxmlformats.org/officeDocument/2006/relationships/image" Target="../media/image107.png"/><Relationship Id="rId9" Type="http://schemas.openxmlformats.org/officeDocument/2006/relationships/image" Target="../media/image90.png"/><Relationship Id="rId14" Type="http://schemas.openxmlformats.org/officeDocument/2006/relationships/image" Target="../media/image1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2">
            <a:extLst>
              <a:ext uri="{FF2B5EF4-FFF2-40B4-BE49-F238E27FC236}">
                <a16:creationId xmlns:a16="http://schemas.microsoft.com/office/drawing/2014/main" id="{ACCE8A3A-129E-4FF3-9406-3FAF048A46DC}"/>
              </a:ext>
            </a:extLst>
          </p:cNvPr>
          <p:cNvSpPr/>
          <p:nvPr/>
        </p:nvSpPr>
        <p:spPr>
          <a:xfrm>
            <a:off x="0" y="0"/>
            <a:ext cx="12211455" cy="6858000"/>
          </a:xfrm>
          <a:custGeom>
            <a:avLst/>
            <a:gdLst/>
            <a:ahLst/>
            <a:cxnLst/>
            <a:rect l="l" t="t" r="r" b="b"/>
            <a:pathLst>
              <a:path w="18288000" h="10264140">
                <a:moveTo>
                  <a:pt x="0" y="0"/>
                </a:moveTo>
                <a:lnTo>
                  <a:pt x="18288000" y="0"/>
                </a:lnTo>
                <a:lnTo>
                  <a:pt x="18288000" y="10264140"/>
                </a:lnTo>
                <a:lnTo>
                  <a:pt x="0" y="10264140"/>
                </a:lnTo>
                <a:lnTo>
                  <a:pt x="0" y="0"/>
                </a:lnTo>
                <a:close/>
              </a:path>
            </a:pathLst>
          </a:custGeom>
          <a:blipFill>
            <a:blip r:embed="rId3"/>
            <a:stretch>
              <a:fillRect l="-1083" t="-3297" r="-1363" b="-3655"/>
            </a:stretch>
          </a:blipFill>
        </p:spPr>
        <p:txBody>
          <a:bodyPr/>
          <a:lstStyle/>
          <a:p>
            <a:endParaRPr lang="he-IL" sz="3200">
              <a:latin typeface="Rubik" pitchFamily="2" charset="-79"/>
              <a:cs typeface="Rubik" pitchFamily="2" charset="-79"/>
            </a:endParaRPr>
          </a:p>
        </p:txBody>
      </p:sp>
      <mc:AlternateContent xmlns:mc="http://schemas.openxmlformats.org/markup-compatibility/2006">
        <mc:Choice xmlns:a14="http://schemas.microsoft.com/office/drawing/2010/main" Requires="a14">
          <p:sp>
            <p:nvSpPr>
              <p:cNvPr id="24" name="כותרת 1">
                <a:extLst>
                  <a:ext uri="{FF2B5EF4-FFF2-40B4-BE49-F238E27FC236}">
                    <a16:creationId xmlns:a16="http://schemas.microsoft.com/office/drawing/2014/main" id="{FBEA3CCE-D241-4E9B-8F25-E1A3E14CE8A4}"/>
                  </a:ext>
                </a:extLst>
              </p:cNvPr>
              <p:cNvSpPr txBox="1">
                <a:spLocks/>
              </p:cNvSpPr>
              <p:nvPr/>
            </p:nvSpPr>
            <p:spPr>
              <a:xfrm>
                <a:off x="395996" y="0"/>
                <a:ext cx="11400007" cy="1354408"/>
              </a:xfrm>
              <a:prstGeom prst="rect">
                <a:avLst/>
              </a:prstGeom>
            </p:spPr>
            <p:txBody>
              <a:bodyPr>
                <a:noAutofit/>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rtl="1" hangingPunct="1">
                  <a:lnSpc>
                    <a:spcPct val="150000"/>
                  </a:lnSpc>
                </a:pPr>
                <a:r>
                  <a:rPr lang="he-IL" sz="3000" dirty="0">
                    <a:latin typeface="Rubik" pitchFamily="2" charset="-79"/>
                    <a:ea typeface="Calibri Light" panose="020F0302020204030204" pitchFamily="34" charset="0"/>
                    <a:cs typeface="Rubik" pitchFamily="2" charset="-79"/>
                  </a:rPr>
                  <a:t>הקשר בין גרף הפונקציה </a:t>
                </a:r>
                <a14:m>
                  <m:oMath xmlns:m="http://schemas.openxmlformats.org/officeDocument/2006/math">
                    <m:r>
                      <a:rPr lang="en-US" sz="3000" i="1" dirty="0" smtClean="0">
                        <a:latin typeface="Cambria Math" panose="02040503050406030204" pitchFamily="18" charset="0"/>
                        <a:ea typeface="Calibri Light" panose="020F0302020204030204" pitchFamily="34" charset="0"/>
                        <a:cs typeface="Rubik" pitchFamily="2" charset="-79"/>
                      </a:rPr>
                      <m:t>𝑓</m:t>
                    </m:r>
                    <m:r>
                      <a:rPr lang="en-US" sz="3000" i="1" dirty="0" smtClean="0">
                        <a:latin typeface="Cambria Math" panose="02040503050406030204" pitchFamily="18" charset="0"/>
                        <a:ea typeface="Calibri Light" panose="020F0302020204030204" pitchFamily="34" charset="0"/>
                        <a:cs typeface="Rubik" pitchFamily="2" charset="-79"/>
                      </a:rPr>
                      <m:t>(</m:t>
                    </m:r>
                    <m:r>
                      <a:rPr lang="en-US" sz="3000" i="1" dirty="0" smtClean="0">
                        <a:latin typeface="Cambria Math" panose="02040503050406030204" pitchFamily="18" charset="0"/>
                        <a:ea typeface="Calibri Light" panose="020F0302020204030204" pitchFamily="34" charset="0"/>
                        <a:cs typeface="Rubik" pitchFamily="2" charset="-79"/>
                      </a:rPr>
                      <m:t>𝑥</m:t>
                    </m:r>
                    <m:r>
                      <a:rPr lang="en-US" sz="3000" i="1" dirty="0" smtClean="0">
                        <a:latin typeface="Cambria Math" panose="02040503050406030204" pitchFamily="18" charset="0"/>
                        <a:ea typeface="Calibri Light" panose="020F0302020204030204" pitchFamily="34" charset="0"/>
                        <a:cs typeface="Rubik" pitchFamily="2" charset="-79"/>
                      </a:rPr>
                      <m:t>)</m:t>
                    </m:r>
                  </m:oMath>
                </a14:m>
                <a:r>
                  <a:rPr lang="he-IL" sz="3000" dirty="0">
                    <a:latin typeface="Rubik" pitchFamily="2" charset="-79"/>
                    <a:ea typeface="Calibri Light" panose="020F0302020204030204" pitchFamily="34" charset="0"/>
                    <a:cs typeface="Rubik" pitchFamily="2" charset="-79"/>
                  </a:rPr>
                  <a:t> לבין גרף הפונקציה </a:t>
                </a:r>
                <a14:m>
                  <m:oMath xmlns:m="http://schemas.openxmlformats.org/officeDocument/2006/math">
                    <m:f>
                      <m:fPr>
                        <m:ctrlPr>
                          <a:rPr lang="en-US" sz="3000" i="1" dirty="0" smtClean="0">
                            <a:latin typeface="Cambria Math" panose="02040503050406030204" pitchFamily="18" charset="0"/>
                            <a:ea typeface="Calibri Light" panose="020F0302020204030204" pitchFamily="34" charset="0"/>
                            <a:cs typeface="Rubik" pitchFamily="2" charset="-79"/>
                          </a:rPr>
                        </m:ctrlPr>
                      </m:fPr>
                      <m:num>
                        <m:r>
                          <a:rPr lang="en-US" sz="3000" i="1" dirty="0" smtClean="0">
                            <a:latin typeface="Cambria Math" panose="02040503050406030204" pitchFamily="18" charset="0"/>
                            <a:ea typeface="Calibri Light" panose="020F0302020204030204" pitchFamily="34" charset="0"/>
                            <a:cs typeface="Rubik" pitchFamily="2" charset="-79"/>
                          </a:rPr>
                          <m:t>1</m:t>
                        </m:r>
                      </m:num>
                      <m:den>
                        <m:r>
                          <a:rPr lang="en-US" sz="3000" i="1" dirty="0" smtClean="0">
                            <a:latin typeface="Cambria Math" panose="02040503050406030204" pitchFamily="18" charset="0"/>
                            <a:ea typeface="Calibri Light" panose="020F0302020204030204" pitchFamily="34" charset="0"/>
                            <a:cs typeface="Rubik" pitchFamily="2" charset="-79"/>
                          </a:rPr>
                          <m:t>𝑓</m:t>
                        </m:r>
                        <m:d>
                          <m:dPr>
                            <m:ctrlPr>
                              <a:rPr lang="en-US" sz="3000" i="1" dirty="0" smtClean="0">
                                <a:latin typeface="Cambria Math" panose="02040503050406030204" pitchFamily="18" charset="0"/>
                                <a:ea typeface="Calibri Light" panose="020F0302020204030204" pitchFamily="34" charset="0"/>
                                <a:cs typeface="Rubik" pitchFamily="2" charset="-79"/>
                              </a:rPr>
                            </m:ctrlPr>
                          </m:dPr>
                          <m:e>
                            <m:r>
                              <a:rPr lang="en-US" sz="3000" i="1" dirty="0" smtClean="0">
                                <a:latin typeface="Cambria Math" panose="02040503050406030204" pitchFamily="18" charset="0"/>
                                <a:ea typeface="Calibri Light" panose="020F0302020204030204" pitchFamily="34" charset="0"/>
                                <a:cs typeface="Rubik" pitchFamily="2" charset="-79"/>
                              </a:rPr>
                              <m:t>𝑥</m:t>
                            </m:r>
                          </m:e>
                        </m:d>
                      </m:den>
                    </m:f>
                    <m:r>
                      <a:rPr lang="he-IL" sz="3000" i="1" dirty="0" smtClean="0">
                        <a:latin typeface="Cambria Math" panose="02040503050406030204" pitchFamily="18" charset="0"/>
                        <a:ea typeface="Calibri Light" panose="020F0302020204030204" pitchFamily="34" charset="0"/>
                        <a:cs typeface="Rubik" pitchFamily="2" charset="-79"/>
                      </a:rPr>
                      <m:t> </m:t>
                    </m:r>
                  </m:oMath>
                </a14:m>
                <a:endParaRPr lang="he-IL" sz="3000" dirty="0">
                  <a:latin typeface="Rubik" pitchFamily="2" charset="-79"/>
                  <a:ea typeface="Calibri Light" panose="020F0302020204030204" pitchFamily="34" charset="0"/>
                  <a:cs typeface="Rubik" pitchFamily="2" charset="-79"/>
                </a:endParaRPr>
              </a:p>
            </p:txBody>
          </p:sp>
        </mc:Choice>
        <mc:Fallback>
          <p:sp>
            <p:nvSpPr>
              <p:cNvPr id="24" name="כותרת 1">
                <a:extLst>
                  <a:ext uri="{FF2B5EF4-FFF2-40B4-BE49-F238E27FC236}">
                    <a16:creationId xmlns:a16="http://schemas.microsoft.com/office/drawing/2014/main" id="{FBEA3CCE-D241-4E9B-8F25-E1A3E14CE8A4}"/>
                  </a:ext>
                </a:extLst>
              </p:cNvPr>
              <p:cNvSpPr txBox="1">
                <a:spLocks noRot="1" noChangeAspect="1" noMove="1" noResize="1" noEditPoints="1" noAdjustHandles="1" noChangeArrowheads="1" noChangeShapeType="1" noTextEdit="1"/>
              </p:cNvSpPr>
              <p:nvPr/>
            </p:nvSpPr>
            <p:spPr>
              <a:xfrm>
                <a:off x="395996" y="0"/>
                <a:ext cx="11400007" cy="1354408"/>
              </a:xfrm>
              <a:prstGeom prst="rect">
                <a:avLst/>
              </a:prstGeom>
              <a:blipFill>
                <a:blip r:embed="rId4"/>
                <a:stretch>
                  <a:fillRect/>
                </a:stretch>
              </a:blipFill>
            </p:spPr>
            <p:txBody>
              <a:bodyPr/>
              <a:lstStyle/>
              <a:p>
                <a:r>
                  <a:rPr lang="he-IL">
                    <a:noFill/>
                  </a:rPr>
                  <a:t> </a:t>
                </a:r>
              </a:p>
            </p:txBody>
          </p:sp>
        </mc:Fallback>
      </mc:AlternateContent>
      <mc:AlternateContent xmlns:mc="http://schemas.openxmlformats.org/markup-compatibility/2006">
        <mc:Choice xmlns:a14="http://schemas.microsoft.com/office/drawing/2010/main" Requires="a14">
          <p:graphicFrame>
            <p:nvGraphicFramePr>
              <p:cNvPr id="2" name="טבלה 1">
                <a:extLst>
                  <a:ext uri="{FF2B5EF4-FFF2-40B4-BE49-F238E27FC236}">
                    <a16:creationId xmlns:a16="http://schemas.microsoft.com/office/drawing/2014/main" id="{4A384339-072A-437D-8BC9-9696835211E0}"/>
                  </a:ext>
                </a:extLst>
              </p:cNvPr>
              <p:cNvGraphicFramePr>
                <a:graphicFrameLocks noGrp="1"/>
              </p:cNvGraphicFramePr>
              <p:nvPr>
                <p:extLst>
                  <p:ext uri="{D42A27DB-BD31-4B8C-83A1-F6EECF244321}">
                    <p14:modId xmlns:p14="http://schemas.microsoft.com/office/powerpoint/2010/main" val="944565555"/>
                  </p:ext>
                </p:extLst>
              </p:nvPr>
            </p:nvGraphicFramePr>
            <p:xfrm>
              <a:off x="1838325" y="1085850"/>
              <a:ext cx="9629774" cy="5525074"/>
            </p:xfrm>
            <a:graphic>
              <a:graphicData uri="http://schemas.openxmlformats.org/drawingml/2006/table">
                <a:tbl>
                  <a:tblPr rtl="1" firstRow="1" firstCol="1" bandRow="1">
                    <a:tableStyleId>{5940675A-B579-460E-94D1-54222C63F5DA}</a:tableStyleId>
                  </a:tblPr>
                  <a:tblGrid>
                    <a:gridCol w="1646149">
                      <a:extLst>
                        <a:ext uri="{9D8B030D-6E8A-4147-A177-3AD203B41FA5}">
                          <a16:colId xmlns:a16="http://schemas.microsoft.com/office/drawing/2014/main" val="2997068983"/>
                        </a:ext>
                      </a:extLst>
                    </a:gridCol>
                    <a:gridCol w="7983625">
                      <a:extLst>
                        <a:ext uri="{9D8B030D-6E8A-4147-A177-3AD203B41FA5}">
                          <a16:colId xmlns:a16="http://schemas.microsoft.com/office/drawing/2014/main" val="779377104"/>
                        </a:ext>
                      </a:extLst>
                    </a:gridCol>
                  </a:tblGrid>
                  <a:tr h="322672">
                    <a:tc>
                      <a:txBody>
                        <a:bodyPr/>
                        <a:lstStyle/>
                        <a:p>
                          <a:pPr algn="r" rtl="1">
                            <a:lnSpc>
                              <a:spcPct val="115000"/>
                            </a:lnSpc>
                            <a:spcAft>
                              <a:spcPts val="0"/>
                            </a:spcAft>
                          </a:pPr>
                          <a:r>
                            <a:rPr lang="he-IL" sz="2000" dirty="0">
                              <a:effectLst/>
                              <a:latin typeface="Rubik" pitchFamily="2" charset="-79"/>
                              <a:cs typeface="Rubik" pitchFamily="2" charset="-79"/>
                            </a:rPr>
                            <a:t>נושא/תחום:  </a:t>
                          </a:r>
                          <a:endParaRPr lang="en-US" sz="2000" dirty="0">
                            <a:effectLst/>
                            <a:latin typeface="Rubik" pitchFamily="2" charset="-79"/>
                            <a:cs typeface="Rubik" pitchFamily="2" charset="-79"/>
                          </a:endParaRPr>
                        </a:p>
                      </a:txBody>
                      <a:tcPr marL="38987" marR="38987" marT="0" marB="0"/>
                    </a:tc>
                    <a:tc>
                      <a:txBody>
                        <a:bodyPr/>
                        <a:lstStyle/>
                        <a:p>
                          <a:pPr algn="r" rtl="1">
                            <a:lnSpc>
                              <a:spcPct val="115000"/>
                            </a:lnSpc>
                            <a:spcAft>
                              <a:spcPts val="0"/>
                            </a:spcAft>
                          </a:pPr>
                          <a:r>
                            <a:rPr lang="he-IL" sz="1400" dirty="0">
                              <a:effectLst/>
                              <a:latin typeface="Rubik" pitchFamily="2" charset="-79"/>
                              <a:cs typeface="Rubik" pitchFamily="2" charset="-79"/>
                            </a:rPr>
                            <a:t>מתמטיקה – אנליזה  </a:t>
                          </a:r>
                          <a:endParaRPr lang="en-US" sz="1400" dirty="0">
                            <a:effectLst/>
                            <a:latin typeface="Rubik" pitchFamily="2" charset="-79"/>
                            <a:ea typeface="Arial" panose="020B0604020202020204" pitchFamily="34" charset="0"/>
                            <a:cs typeface="Rubik" pitchFamily="2" charset="-79"/>
                          </a:endParaRPr>
                        </a:p>
                      </a:txBody>
                      <a:tcPr marL="38987" marR="38987" marT="0" marB="0"/>
                    </a:tc>
                    <a:extLst>
                      <a:ext uri="{0D108BD9-81ED-4DB2-BD59-A6C34878D82A}">
                        <a16:rowId xmlns:a16="http://schemas.microsoft.com/office/drawing/2014/main" val="943426431"/>
                      </a:ext>
                    </a:extLst>
                  </a:tr>
                  <a:tr h="192691">
                    <a:tc>
                      <a:txBody>
                        <a:bodyPr/>
                        <a:lstStyle/>
                        <a:p>
                          <a:pPr algn="r" rtl="1">
                            <a:lnSpc>
                              <a:spcPct val="115000"/>
                            </a:lnSpc>
                            <a:spcAft>
                              <a:spcPts val="0"/>
                            </a:spcAft>
                          </a:pPr>
                          <a:r>
                            <a:rPr lang="he-IL" sz="2000" dirty="0">
                              <a:effectLst/>
                              <a:latin typeface="Rubik" pitchFamily="2" charset="-79"/>
                              <a:cs typeface="Rubik" pitchFamily="2" charset="-79"/>
                            </a:rPr>
                            <a:t>כיתות: </a:t>
                          </a:r>
                          <a:endParaRPr lang="en-US" sz="2000" dirty="0">
                            <a:effectLst/>
                            <a:latin typeface="Rubik" pitchFamily="2" charset="-79"/>
                            <a:cs typeface="Rubik" pitchFamily="2" charset="-79"/>
                          </a:endParaRPr>
                        </a:p>
                      </a:txBody>
                      <a:tcPr marL="38987" marR="38987" marT="0" marB="0"/>
                    </a:tc>
                    <a:tc>
                      <a:txBody>
                        <a:bodyPr/>
                        <a:lstStyle/>
                        <a:p>
                          <a:pPr algn="r" rtl="1">
                            <a:lnSpc>
                              <a:spcPct val="115000"/>
                            </a:lnSpc>
                            <a:spcAft>
                              <a:spcPts val="0"/>
                            </a:spcAft>
                          </a:pPr>
                          <a:r>
                            <a:rPr lang="he-IL" sz="1400" dirty="0">
                              <a:effectLst/>
                              <a:latin typeface="Rubik" pitchFamily="2" charset="-79"/>
                              <a:cs typeface="Rubik" pitchFamily="2" charset="-79"/>
                            </a:rPr>
                            <a:t>כיתה יא' – 5 יחידות לימוד </a:t>
                          </a:r>
                          <a:endParaRPr lang="en-US" sz="1400" dirty="0">
                            <a:effectLst/>
                            <a:latin typeface="Rubik" pitchFamily="2" charset="-79"/>
                            <a:ea typeface="Arial" panose="020B0604020202020204" pitchFamily="34" charset="0"/>
                            <a:cs typeface="Rubik" pitchFamily="2" charset="-79"/>
                          </a:endParaRPr>
                        </a:p>
                      </a:txBody>
                      <a:tcPr marL="38987" marR="38987" marT="0" marB="0"/>
                    </a:tc>
                    <a:extLst>
                      <a:ext uri="{0D108BD9-81ED-4DB2-BD59-A6C34878D82A}">
                        <a16:rowId xmlns:a16="http://schemas.microsoft.com/office/drawing/2014/main" val="69191972"/>
                      </a:ext>
                    </a:extLst>
                  </a:tr>
                  <a:tr h="243238">
                    <a:tc>
                      <a:txBody>
                        <a:bodyPr/>
                        <a:lstStyle/>
                        <a:p>
                          <a:pPr algn="r" rtl="1">
                            <a:lnSpc>
                              <a:spcPct val="115000"/>
                            </a:lnSpc>
                            <a:spcAft>
                              <a:spcPts val="0"/>
                            </a:spcAft>
                          </a:pPr>
                          <a:r>
                            <a:rPr lang="he-IL" sz="2000" dirty="0">
                              <a:effectLst/>
                              <a:latin typeface="Rubik" pitchFamily="2" charset="-79"/>
                              <a:cs typeface="Rubik" pitchFamily="2" charset="-79"/>
                            </a:rPr>
                            <a:t>משך השיעור: </a:t>
                          </a:r>
                          <a:endParaRPr lang="en-US" sz="2000" dirty="0">
                            <a:effectLst/>
                            <a:latin typeface="Rubik" pitchFamily="2" charset="-79"/>
                            <a:cs typeface="Rubik" pitchFamily="2" charset="-79"/>
                          </a:endParaRPr>
                        </a:p>
                      </a:txBody>
                      <a:tcPr marL="38987" marR="38987" marT="0" marB="0"/>
                    </a:tc>
                    <a:tc>
                      <a:txBody>
                        <a:bodyPr/>
                        <a:lstStyle/>
                        <a:p>
                          <a:pPr algn="r" rtl="1">
                            <a:lnSpc>
                              <a:spcPct val="115000"/>
                            </a:lnSpc>
                            <a:spcAft>
                              <a:spcPts val="0"/>
                            </a:spcAft>
                          </a:pPr>
                          <a:r>
                            <a:rPr lang="he-IL" sz="1400" dirty="0">
                              <a:effectLst/>
                              <a:latin typeface="Rubik" pitchFamily="2" charset="-79"/>
                              <a:cs typeface="Rubik" pitchFamily="2" charset="-79"/>
                            </a:rPr>
                            <a:t>90 דקות </a:t>
                          </a:r>
                          <a:endParaRPr lang="en-US" sz="1400" dirty="0">
                            <a:effectLst/>
                            <a:latin typeface="Rubik" pitchFamily="2" charset="-79"/>
                            <a:ea typeface="Arial" panose="020B0604020202020204" pitchFamily="34" charset="0"/>
                            <a:cs typeface="Rubik" pitchFamily="2" charset="-79"/>
                          </a:endParaRPr>
                        </a:p>
                      </a:txBody>
                      <a:tcPr marL="38987" marR="38987" marT="0" marB="0"/>
                    </a:tc>
                    <a:extLst>
                      <a:ext uri="{0D108BD9-81ED-4DB2-BD59-A6C34878D82A}">
                        <a16:rowId xmlns:a16="http://schemas.microsoft.com/office/drawing/2014/main" val="197132507"/>
                      </a:ext>
                    </a:extLst>
                  </a:tr>
                  <a:tr h="245291">
                    <a:tc>
                      <a:txBody>
                        <a:bodyPr/>
                        <a:lstStyle/>
                        <a:p>
                          <a:pPr algn="r" rtl="1">
                            <a:lnSpc>
                              <a:spcPct val="115000"/>
                            </a:lnSpc>
                            <a:spcAft>
                              <a:spcPts val="0"/>
                            </a:spcAft>
                          </a:pPr>
                          <a:r>
                            <a:rPr lang="he-IL" sz="2000" dirty="0">
                              <a:effectLst/>
                              <a:latin typeface="Rubik" pitchFamily="2" charset="-79"/>
                              <a:cs typeface="Rubik" pitchFamily="2" charset="-79"/>
                            </a:rPr>
                            <a:t>מטרות השיעור:</a:t>
                          </a:r>
                          <a:endParaRPr lang="en-US" sz="2000" dirty="0">
                            <a:effectLst/>
                            <a:latin typeface="Rubik" pitchFamily="2" charset="-79"/>
                            <a:cs typeface="Rubik" pitchFamily="2" charset="-79"/>
                          </a:endParaRPr>
                        </a:p>
                      </a:txBody>
                      <a:tcPr marL="38987" marR="38987" marT="0" marB="0"/>
                    </a:tc>
                    <a:tc>
                      <a:txBody>
                        <a:bodyPr/>
                        <a:lstStyle/>
                        <a:p>
                          <a:pPr algn="r" rtl="1">
                            <a:lnSpc>
                              <a:spcPct val="115000"/>
                            </a:lnSpc>
                            <a:spcAft>
                              <a:spcPts val="0"/>
                            </a:spcAft>
                          </a:pPr>
                          <a:r>
                            <a:rPr lang="he-IL" sz="1400" dirty="0">
                              <a:effectLst/>
                              <a:latin typeface="Rubik" pitchFamily="2" charset="-79"/>
                              <a:cs typeface="Rubik" pitchFamily="2" charset="-79"/>
                            </a:rPr>
                            <a:t>התלמיד יכיר את התכונות המתקיימות על הפונקציה </a:t>
                          </a:r>
                          <a14:m>
                            <m:oMath xmlns:m="http://schemas.openxmlformats.org/officeDocument/2006/math">
                              <m:f>
                                <m:fPr>
                                  <m:ctrlPr>
                                    <a:rPr lang="en-US" sz="1400">
                                      <a:effectLst/>
                                    </a:rPr>
                                  </m:ctrlPr>
                                </m:fPr>
                                <m:num>
                                  <m:r>
                                    <a:rPr lang="en-US" sz="1400">
                                      <a:effectLst/>
                                    </a:rPr>
                                    <m:t>1</m:t>
                                  </m:r>
                                </m:num>
                                <m:den>
                                  <m:r>
                                    <a:rPr lang="en-US" sz="1400">
                                      <a:effectLst/>
                                    </a:rPr>
                                    <m:t>𝑓</m:t>
                                  </m:r>
                                  <m:d>
                                    <m:dPr>
                                      <m:ctrlPr>
                                        <a:rPr lang="en-US" sz="1400">
                                          <a:effectLst/>
                                        </a:rPr>
                                      </m:ctrlPr>
                                    </m:dPr>
                                    <m:e>
                                      <m:r>
                                        <a:rPr lang="en-US" sz="1400">
                                          <a:effectLst/>
                                        </a:rPr>
                                        <m:t>𝑥</m:t>
                                      </m:r>
                                    </m:e>
                                  </m:d>
                                </m:den>
                              </m:f>
                              <m:r>
                                <a:rPr lang="en-US" sz="1400">
                                  <a:effectLst/>
                                </a:rPr>
                                <m:t> </m:t>
                              </m:r>
                            </m:oMath>
                          </a14:m>
                          <a:r>
                            <a:rPr lang="en-US" sz="1400" dirty="0">
                              <a:effectLst/>
                              <a:latin typeface="Rubik" pitchFamily="2" charset="-79"/>
                              <a:cs typeface="Rubik" pitchFamily="2" charset="-79"/>
                            </a:rPr>
                            <a:t>  </a:t>
                          </a:r>
                          <a:r>
                            <a:rPr lang="he-IL" sz="1400" dirty="0">
                              <a:effectLst/>
                              <a:latin typeface="Rubik" pitchFamily="2" charset="-79"/>
                              <a:cs typeface="Rubik" pitchFamily="2" charset="-79"/>
                            </a:rPr>
                            <a:t>מתוך התכונות המוכרות לו של הפונקציה </a:t>
                          </a:r>
                          <a14:m>
                            <m:oMath xmlns:m="http://schemas.openxmlformats.org/officeDocument/2006/math">
                              <m:r>
                                <a:rPr lang="en-US" sz="1400">
                                  <a:effectLst/>
                                </a:rPr>
                                <m:t>𝑓</m:t>
                              </m:r>
                              <m:d>
                                <m:dPr>
                                  <m:ctrlPr>
                                    <a:rPr lang="en-US" sz="1400">
                                      <a:effectLst/>
                                    </a:rPr>
                                  </m:ctrlPr>
                                </m:dPr>
                                <m:e>
                                  <m:r>
                                    <a:rPr lang="en-US" sz="1400">
                                      <a:effectLst/>
                                    </a:rPr>
                                    <m:t>𝑥</m:t>
                                  </m:r>
                                </m:e>
                              </m:d>
                            </m:oMath>
                          </a14:m>
                          <a:r>
                            <a:rPr lang="en-US" sz="1400" dirty="0">
                              <a:effectLst/>
                              <a:latin typeface="Rubik" pitchFamily="2" charset="-79"/>
                              <a:cs typeface="Rubik" pitchFamily="2" charset="-79"/>
                            </a:rPr>
                            <a:t> </a:t>
                          </a:r>
                          <a:endParaRPr lang="en-US" sz="1400" dirty="0">
                            <a:effectLst/>
                            <a:latin typeface="Rubik" pitchFamily="2" charset="-79"/>
                            <a:ea typeface="Arial" panose="020B0604020202020204" pitchFamily="34" charset="0"/>
                            <a:cs typeface="Rubik" pitchFamily="2" charset="-79"/>
                          </a:endParaRPr>
                        </a:p>
                      </a:txBody>
                      <a:tcPr marL="38987" marR="38987" marT="0" marB="0"/>
                    </a:tc>
                    <a:extLst>
                      <a:ext uri="{0D108BD9-81ED-4DB2-BD59-A6C34878D82A}">
                        <a16:rowId xmlns:a16="http://schemas.microsoft.com/office/drawing/2014/main" val="2064086851"/>
                      </a:ext>
                    </a:extLst>
                  </a:tr>
                  <a:tr h="799588">
                    <a:tc>
                      <a:txBody>
                        <a:bodyPr/>
                        <a:lstStyle/>
                        <a:p>
                          <a:pPr algn="r" rtl="1">
                            <a:lnSpc>
                              <a:spcPct val="115000"/>
                            </a:lnSpc>
                            <a:spcAft>
                              <a:spcPts val="0"/>
                            </a:spcAft>
                          </a:pPr>
                          <a:r>
                            <a:rPr lang="he-IL" sz="2000" dirty="0">
                              <a:effectLst/>
                              <a:latin typeface="Rubik" pitchFamily="2" charset="-79"/>
                              <a:cs typeface="Rubik" pitchFamily="2" charset="-79"/>
                            </a:rPr>
                            <a:t>כיצד נפתח את השיעור: </a:t>
                          </a:r>
                          <a:endParaRPr lang="en-US" sz="2000" dirty="0">
                            <a:effectLst/>
                            <a:latin typeface="Rubik" pitchFamily="2" charset="-79"/>
                            <a:cs typeface="Rubik" pitchFamily="2" charset="-79"/>
                          </a:endParaRPr>
                        </a:p>
                      </a:txBody>
                      <a:tcPr marL="38987" marR="38987" marT="0" marB="0"/>
                    </a:tc>
                    <a:tc>
                      <a:txBody>
                        <a:bodyPr/>
                        <a:lstStyle/>
                        <a:p>
                          <a:pPr algn="r" rtl="1">
                            <a:lnSpc>
                              <a:spcPct val="115000"/>
                            </a:lnSpc>
                            <a:spcAft>
                              <a:spcPts val="0"/>
                            </a:spcAft>
                          </a:pPr>
                          <a:r>
                            <a:rPr lang="he-IL" sz="1400" dirty="0">
                              <a:effectLst/>
                              <a:latin typeface="Rubik" pitchFamily="2" charset="-79"/>
                              <a:cs typeface="Rubik" pitchFamily="2" charset="-79"/>
                            </a:rPr>
                            <a:t>נפתח את תוכנת ה – </a:t>
                          </a:r>
                          <a:r>
                            <a:rPr lang="en-US" sz="1400" dirty="0">
                              <a:effectLst/>
                              <a:latin typeface="Rubik" pitchFamily="2" charset="-79"/>
                              <a:cs typeface="Rubik" pitchFamily="2" charset="-79"/>
                            </a:rPr>
                            <a:t>DESMOS</a:t>
                          </a:r>
                          <a:r>
                            <a:rPr lang="he-IL" sz="1400" dirty="0">
                              <a:effectLst/>
                              <a:latin typeface="Rubik" pitchFamily="2" charset="-79"/>
                              <a:cs typeface="Rubik" pitchFamily="2" charset="-79"/>
                            </a:rPr>
                            <a:t> ונשרטט יחד עם התלמידים את הפונקציה </a:t>
                          </a:r>
                          <a14:m>
                            <m:oMath xmlns:m="http://schemas.openxmlformats.org/officeDocument/2006/math">
                              <m:r>
                                <a:rPr lang="en-US" sz="1400">
                                  <a:effectLst/>
                                </a:rPr>
                                <m:t>𝑓</m:t>
                              </m:r>
                              <m:d>
                                <m:dPr>
                                  <m:ctrlPr>
                                    <a:rPr lang="en-US" sz="1400">
                                      <a:effectLst/>
                                    </a:rPr>
                                  </m:ctrlPr>
                                </m:dPr>
                                <m:e>
                                  <m:r>
                                    <a:rPr lang="en-US" sz="1400">
                                      <a:effectLst/>
                                    </a:rPr>
                                    <m:t>𝑥</m:t>
                                  </m:r>
                                </m:e>
                              </m:d>
                              <m:r>
                                <a:rPr lang="en-US" sz="1400">
                                  <a:effectLst/>
                                </a:rPr>
                                <m:t>=</m:t>
                              </m:r>
                              <m:sSup>
                                <m:sSupPr>
                                  <m:ctrlPr>
                                    <a:rPr lang="en-US" sz="1400">
                                      <a:effectLst/>
                                    </a:rPr>
                                  </m:ctrlPr>
                                </m:sSupPr>
                                <m:e>
                                  <m:r>
                                    <a:rPr lang="en-US" sz="1400">
                                      <a:effectLst/>
                                    </a:rPr>
                                    <m:t>𝑥</m:t>
                                  </m:r>
                                </m:e>
                                <m:sup>
                                  <m:r>
                                    <a:rPr lang="en-US" sz="1400">
                                      <a:effectLst/>
                                    </a:rPr>
                                    <m:t>2</m:t>
                                  </m:r>
                                </m:sup>
                              </m:sSup>
                              <m:r>
                                <a:rPr lang="en-US" sz="1400">
                                  <a:effectLst/>
                                </a:rPr>
                                <m:t>−</m:t>
                              </m:r>
                              <m:r>
                                <a:rPr lang="en-US" sz="1400">
                                  <a:effectLst/>
                                </a:rPr>
                                <m:t>9</m:t>
                              </m:r>
                            </m:oMath>
                          </a14:m>
                          <a:endParaRPr lang="en-US" sz="1400" dirty="0">
                            <a:effectLst/>
                            <a:latin typeface="Rubik" pitchFamily="2" charset="-79"/>
                            <a:cs typeface="Rubik" pitchFamily="2" charset="-79"/>
                          </a:endParaRPr>
                        </a:p>
                        <a:p>
                          <a:pPr algn="r" rtl="1">
                            <a:lnSpc>
                              <a:spcPct val="115000"/>
                            </a:lnSpc>
                            <a:spcAft>
                              <a:spcPts val="0"/>
                            </a:spcAft>
                          </a:pPr>
                          <a:r>
                            <a:rPr lang="he-IL" sz="1400" dirty="0">
                              <a:effectLst/>
                              <a:latin typeface="Rubik" pitchFamily="2" charset="-79"/>
                              <a:cs typeface="Rubik" pitchFamily="2" charset="-79"/>
                            </a:rPr>
                            <a:t>ואת הפונקציה </a:t>
                          </a:r>
                          <a14:m>
                            <m:oMath xmlns:m="http://schemas.openxmlformats.org/officeDocument/2006/math">
                              <m:f>
                                <m:fPr>
                                  <m:ctrlPr>
                                    <a:rPr lang="en-US" sz="1400">
                                      <a:effectLst/>
                                    </a:rPr>
                                  </m:ctrlPr>
                                </m:fPr>
                                <m:num>
                                  <m:r>
                                    <a:rPr lang="en-US" sz="1400">
                                      <a:effectLst/>
                                    </a:rPr>
                                    <m:t>1</m:t>
                                  </m:r>
                                </m:num>
                                <m:den>
                                  <m:r>
                                    <a:rPr lang="en-US" sz="1400">
                                      <a:effectLst/>
                                    </a:rPr>
                                    <m:t>𝑓</m:t>
                                  </m:r>
                                  <m:d>
                                    <m:dPr>
                                      <m:ctrlPr>
                                        <a:rPr lang="en-US" sz="1400">
                                          <a:effectLst/>
                                        </a:rPr>
                                      </m:ctrlPr>
                                    </m:dPr>
                                    <m:e>
                                      <m:r>
                                        <a:rPr lang="en-US" sz="1400">
                                          <a:effectLst/>
                                        </a:rPr>
                                        <m:t>𝑥</m:t>
                                      </m:r>
                                    </m:e>
                                  </m:d>
                                </m:den>
                              </m:f>
                            </m:oMath>
                          </a14:m>
                          <a:r>
                            <a:rPr lang="he-IL" sz="1400" dirty="0">
                              <a:effectLst/>
                              <a:latin typeface="Rubik" pitchFamily="2" charset="-79"/>
                              <a:cs typeface="Rubik" pitchFamily="2" charset="-79"/>
                            </a:rPr>
                            <a:t> .</a:t>
                          </a:r>
                          <a:endParaRPr lang="en-US" sz="1400" dirty="0">
                            <a:effectLst/>
                            <a:latin typeface="Rubik" pitchFamily="2" charset="-79"/>
                            <a:cs typeface="Rubik" pitchFamily="2" charset="-79"/>
                          </a:endParaRPr>
                        </a:p>
                        <a:p>
                          <a:pPr algn="r" rtl="1">
                            <a:lnSpc>
                              <a:spcPct val="115000"/>
                            </a:lnSpc>
                            <a:spcAft>
                              <a:spcPts val="0"/>
                            </a:spcAft>
                          </a:pPr>
                          <a:r>
                            <a:rPr lang="he-IL" sz="1400" dirty="0">
                              <a:effectLst/>
                              <a:latin typeface="Rubik" pitchFamily="2" charset="-79"/>
                              <a:cs typeface="Rubik" pitchFamily="2" charset="-79"/>
                            </a:rPr>
                            <a:t> </a:t>
                          </a:r>
                          <a:endParaRPr lang="en-US" sz="1400" dirty="0">
                            <a:effectLst/>
                            <a:latin typeface="Rubik" pitchFamily="2" charset="-79"/>
                            <a:cs typeface="Rubik" pitchFamily="2" charset="-79"/>
                          </a:endParaRPr>
                        </a:p>
                        <a:p>
                          <a:pPr algn="r" rtl="1">
                            <a:lnSpc>
                              <a:spcPct val="115000"/>
                            </a:lnSpc>
                            <a:spcAft>
                              <a:spcPts val="0"/>
                            </a:spcAft>
                          </a:pPr>
                          <a:r>
                            <a:rPr lang="he-IL" sz="1400" dirty="0">
                              <a:effectLst/>
                              <a:latin typeface="Rubik" pitchFamily="2" charset="-79"/>
                              <a:cs typeface="Rubik" pitchFamily="2" charset="-79"/>
                            </a:rPr>
                            <a:t>נמלא לשתי הפונקציות "תעודת זהות" בסיסיות וננסה לנסח את החוקיות המתקבלת.  </a:t>
                          </a:r>
                          <a:endParaRPr lang="en-US" sz="1400" dirty="0">
                            <a:effectLst/>
                            <a:latin typeface="Rubik" pitchFamily="2" charset="-79"/>
                            <a:ea typeface="Arial" panose="020B0604020202020204" pitchFamily="34" charset="0"/>
                            <a:cs typeface="Rubik" pitchFamily="2" charset="-79"/>
                          </a:endParaRPr>
                        </a:p>
                      </a:txBody>
                      <a:tcPr marL="38987" marR="38987" marT="0" marB="0"/>
                    </a:tc>
                    <a:extLst>
                      <a:ext uri="{0D108BD9-81ED-4DB2-BD59-A6C34878D82A}">
                        <a16:rowId xmlns:a16="http://schemas.microsoft.com/office/drawing/2014/main" val="4239771247"/>
                      </a:ext>
                    </a:extLst>
                  </a:tr>
                  <a:tr h="854899">
                    <a:tc>
                      <a:txBody>
                        <a:bodyPr/>
                        <a:lstStyle/>
                        <a:p>
                          <a:pPr algn="r" rtl="1">
                            <a:lnSpc>
                              <a:spcPct val="115000"/>
                            </a:lnSpc>
                            <a:spcAft>
                              <a:spcPts val="0"/>
                            </a:spcAft>
                          </a:pPr>
                          <a:r>
                            <a:rPr lang="he-IL" sz="2000" dirty="0">
                              <a:effectLst/>
                              <a:latin typeface="Rubik" pitchFamily="2" charset="-79"/>
                              <a:cs typeface="Rubik" pitchFamily="2" charset="-79"/>
                            </a:rPr>
                            <a:t>מהלך השיעור: </a:t>
                          </a:r>
                          <a:endParaRPr lang="en-US" sz="2000" dirty="0">
                            <a:effectLst/>
                            <a:latin typeface="Rubik" pitchFamily="2" charset="-79"/>
                            <a:cs typeface="Rubik" pitchFamily="2" charset="-79"/>
                          </a:endParaRPr>
                        </a:p>
                      </a:txBody>
                      <a:tcPr marL="38987" marR="38987" marT="0" marB="0"/>
                    </a:tc>
                    <a:tc>
                      <a:txBody>
                        <a:bodyPr/>
                        <a:lstStyle/>
                        <a:p>
                          <a:pPr algn="r" rtl="0">
                            <a:lnSpc>
                              <a:spcPct val="115000"/>
                            </a:lnSpc>
                            <a:spcAft>
                              <a:spcPts val="0"/>
                            </a:spcAft>
                          </a:pPr>
                          <a:r>
                            <a:rPr lang="he-IL" sz="1400" dirty="0">
                              <a:effectLst/>
                              <a:latin typeface="Rubik" pitchFamily="2" charset="-79"/>
                              <a:cs typeface="Rubik" pitchFamily="2" charset="-79"/>
                            </a:rPr>
                            <a:t>כעת נשרטט עם התלמידים את הפונקציה (המוכרת להם) </a:t>
                          </a:r>
                          <a:endParaRPr lang="en-US" sz="1400" dirty="0">
                            <a:effectLst/>
                            <a:latin typeface="Rubik" pitchFamily="2" charset="-79"/>
                            <a:cs typeface="Rubik" pitchFamily="2" charset="-79"/>
                          </a:endParaRPr>
                        </a:p>
                        <a:p>
                          <a:pPr algn="r" rtl="0">
                            <a:lnSpc>
                              <a:spcPct val="115000"/>
                            </a:lnSpc>
                            <a:spcAft>
                              <a:spcPts val="0"/>
                            </a:spcAft>
                          </a:pPr>
                          <a14:m>
                            <m:oMathPara xmlns:m="http://schemas.openxmlformats.org/officeDocument/2006/math">
                              <m:oMathParaPr>
                                <m:jc m:val="centerGroup"/>
                              </m:oMathParaPr>
                              <m:oMath xmlns:m="http://schemas.openxmlformats.org/officeDocument/2006/math">
                                <m:r>
                                  <a:rPr lang="en-US" sz="1400">
                                    <a:effectLst/>
                                  </a:rPr>
                                  <m:t>𝑓</m:t>
                                </m:r>
                                <m:r>
                                  <a:rPr lang="en-US" sz="1400">
                                    <a:effectLst/>
                                  </a:rPr>
                                  <m:t>(</m:t>
                                </m:r>
                                <m:r>
                                  <a:rPr lang="en-US" sz="1400">
                                    <a:effectLst/>
                                  </a:rPr>
                                  <m:t>𝑥</m:t>
                                </m:r>
                                <m:r>
                                  <a:rPr lang="en-US" sz="1400">
                                    <a:effectLst/>
                                  </a:rPr>
                                  <m:t>)=</m:t>
                                </m:r>
                                <m:r>
                                  <a:rPr lang="en-US" sz="1400">
                                    <a:effectLst/>
                                  </a:rPr>
                                  <m:t>𝑥</m:t>
                                </m:r>
                                <m:d>
                                  <m:dPr>
                                    <m:ctrlPr>
                                      <a:rPr lang="en-US" sz="1400">
                                        <a:effectLst/>
                                      </a:rPr>
                                    </m:ctrlPr>
                                  </m:dPr>
                                  <m:e>
                                    <m:r>
                                      <a:rPr lang="en-US" sz="1400">
                                        <a:effectLst/>
                                      </a:rPr>
                                      <m:t>𝑥</m:t>
                                    </m:r>
                                    <m:r>
                                      <a:rPr lang="en-US" sz="1400">
                                        <a:effectLst/>
                                      </a:rPr>
                                      <m:t>+</m:t>
                                    </m:r>
                                    <m:r>
                                      <a:rPr lang="en-US" sz="1400">
                                        <a:effectLst/>
                                      </a:rPr>
                                      <m:t>2</m:t>
                                    </m:r>
                                  </m:e>
                                </m:d>
                                <m:r>
                                  <a:rPr lang="en-US" sz="1400">
                                    <a:effectLst/>
                                  </a:rPr>
                                  <m:t> (</m:t>
                                </m:r>
                                <m:r>
                                  <a:rPr lang="en-US" sz="1400">
                                    <a:effectLst/>
                                  </a:rPr>
                                  <m:t>𝑥</m:t>
                                </m:r>
                                <m:r>
                                  <a:rPr lang="en-US" sz="1400">
                                    <a:effectLst/>
                                  </a:rPr>
                                  <m:t>−</m:t>
                                </m:r>
                                <m:r>
                                  <a:rPr lang="en-US" sz="1400">
                                    <a:effectLst/>
                                  </a:rPr>
                                  <m:t>2</m:t>
                                </m:r>
                                <m:r>
                                  <a:rPr lang="en-US" sz="1400">
                                    <a:effectLst/>
                                  </a:rPr>
                                  <m:t>)</m:t>
                                </m:r>
                              </m:oMath>
                            </m:oMathPara>
                          </a14:m>
                          <a:endParaRPr lang="en-US" sz="1400" dirty="0">
                            <a:effectLst/>
                            <a:latin typeface="Rubik" pitchFamily="2" charset="-79"/>
                            <a:cs typeface="Rubik" pitchFamily="2" charset="-79"/>
                          </a:endParaRPr>
                        </a:p>
                        <a:p>
                          <a:pPr algn="r" rtl="1">
                            <a:lnSpc>
                              <a:spcPct val="115000"/>
                            </a:lnSpc>
                            <a:spcAft>
                              <a:spcPts val="0"/>
                            </a:spcAft>
                          </a:pPr>
                          <a:r>
                            <a:rPr lang="he-IL" sz="1400" dirty="0">
                              <a:effectLst/>
                              <a:latin typeface="Rubik" pitchFamily="2" charset="-79"/>
                              <a:cs typeface="Rubik" pitchFamily="2" charset="-79"/>
                            </a:rPr>
                            <a:t>נשרטט יחד את הפונקציה </a:t>
                          </a:r>
                          <a14:m>
                            <m:oMath xmlns:m="http://schemas.openxmlformats.org/officeDocument/2006/math">
                              <m:f>
                                <m:fPr>
                                  <m:ctrlPr>
                                    <a:rPr lang="en-US" sz="1400">
                                      <a:effectLst/>
                                    </a:rPr>
                                  </m:ctrlPr>
                                </m:fPr>
                                <m:num>
                                  <m:r>
                                    <a:rPr lang="en-US" sz="1400">
                                      <a:effectLst/>
                                    </a:rPr>
                                    <m:t>1</m:t>
                                  </m:r>
                                </m:num>
                                <m:den>
                                  <m:r>
                                    <a:rPr lang="en-US" sz="1400">
                                      <a:effectLst/>
                                    </a:rPr>
                                    <m:t>𝑓</m:t>
                                  </m:r>
                                  <m:d>
                                    <m:dPr>
                                      <m:ctrlPr>
                                        <a:rPr lang="en-US" sz="1400">
                                          <a:effectLst/>
                                        </a:rPr>
                                      </m:ctrlPr>
                                    </m:dPr>
                                    <m:e>
                                      <m:r>
                                        <a:rPr lang="en-US" sz="1400">
                                          <a:effectLst/>
                                        </a:rPr>
                                        <m:t>𝑥</m:t>
                                      </m:r>
                                    </m:e>
                                  </m:d>
                                </m:den>
                              </m:f>
                            </m:oMath>
                          </a14:m>
                          <a:r>
                            <a:rPr lang="en-US" sz="1400" dirty="0">
                              <a:effectLst/>
                              <a:latin typeface="Rubik" pitchFamily="2" charset="-79"/>
                              <a:cs typeface="Rubik" pitchFamily="2" charset="-79"/>
                            </a:rPr>
                            <a:t>  </a:t>
                          </a:r>
                          <a:r>
                            <a:rPr lang="he-IL" sz="1400" dirty="0">
                              <a:effectLst/>
                              <a:latin typeface="Rubik" pitchFamily="2" charset="-79"/>
                              <a:cs typeface="Rubik" pitchFamily="2" charset="-79"/>
                            </a:rPr>
                            <a:t>. נתייחס </a:t>
                          </a:r>
                          <a:r>
                            <a:rPr lang="he-IL" sz="1400" dirty="0" err="1">
                              <a:effectLst/>
                              <a:latin typeface="Rubik" pitchFamily="2" charset="-79"/>
                              <a:cs typeface="Rubik" pitchFamily="2" charset="-79"/>
                            </a:rPr>
                            <a:t>לאסיפטוטות</a:t>
                          </a:r>
                          <a:r>
                            <a:rPr lang="he-IL" sz="1400" dirty="0">
                              <a:effectLst/>
                              <a:latin typeface="Rubik" pitchFamily="2" charset="-79"/>
                              <a:cs typeface="Rubik" pitchFamily="2" charset="-79"/>
                            </a:rPr>
                            <a:t> האנכיות. </a:t>
                          </a:r>
                          <a:endParaRPr lang="en-US" sz="1400" dirty="0">
                            <a:effectLst/>
                            <a:latin typeface="Rubik" pitchFamily="2" charset="-79"/>
                            <a:cs typeface="Rubik" pitchFamily="2" charset="-79"/>
                          </a:endParaRPr>
                        </a:p>
                        <a:p>
                          <a:pPr algn="r" rtl="1">
                            <a:lnSpc>
                              <a:spcPct val="115000"/>
                            </a:lnSpc>
                            <a:spcAft>
                              <a:spcPts val="0"/>
                            </a:spcAft>
                          </a:pPr>
                          <a:r>
                            <a:rPr lang="en-US" sz="1400" dirty="0">
                              <a:effectLst/>
                              <a:latin typeface="Rubik" pitchFamily="2" charset="-79"/>
                              <a:cs typeface="Rubik" pitchFamily="2" charset="-79"/>
                            </a:rPr>
                            <a:t> </a:t>
                          </a:r>
                        </a:p>
                        <a:p>
                          <a:pPr algn="r" rtl="1">
                            <a:lnSpc>
                              <a:spcPct val="115000"/>
                            </a:lnSpc>
                            <a:spcAft>
                              <a:spcPts val="0"/>
                            </a:spcAft>
                          </a:pPr>
                          <a:r>
                            <a:rPr lang="he-IL" sz="1400" dirty="0">
                              <a:effectLst/>
                              <a:latin typeface="Rubik" pitchFamily="2" charset="-79"/>
                              <a:cs typeface="Rubik" pitchFamily="2" charset="-79"/>
                            </a:rPr>
                            <a:t>נשרטט יחד עם התלמידים את הפונקציה </a:t>
                          </a:r>
                          <a14:m>
                            <m:oMath xmlns:m="http://schemas.openxmlformats.org/officeDocument/2006/math">
                              <m:f>
                                <m:fPr>
                                  <m:ctrlPr>
                                    <a:rPr lang="en-US" sz="1400">
                                      <a:effectLst/>
                                    </a:rPr>
                                  </m:ctrlPr>
                                </m:fPr>
                                <m:num>
                                  <m:r>
                                    <a:rPr lang="en-US" sz="1400">
                                      <a:effectLst/>
                                    </a:rPr>
                                    <m:t>1</m:t>
                                  </m:r>
                                </m:num>
                                <m:den>
                                  <m:r>
                                    <a:rPr lang="en-US" sz="1400">
                                      <a:effectLst/>
                                    </a:rPr>
                                    <m:t>𝑓</m:t>
                                  </m:r>
                                  <m:d>
                                    <m:dPr>
                                      <m:ctrlPr>
                                        <a:rPr lang="en-US" sz="1400">
                                          <a:effectLst/>
                                        </a:rPr>
                                      </m:ctrlPr>
                                    </m:dPr>
                                    <m:e>
                                      <m:r>
                                        <a:rPr lang="en-US" sz="1400">
                                          <a:effectLst/>
                                        </a:rPr>
                                        <m:t>𝑥</m:t>
                                      </m:r>
                                    </m:e>
                                  </m:d>
                                </m:den>
                              </m:f>
                            </m:oMath>
                          </a14:m>
                          <a:r>
                            <a:rPr lang="he-IL" sz="1400" dirty="0">
                              <a:effectLst/>
                              <a:latin typeface="Rubik" pitchFamily="2" charset="-79"/>
                              <a:cs typeface="Rubik" pitchFamily="2" charset="-79"/>
                            </a:rPr>
                            <a:t> עבור פונקציה נתונה בגרף בלבד. </a:t>
                          </a:r>
                          <a:endParaRPr lang="en-US" sz="1400" dirty="0">
                            <a:effectLst/>
                            <a:latin typeface="Rubik" pitchFamily="2" charset="-79"/>
                            <a:ea typeface="Arial" panose="020B0604020202020204" pitchFamily="34" charset="0"/>
                            <a:cs typeface="Rubik" pitchFamily="2" charset="-79"/>
                          </a:endParaRPr>
                        </a:p>
                      </a:txBody>
                      <a:tcPr marL="38987" marR="38987" marT="0" marB="0"/>
                    </a:tc>
                    <a:extLst>
                      <a:ext uri="{0D108BD9-81ED-4DB2-BD59-A6C34878D82A}">
                        <a16:rowId xmlns:a16="http://schemas.microsoft.com/office/drawing/2014/main" val="1067954317"/>
                      </a:ext>
                    </a:extLst>
                  </a:tr>
                  <a:tr h="575356">
                    <a:tc>
                      <a:txBody>
                        <a:bodyPr/>
                        <a:lstStyle/>
                        <a:p>
                          <a:pPr algn="r" rtl="1">
                            <a:lnSpc>
                              <a:spcPct val="115000"/>
                            </a:lnSpc>
                            <a:spcAft>
                              <a:spcPts val="0"/>
                            </a:spcAft>
                          </a:pPr>
                          <a:r>
                            <a:rPr lang="he-IL" sz="2000" dirty="0">
                              <a:effectLst/>
                              <a:latin typeface="Rubik" pitchFamily="2" charset="-79"/>
                              <a:cs typeface="Rubik" pitchFamily="2" charset="-79"/>
                            </a:rPr>
                            <a:t>דיון: </a:t>
                          </a:r>
                          <a:endParaRPr lang="en-US" sz="2000" dirty="0">
                            <a:effectLst/>
                            <a:latin typeface="Rubik" pitchFamily="2" charset="-79"/>
                            <a:cs typeface="Rubik" pitchFamily="2" charset="-79"/>
                          </a:endParaRPr>
                        </a:p>
                      </a:txBody>
                      <a:tcPr marL="38987" marR="38987" marT="0" marB="0"/>
                    </a:tc>
                    <a:tc>
                      <a:txBody>
                        <a:bodyPr/>
                        <a:lstStyle/>
                        <a:p>
                          <a:pPr algn="r" rtl="1">
                            <a:lnSpc>
                              <a:spcPct val="115000"/>
                            </a:lnSpc>
                            <a:spcAft>
                              <a:spcPts val="0"/>
                            </a:spcAft>
                          </a:pPr>
                          <a:r>
                            <a:rPr lang="he-IL" sz="1400" dirty="0">
                              <a:effectLst/>
                              <a:latin typeface="Rubik" pitchFamily="2" charset="-79"/>
                              <a:cs typeface="Rubik" pitchFamily="2" charset="-79"/>
                            </a:rPr>
                            <a:t>שאלות לדיון ביחס לפונקציה המקורית: </a:t>
                          </a:r>
                          <a:endParaRPr lang="en-US" sz="1400" dirty="0">
                            <a:effectLst/>
                            <a:latin typeface="Rubik" pitchFamily="2" charset="-79"/>
                            <a:cs typeface="Rubik" pitchFamily="2" charset="-79"/>
                          </a:endParaRPr>
                        </a:p>
                        <a:p>
                          <a:pPr marL="342900" lvl="0" indent="-342900" algn="r" rtl="1">
                            <a:lnSpc>
                              <a:spcPct val="115000"/>
                            </a:lnSpc>
                            <a:spcAft>
                              <a:spcPts val="0"/>
                            </a:spcAft>
                            <a:buFont typeface="+mj-lt"/>
                            <a:buAutoNum type="arabicPeriod"/>
                          </a:pPr>
                          <a:r>
                            <a:rPr lang="he-IL" sz="1400" dirty="0">
                              <a:effectLst/>
                              <a:latin typeface="Rubik" pitchFamily="2" charset="-79"/>
                              <a:cs typeface="Rubik" pitchFamily="2" charset="-79"/>
                            </a:rPr>
                            <a:t>נקודות אפס של הפונקציה המקורית  - מחוץ לתחום.</a:t>
                          </a:r>
                          <a:endParaRPr lang="en-US" sz="1400" dirty="0">
                            <a:effectLst/>
                            <a:latin typeface="Rubik" pitchFamily="2" charset="-79"/>
                            <a:cs typeface="Rubik" pitchFamily="2" charset="-79"/>
                          </a:endParaRPr>
                        </a:p>
                        <a:p>
                          <a:pPr marL="342900" lvl="0" indent="-342900" algn="r" rtl="1">
                            <a:lnSpc>
                              <a:spcPct val="115000"/>
                            </a:lnSpc>
                            <a:spcAft>
                              <a:spcPts val="0"/>
                            </a:spcAft>
                            <a:buFont typeface="+mj-lt"/>
                            <a:buAutoNum type="arabicPeriod"/>
                          </a:pPr>
                          <a:r>
                            <a:rPr lang="he-IL" sz="1400" dirty="0">
                              <a:effectLst/>
                              <a:latin typeface="Rubik" pitchFamily="2" charset="-79"/>
                              <a:cs typeface="Rubik" pitchFamily="2" charset="-79"/>
                            </a:rPr>
                            <a:t>האם נקודות האפס יהפכו לחור או </a:t>
                          </a:r>
                          <a:r>
                            <a:rPr lang="he-IL" sz="1400" dirty="0" err="1">
                              <a:effectLst/>
                              <a:latin typeface="Rubik" pitchFamily="2" charset="-79"/>
                              <a:cs typeface="Rubik" pitchFamily="2" charset="-79"/>
                            </a:rPr>
                            <a:t>לאסימפטוטה</a:t>
                          </a:r>
                          <a:r>
                            <a:rPr lang="he-IL" sz="1400" dirty="0">
                              <a:effectLst/>
                              <a:latin typeface="Rubik" pitchFamily="2" charset="-79"/>
                              <a:cs typeface="Rubik" pitchFamily="2" charset="-79"/>
                            </a:rPr>
                            <a:t>.</a:t>
                          </a:r>
                          <a:endParaRPr lang="en-US" sz="1400" dirty="0">
                            <a:effectLst/>
                            <a:latin typeface="Rubik" pitchFamily="2" charset="-79"/>
                            <a:cs typeface="Rubik" pitchFamily="2" charset="-79"/>
                          </a:endParaRPr>
                        </a:p>
                        <a:p>
                          <a:pPr marL="342900" lvl="0" indent="-342900" algn="r" rtl="1">
                            <a:lnSpc>
                              <a:spcPct val="115000"/>
                            </a:lnSpc>
                            <a:spcAft>
                              <a:spcPts val="0"/>
                            </a:spcAft>
                            <a:buFont typeface="+mj-lt"/>
                            <a:buAutoNum type="arabicPeriod"/>
                          </a:pPr>
                          <a:r>
                            <a:rPr lang="he-IL" sz="1400" dirty="0">
                              <a:effectLst/>
                              <a:latin typeface="Rubik" pitchFamily="2" charset="-79"/>
                              <a:cs typeface="Rubik" pitchFamily="2" charset="-79"/>
                            </a:rPr>
                            <a:t>האם לפונקציה </a:t>
                          </a:r>
                          <a14:m>
                            <m:oMath xmlns:m="http://schemas.openxmlformats.org/officeDocument/2006/math">
                              <m:f>
                                <m:fPr>
                                  <m:ctrlPr>
                                    <a:rPr lang="en-US" sz="1400">
                                      <a:effectLst/>
                                    </a:rPr>
                                  </m:ctrlPr>
                                </m:fPr>
                                <m:num>
                                  <m:r>
                                    <a:rPr lang="en-US" sz="1400">
                                      <a:effectLst/>
                                    </a:rPr>
                                    <m:t>1</m:t>
                                  </m:r>
                                </m:num>
                                <m:den>
                                  <m:r>
                                    <a:rPr lang="en-US" sz="1400">
                                      <a:effectLst/>
                                    </a:rPr>
                                    <m:t>𝑓</m:t>
                                  </m:r>
                                  <m:d>
                                    <m:dPr>
                                      <m:ctrlPr>
                                        <a:rPr lang="en-US" sz="1400">
                                          <a:effectLst/>
                                        </a:rPr>
                                      </m:ctrlPr>
                                    </m:dPr>
                                    <m:e>
                                      <m:r>
                                        <a:rPr lang="en-US" sz="1400">
                                          <a:effectLst/>
                                        </a:rPr>
                                        <m:t>𝑥</m:t>
                                      </m:r>
                                    </m:e>
                                  </m:d>
                                </m:den>
                              </m:f>
                            </m:oMath>
                          </a14:m>
                          <a:r>
                            <a:rPr lang="en-US" sz="1400" dirty="0">
                              <a:effectLst/>
                              <a:latin typeface="Rubik" pitchFamily="2" charset="-79"/>
                              <a:cs typeface="Rubik" pitchFamily="2" charset="-79"/>
                            </a:rPr>
                            <a:t>  </a:t>
                          </a:r>
                          <a:r>
                            <a:rPr lang="he-IL" sz="1400" dirty="0">
                              <a:effectLst/>
                              <a:latin typeface="Rubik" pitchFamily="2" charset="-79"/>
                              <a:cs typeface="Rubik" pitchFamily="2" charset="-79"/>
                            </a:rPr>
                            <a:t>יש </a:t>
                          </a:r>
                          <a:r>
                            <a:rPr lang="he-IL" sz="1400" dirty="0" err="1">
                              <a:effectLst/>
                              <a:latin typeface="Rubik" pitchFamily="2" charset="-79"/>
                              <a:cs typeface="Rubik" pitchFamily="2" charset="-79"/>
                            </a:rPr>
                            <a:t>אסימפטוטה</a:t>
                          </a:r>
                          <a:r>
                            <a:rPr lang="he-IL" sz="1400" dirty="0">
                              <a:effectLst/>
                              <a:latin typeface="Rubik" pitchFamily="2" charset="-79"/>
                              <a:cs typeface="Rubik" pitchFamily="2" charset="-79"/>
                            </a:rPr>
                            <a:t> האופקית? </a:t>
                          </a:r>
                          <a:endParaRPr lang="en-US" sz="1400" dirty="0">
                            <a:effectLst/>
                            <a:latin typeface="Rubik" pitchFamily="2" charset="-79"/>
                            <a:ea typeface="Arial" panose="020B0604020202020204" pitchFamily="34" charset="0"/>
                            <a:cs typeface="Rubik" pitchFamily="2" charset="-79"/>
                          </a:endParaRPr>
                        </a:p>
                      </a:txBody>
                      <a:tcPr marL="38987" marR="38987" marT="0" marB="0"/>
                    </a:tc>
                    <a:extLst>
                      <a:ext uri="{0D108BD9-81ED-4DB2-BD59-A6C34878D82A}">
                        <a16:rowId xmlns:a16="http://schemas.microsoft.com/office/drawing/2014/main" val="873875756"/>
                      </a:ext>
                    </a:extLst>
                  </a:tr>
                  <a:tr h="0">
                    <a:tc>
                      <a:txBody>
                        <a:bodyPr/>
                        <a:lstStyle/>
                        <a:p>
                          <a:pPr algn="r" rtl="1">
                            <a:lnSpc>
                              <a:spcPct val="115000"/>
                            </a:lnSpc>
                            <a:spcAft>
                              <a:spcPts val="0"/>
                            </a:spcAft>
                          </a:pPr>
                          <a:r>
                            <a:rPr lang="he-IL" sz="2000" dirty="0">
                              <a:effectLst/>
                              <a:latin typeface="Rubik" pitchFamily="2" charset="-79"/>
                              <a:cs typeface="Rubik" pitchFamily="2" charset="-79"/>
                            </a:rPr>
                            <a:t>תגיות: </a:t>
                          </a:r>
                          <a:endParaRPr lang="en-US" sz="2000" dirty="0">
                            <a:effectLst/>
                            <a:latin typeface="Rubik" pitchFamily="2" charset="-79"/>
                            <a:cs typeface="Rubik" pitchFamily="2" charset="-79"/>
                          </a:endParaRPr>
                        </a:p>
                      </a:txBody>
                      <a:tcPr marL="38987" marR="38987" marT="0" marB="0"/>
                    </a:tc>
                    <a:tc>
                      <a:txBody>
                        <a:bodyPr/>
                        <a:lstStyle/>
                        <a:p>
                          <a:pPr algn="r" rtl="1">
                            <a:lnSpc>
                              <a:spcPct val="115000"/>
                            </a:lnSpc>
                            <a:spcAft>
                              <a:spcPts val="0"/>
                            </a:spcAft>
                          </a:pPr>
                          <a:r>
                            <a:rPr lang="he-IL" sz="1400" dirty="0">
                              <a:effectLst/>
                              <a:latin typeface="Rubik" pitchFamily="2" charset="-79"/>
                              <a:cs typeface="Rubik" pitchFamily="2" charset="-79"/>
                            </a:rPr>
                            <a:t>@חשיבה מופשטת</a:t>
                          </a:r>
                          <a:endParaRPr lang="en-US" sz="1400" dirty="0">
                            <a:effectLst/>
                            <a:latin typeface="Rubik" pitchFamily="2" charset="-79"/>
                            <a:cs typeface="Rubik" pitchFamily="2" charset="-79"/>
                          </a:endParaRPr>
                        </a:p>
                        <a:p>
                          <a:pPr algn="r" rtl="1">
                            <a:lnSpc>
                              <a:spcPct val="115000"/>
                            </a:lnSpc>
                            <a:spcAft>
                              <a:spcPts val="0"/>
                            </a:spcAft>
                          </a:pPr>
                          <a:r>
                            <a:rPr lang="he-IL" sz="1400" dirty="0">
                              <a:effectLst/>
                              <a:latin typeface="Rubik" pitchFamily="2" charset="-79"/>
                              <a:cs typeface="Rubik" pitchFamily="2" charset="-79"/>
                            </a:rPr>
                            <a:t>@שימוש בכלים דיגיטליים </a:t>
                          </a:r>
                          <a:endParaRPr lang="en-US" sz="1400" dirty="0">
                            <a:effectLst/>
                            <a:latin typeface="Rubik" pitchFamily="2" charset="-79"/>
                            <a:ea typeface="Arial" panose="020B0604020202020204" pitchFamily="34" charset="0"/>
                            <a:cs typeface="Rubik" pitchFamily="2" charset="-79"/>
                          </a:endParaRPr>
                        </a:p>
                      </a:txBody>
                      <a:tcPr marL="38987" marR="38987" marT="0" marB="0"/>
                    </a:tc>
                    <a:extLst>
                      <a:ext uri="{0D108BD9-81ED-4DB2-BD59-A6C34878D82A}">
                        <a16:rowId xmlns:a16="http://schemas.microsoft.com/office/drawing/2014/main" val="459626807"/>
                      </a:ext>
                    </a:extLst>
                  </a:tr>
                </a:tbl>
              </a:graphicData>
            </a:graphic>
          </p:graphicFrame>
        </mc:Choice>
        <mc:Fallback>
          <p:graphicFrame>
            <p:nvGraphicFramePr>
              <p:cNvPr id="2" name="טבלה 1">
                <a:extLst>
                  <a:ext uri="{FF2B5EF4-FFF2-40B4-BE49-F238E27FC236}">
                    <a16:creationId xmlns:a16="http://schemas.microsoft.com/office/drawing/2014/main" id="{4A384339-072A-437D-8BC9-9696835211E0}"/>
                  </a:ext>
                </a:extLst>
              </p:cNvPr>
              <p:cNvGraphicFramePr>
                <a:graphicFrameLocks noGrp="1"/>
              </p:cNvGraphicFramePr>
              <p:nvPr>
                <p:extLst>
                  <p:ext uri="{D42A27DB-BD31-4B8C-83A1-F6EECF244321}">
                    <p14:modId xmlns:p14="http://schemas.microsoft.com/office/powerpoint/2010/main" val="944565555"/>
                  </p:ext>
                </p:extLst>
              </p:nvPr>
            </p:nvGraphicFramePr>
            <p:xfrm>
              <a:off x="1838325" y="1085850"/>
              <a:ext cx="9629774" cy="5525074"/>
            </p:xfrm>
            <a:graphic>
              <a:graphicData uri="http://schemas.openxmlformats.org/drawingml/2006/table">
                <a:tbl>
                  <a:tblPr rtl="1" firstRow="1" firstCol="1" bandRow="1">
                    <a:tableStyleId>{5940675A-B579-460E-94D1-54222C63F5DA}</a:tableStyleId>
                  </a:tblPr>
                  <a:tblGrid>
                    <a:gridCol w="1646149">
                      <a:extLst>
                        <a:ext uri="{9D8B030D-6E8A-4147-A177-3AD203B41FA5}">
                          <a16:colId xmlns:a16="http://schemas.microsoft.com/office/drawing/2014/main" val="2997068983"/>
                        </a:ext>
                      </a:extLst>
                    </a:gridCol>
                    <a:gridCol w="7983625">
                      <a:extLst>
                        <a:ext uri="{9D8B030D-6E8A-4147-A177-3AD203B41FA5}">
                          <a16:colId xmlns:a16="http://schemas.microsoft.com/office/drawing/2014/main" val="779377104"/>
                        </a:ext>
                      </a:extLst>
                    </a:gridCol>
                  </a:tblGrid>
                  <a:tr h="327216">
                    <a:tc>
                      <a:txBody>
                        <a:bodyPr/>
                        <a:lstStyle/>
                        <a:p>
                          <a:pPr algn="r" rtl="1">
                            <a:lnSpc>
                              <a:spcPct val="115000"/>
                            </a:lnSpc>
                            <a:spcAft>
                              <a:spcPts val="0"/>
                            </a:spcAft>
                          </a:pPr>
                          <a:r>
                            <a:rPr lang="he-IL" sz="2000" dirty="0">
                              <a:effectLst/>
                              <a:latin typeface="Rubik" pitchFamily="2" charset="-79"/>
                              <a:cs typeface="Rubik" pitchFamily="2" charset="-79"/>
                            </a:rPr>
                            <a:t>נושא/תחום:  </a:t>
                          </a:r>
                          <a:endParaRPr lang="en-US" sz="2000" dirty="0">
                            <a:effectLst/>
                            <a:latin typeface="Rubik" pitchFamily="2" charset="-79"/>
                            <a:cs typeface="Rubik" pitchFamily="2" charset="-79"/>
                          </a:endParaRPr>
                        </a:p>
                      </a:txBody>
                      <a:tcPr marL="38987" marR="38987" marT="0" marB="0"/>
                    </a:tc>
                    <a:tc>
                      <a:txBody>
                        <a:bodyPr/>
                        <a:lstStyle/>
                        <a:p>
                          <a:pPr algn="r" rtl="1">
                            <a:lnSpc>
                              <a:spcPct val="115000"/>
                            </a:lnSpc>
                            <a:spcAft>
                              <a:spcPts val="0"/>
                            </a:spcAft>
                          </a:pPr>
                          <a:r>
                            <a:rPr lang="he-IL" sz="1400" dirty="0">
                              <a:effectLst/>
                              <a:latin typeface="Rubik" pitchFamily="2" charset="-79"/>
                              <a:cs typeface="Rubik" pitchFamily="2" charset="-79"/>
                            </a:rPr>
                            <a:t>מתמטיקה – אנליזה  </a:t>
                          </a:r>
                          <a:endParaRPr lang="en-US" sz="1400" dirty="0">
                            <a:effectLst/>
                            <a:latin typeface="Rubik" pitchFamily="2" charset="-79"/>
                            <a:ea typeface="Arial" panose="020B0604020202020204" pitchFamily="34" charset="0"/>
                            <a:cs typeface="Rubik" pitchFamily="2" charset="-79"/>
                          </a:endParaRPr>
                        </a:p>
                      </a:txBody>
                      <a:tcPr marL="38987" marR="38987" marT="0" marB="0"/>
                    </a:tc>
                    <a:extLst>
                      <a:ext uri="{0D108BD9-81ED-4DB2-BD59-A6C34878D82A}">
                        <a16:rowId xmlns:a16="http://schemas.microsoft.com/office/drawing/2014/main" val="943426431"/>
                      </a:ext>
                    </a:extLst>
                  </a:tr>
                  <a:tr h="327216">
                    <a:tc>
                      <a:txBody>
                        <a:bodyPr/>
                        <a:lstStyle/>
                        <a:p>
                          <a:pPr algn="r" rtl="1">
                            <a:lnSpc>
                              <a:spcPct val="115000"/>
                            </a:lnSpc>
                            <a:spcAft>
                              <a:spcPts val="0"/>
                            </a:spcAft>
                          </a:pPr>
                          <a:r>
                            <a:rPr lang="he-IL" sz="2000" dirty="0">
                              <a:effectLst/>
                              <a:latin typeface="Rubik" pitchFamily="2" charset="-79"/>
                              <a:cs typeface="Rubik" pitchFamily="2" charset="-79"/>
                            </a:rPr>
                            <a:t>כיתות: </a:t>
                          </a:r>
                          <a:endParaRPr lang="en-US" sz="2000" dirty="0">
                            <a:effectLst/>
                            <a:latin typeface="Rubik" pitchFamily="2" charset="-79"/>
                            <a:cs typeface="Rubik" pitchFamily="2" charset="-79"/>
                          </a:endParaRPr>
                        </a:p>
                      </a:txBody>
                      <a:tcPr marL="38987" marR="38987" marT="0" marB="0"/>
                    </a:tc>
                    <a:tc>
                      <a:txBody>
                        <a:bodyPr/>
                        <a:lstStyle/>
                        <a:p>
                          <a:pPr algn="r" rtl="1">
                            <a:lnSpc>
                              <a:spcPct val="115000"/>
                            </a:lnSpc>
                            <a:spcAft>
                              <a:spcPts val="0"/>
                            </a:spcAft>
                          </a:pPr>
                          <a:r>
                            <a:rPr lang="he-IL" sz="1400" dirty="0">
                              <a:effectLst/>
                              <a:latin typeface="Rubik" pitchFamily="2" charset="-79"/>
                              <a:cs typeface="Rubik" pitchFamily="2" charset="-79"/>
                            </a:rPr>
                            <a:t>כיתה יא' – 5 יחידות לימוד </a:t>
                          </a:r>
                          <a:endParaRPr lang="en-US" sz="1400" dirty="0">
                            <a:effectLst/>
                            <a:latin typeface="Rubik" pitchFamily="2" charset="-79"/>
                            <a:ea typeface="Arial" panose="020B0604020202020204" pitchFamily="34" charset="0"/>
                            <a:cs typeface="Rubik" pitchFamily="2" charset="-79"/>
                          </a:endParaRPr>
                        </a:p>
                      </a:txBody>
                      <a:tcPr marL="38987" marR="38987" marT="0" marB="0"/>
                    </a:tc>
                    <a:extLst>
                      <a:ext uri="{0D108BD9-81ED-4DB2-BD59-A6C34878D82A}">
                        <a16:rowId xmlns:a16="http://schemas.microsoft.com/office/drawing/2014/main" val="69191972"/>
                      </a:ext>
                    </a:extLst>
                  </a:tr>
                  <a:tr h="327216">
                    <a:tc>
                      <a:txBody>
                        <a:bodyPr/>
                        <a:lstStyle/>
                        <a:p>
                          <a:pPr algn="r" rtl="1">
                            <a:lnSpc>
                              <a:spcPct val="115000"/>
                            </a:lnSpc>
                            <a:spcAft>
                              <a:spcPts val="0"/>
                            </a:spcAft>
                          </a:pPr>
                          <a:r>
                            <a:rPr lang="he-IL" sz="2000" dirty="0">
                              <a:effectLst/>
                              <a:latin typeface="Rubik" pitchFamily="2" charset="-79"/>
                              <a:cs typeface="Rubik" pitchFamily="2" charset="-79"/>
                            </a:rPr>
                            <a:t>משך השיעור: </a:t>
                          </a:r>
                          <a:endParaRPr lang="en-US" sz="2000" dirty="0">
                            <a:effectLst/>
                            <a:latin typeface="Rubik" pitchFamily="2" charset="-79"/>
                            <a:cs typeface="Rubik" pitchFamily="2" charset="-79"/>
                          </a:endParaRPr>
                        </a:p>
                      </a:txBody>
                      <a:tcPr marL="38987" marR="38987" marT="0" marB="0"/>
                    </a:tc>
                    <a:tc>
                      <a:txBody>
                        <a:bodyPr/>
                        <a:lstStyle/>
                        <a:p>
                          <a:pPr algn="r" rtl="1">
                            <a:lnSpc>
                              <a:spcPct val="115000"/>
                            </a:lnSpc>
                            <a:spcAft>
                              <a:spcPts val="0"/>
                            </a:spcAft>
                          </a:pPr>
                          <a:r>
                            <a:rPr lang="he-IL" sz="1400" dirty="0">
                              <a:effectLst/>
                              <a:latin typeface="Rubik" pitchFamily="2" charset="-79"/>
                              <a:cs typeface="Rubik" pitchFamily="2" charset="-79"/>
                            </a:rPr>
                            <a:t>90 דקות </a:t>
                          </a:r>
                          <a:endParaRPr lang="en-US" sz="1400" dirty="0">
                            <a:effectLst/>
                            <a:latin typeface="Rubik" pitchFamily="2" charset="-79"/>
                            <a:ea typeface="Arial" panose="020B0604020202020204" pitchFamily="34" charset="0"/>
                            <a:cs typeface="Rubik" pitchFamily="2" charset="-79"/>
                          </a:endParaRPr>
                        </a:p>
                      </a:txBody>
                      <a:tcPr marL="38987" marR="38987" marT="0" marB="0"/>
                    </a:tc>
                    <a:extLst>
                      <a:ext uri="{0D108BD9-81ED-4DB2-BD59-A6C34878D82A}">
                        <a16:rowId xmlns:a16="http://schemas.microsoft.com/office/drawing/2014/main" val="197132507"/>
                      </a:ext>
                    </a:extLst>
                  </a:tr>
                  <a:tr h="375412">
                    <a:tc>
                      <a:txBody>
                        <a:bodyPr/>
                        <a:lstStyle/>
                        <a:p>
                          <a:pPr algn="r" rtl="1">
                            <a:lnSpc>
                              <a:spcPct val="115000"/>
                            </a:lnSpc>
                            <a:spcAft>
                              <a:spcPts val="0"/>
                            </a:spcAft>
                          </a:pPr>
                          <a:r>
                            <a:rPr lang="he-IL" sz="2000" dirty="0">
                              <a:effectLst/>
                              <a:latin typeface="Rubik" pitchFamily="2" charset="-79"/>
                              <a:cs typeface="Rubik" pitchFamily="2" charset="-79"/>
                            </a:rPr>
                            <a:t>מטרות השיעור:</a:t>
                          </a:r>
                          <a:endParaRPr lang="en-US" sz="2000" dirty="0">
                            <a:effectLst/>
                            <a:latin typeface="Rubik" pitchFamily="2" charset="-79"/>
                            <a:cs typeface="Rubik" pitchFamily="2" charset="-79"/>
                          </a:endParaRPr>
                        </a:p>
                      </a:txBody>
                      <a:tcPr marL="38987" marR="38987" marT="0" marB="0"/>
                    </a:tc>
                    <a:tc>
                      <a:txBody>
                        <a:bodyPr/>
                        <a:lstStyle/>
                        <a:p>
                          <a:endParaRPr lang="he-IL"/>
                        </a:p>
                      </a:txBody>
                      <a:tcPr marL="38987" marR="38987" marT="0" marB="0">
                        <a:blipFill>
                          <a:blip r:embed="rId5"/>
                          <a:stretch>
                            <a:fillRect l="-20671" t="-274194" r="-153" b="-1130645"/>
                          </a:stretch>
                        </a:blipFill>
                      </a:tcPr>
                    </a:tc>
                    <a:extLst>
                      <a:ext uri="{0D108BD9-81ED-4DB2-BD59-A6C34878D82A}">
                        <a16:rowId xmlns:a16="http://schemas.microsoft.com/office/drawing/2014/main" val="2064086851"/>
                      </a:ext>
                    </a:extLst>
                  </a:tr>
                  <a:tr h="1095185">
                    <a:tc>
                      <a:txBody>
                        <a:bodyPr/>
                        <a:lstStyle/>
                        <a:p>
                          <a:pPr algn="r" rtl="1">
                            <a:lnSpc>
                              <a:spcPct val="115000"/>
                            </a:lnSpc>
                            <a:spcAft>
                              <a:spcPts val="0"/>
                            </a:spcAft>
                          </a:pPr>
                          <a:r>
                            <a:rPr lang="he-IL" sz="2000" dirty="0">
                              <a:effectLst/>
                              <a:latin typeface="Rubik" pitchFamily="2" charset="-79"/>
                              <a:cs typeface="Rubik" pitchFamily="2" charset="-79"/>
                            </a:rPr>
                            <a:t>כיצד נפתח את השיעור: </a:t>
                          </a:r>
                          <a:endParaRPr lang="en-US" sz="2000" dirty="0">
                            <a:effectLst/>
                            <a:latin typeface="Rubik" pitchFamily="2" charset="-79"/>
                            <a:cs typeface="Rubik" pitchFamily="2" charset="-79"/>
                          </a:endParaRPr>
                        </a:p>
                      </a:txBody>
                      <a:tcPr marL="38987" marR="38987" marT="0" marB="0"/>
                    </a:tc>
                    <a:tc>
                      <a:txBody>
                        <a:bodyPr/>
                        <a:lstStyle/>
                        <a:p>
                          <a:endParaRPr lang="he-IL"/>
                        </a:p>
                      </a:txBody>
                      <a:tcPr marL="38987" marR="38987" marT="0" marB="0">
                        <a:blipFill>
                          <a:blip r:embed="rId5"/>
                          <a:stretch>
                            <a:fillRect l="-20671" t="-128889" r="-153" b="-289444"/>
                          </a:stretch>
                        </a:blipFill>
                      </a:tcPr>
                    </a:tc>
                    <a:extLst>
                      <a:ext uri="{0D108BD9-81ED-4DB2-BD59-A6C34878D82A}">
                        <a16:rowId xmlns:a16="http://schemas.microsoft.com/office/drawing/2014/main" val="4239771247"/>
                      </a:ext>
                    </a:extLst>
                  </a:tr>
                  <a:tr h="1486916">
                    <a:tc>
                      <a:txBody>
                        <a:bodyPr/>
                        <a:lstStyle/>
                        <a:p>
                          <a:pPr algn="r" rtl="1">
                            <a:lnSpc>
                              <a:spcPct val="115000"/>
                            </a:lnSpc>
                            <a:spcAft>
                              <a:spcPts val="0"/>
                            </a:spcAft>
                          </a:pPr>
                          <a:r>
                            <a:rPr lang="he-IL" sz="2000" dirty="0">
                              <a:effectLst/>
                              <a:latin typeface="Rubik" pitchFamily="2" charset="-79"/>
                              <a:cs typeface="Rubik" pitchFamily="2" charset="-79"/>
                            </a:rPr>
                            <a:t>מהלך השיעור: </a:t>
                          </a:r>
                          <a:endParaRPr lang="en-US" sz="2000" dirty="0">
                            <a:effectLst/>
                            <a:latin typeface="Rubik" pitchFamily="2" charset="-79"/>
                            <a:cs typeface="Rubik" pitchFamily="2" charset="-79"/>
                          </a:endParaRPr>
                        </a:p>
                      </a:txBody>
                      <a:tcPr marL="38987" marR="38987" marT="0" marB="0"/>
                    </a:tc>
                    <a:tc>
                      <a:txBody>
                        <a:bodyPr/>
                        <a:lstStyle/>
                        <a:p>
                          <a:endParaRPr lang="he-IL"/>
                        </a:p>
                      </a:txBody>
                      <a:tcPr marL="38987" marR="38987" marT="0" marB="0">
                        <a:blipFill>
                          <a:blip r:embed="rId5"/>
                          <a:stretch>
                            <a:fillRect l="-20671" t="-168852" r="-153" b="-113525"/>
                          </a:stretch>
                        </a:blipFill>
                      </a:tcPr>
                    </a:tc>
                    <a:extLst>
                      <a:ext uri="{0D108BD9-81ED-4DB2-BD59-A6C34878D82A}">
                        <a16:rowId xmlns:a16="http://schemas.microsoft.com/office/drawing/2014/main" val="1067954317"/>
                      </a:ext>
                    </a:extLst>
                  </a:tr>
                  <a:tr h="1111504">
                    <a:tc>
                      <a:txBody>
                        <a:bodyPr/>
                        <a:lstStyle/>
                        <a:p>
                          <a:pPr algn="r" rtl="1">
                            <a:lnSpc>
                              <a:spcPct val="115000"/>
                            </a:lnSpc>
                            <a:spcAft>
                              <a:spcPts val="0"/>
                            </a:spcAft>
                          </a:pPr>
                          <a:r>
                            <a:rPr lang="he-IL" sz="2000" dirty="0">
                              <a:effectLst/>
                              <a:latin typeface="Rubik" pitchFamily="2" charset="-79"/>
                              <a:cs typeface="Rubik" pitchFamily="2" charset="-79"/>
                            </a:rPr>
                            <a:t>דיון: </a:t>
                          </a:r>
                          <a:endParaRPr lang="en-US" sz="2000" dirty="0">
                            <a:effectLst/>
                            <a:latin typeface="Rubik" pitchFamily="2" charset="-79"/>
                            <a:cs typeface="Rubik" pitchFamily="2" charset="-79"/>
                          </a:endParaRPr>
                        </a:p>
                      </a:txBody>
                      <a:tcPr marL="38987" marR="38987" marT="0" marB="0"/>
                    </a:tc>
                    <a:tc>
                      <a:txBody>
                        <a:bodyPr/>
                        <a:lstStyle/>
                        <a:p>
                          <a:endParaRPr lang="he-IL"/>
                        </a:p>
                      </a:txBody>
                      <a:tcPr marL="38987" marR="38987" marT="0" marB="0">
                        <a:blipFill>
                          <a:blip r:embed="rId5"/>
                          <a:stretch>
                            <a:fillRect l="-20671" t="-360440" r="-153" b="-52198"/>
                          </a:stretch>
                        </a:blipFill>
                      </a:tcPr>
                    </a:tc>
                    <a:extLst>
                      <a:ext uri="{0D108BD9-81ED-4DB2-BD59-A6C34878D82A}">
                        <a16:rowId xmlns:a16="http://schemas.microsoft.com/office/drawing/2014/main" val="873875756"/>
                      </a:ext>
                    </a:extLst>
                  </a:tr>
                  <a:tr h="474409">
                    <a:tc>
                      <a:txBody>
                        <a:bodyPr/>
                        <a:lstStyle/>
                        <a:p>
                          <a:pPr algn="r" rtl="1">
                            <a:lnSpc>
                              <a:spcPct val="115000"/>
                            </a:lnSpc>
                            <a:spcAft>
                              <a:spcPts val="0"/>
                            </a:spcAft>
                          </a:pPr>
                          <a:r>
                            <a:rPr lang="he-IL" sz="2000" dirty="0">
                              <a:effectLst/>
                              <a:latin typeface="Rubik" pitchFamily="2" charset="-79"/>
                              <a:cs typeface="Rubik" pitchFamily="2" charset="-79"/>
                            </a:rPr>
                            <a:t>תגיות: </a:t>
                          </a:r>
                          <a:endParaRPr lang="en-US" sz="2000" dirty="0">
                            <a:effectLst/>
                            <a:latin typeface="Rubik" pitchFamily="2" charset="-79"/>
                            <a:cs typeface="Rubik" pitchFamily="2" charset="-79"/>
                          </a:endParaRPr>
                        </a:p>
                      </a:txBody>
                      <a:tcPr marL="38987" marR="38987" marT="0" marB="0"/>
                    </a:tc>
                    <a:tc>
                      <a:txBody>
                        <a:bodyPr/>
                        <a:lstStyle/>
                        <a:p>
                          <a:pPr algn="r" rtl="1">
                            <a:lnSpc>
                              <a:spcPct val="115000"/>
                            </a:lnSpc>
                            <a:spcAft>
                              <a:spcPts val="0"/>
                            </a:spcAft>
                          </a:pPr>
                          <a:r>
                            <a:rPr lang="he-IL" sz="1400" dirty="0">
                              <a:effectLst/>
                              <a:latin typeface="Rubik" pitchFamily="2" charset="-79"/>
                              <a:cs typeface="Rubik" pitchFamily="2" charset="-79"/>
                            </a:rPr>
                            <a:t>@חשיבה מופשטת</a:t>
                          </a:r>
                          <a:endParaRPr lang="en-US" sz="1400" dirty="0">
                            <a:effectLst/>
                            <a:latin typeface="Rubik" pitchFamily="2" charset="-79"/>
                            <a:cs typeface="Rubik" pitchFamily="2" charset="-79"/>
                          </a:endParaRPr>
                        </a:p>
                        <a:p>
                          <a:pPr algn="r" rtl="1">
                            <a:lnSpc>
                              <a:spcPct val="115000"/>
                            </a:lnSpc>
                            <a:spcAft>
                              <a:spcPts val="0"/>
                            </a:spcAft>
                          </a:pPr>
                          <a:r>
                            <a:rPr lang="he-IL" sz="1400" dirty="0">
                              <a:effectLst/>
                              <a:latin typeface="Rubik" pitchFamily="2" charset="-79"/>
                              <a:cs typeface="Rubik" pitchFamily="2" charset="-79"/>
                            </a:rPr>
                            <a:t>@שימוש בכלים דיגיטליים </a:t>
                          </a:r>
                          <a:endParaRPr lang="en-US" sz="1400" dirty="0">
                            <a:effectLst/>
                            <a:latin typeface="Rubik" pitchFamily="2" charset="-79"/>
                            <a:ea typeface="Arial" panose="020B0604020202020204" pitchFamily="34" charset="0"/>
                            <a:cs typeface="Rubik" pitchFamily="2" charset="-79"/>
                          </a:endParaRPr>
                        </a:p>
                      </a:txBody>
                      <a:tcPr marL="38987" marR="38987" marT="0" marB="0"/>
                    </a:tc>
                    <a:extLst>
                      <a:ext uri="{0D108BD9-81ED-4DB2-BD59-A6C34878D82A}">
                        <a16:rowId xmlns:a16="http://schemas.microsoft.com/office/drawing/2014/main" val="459626807"/>
                      </a:ext>
                    </a:extLst>
                  </a:tr>
                </a:tbl>
              </a:graphicData>
            </a:graphic>
          </p:graphicFrame>
        </mc:Fallback>
      </mc:AlternateContent>
    </p:spTree>
    <p:extLst>
      <p:ext uri="{BB962C8B-B14F-4D97-AF65-F5344CB8AC3E}">
        <p14:creationId xmlns:p14="http://schemas.microsoft.com/office/powerpoint/2010/main" val="251399867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B8AEC4E6-FE27-4A8E-B9D8-7C7F9EF4F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11852"/>
            <a:ext cx="12192000" cy="946150"/>
          </a:xfrm>
          <a:prstGeom prst="rect">
            <a:avLst/>
          </a:prstGeom>
        </p:spPr>
      </p:pic>
      <mc:AlternateContent xmlns:mc="http://schemas.openxmlformats.org/markup-compatibility/2006" xmlns:a14="http://schemas.microsoft.com/office/drawing/2010/main">
        <mc:Choice Requires="a14">
          <p:sp>
            <p:nvSpPr>
              <p:cNvPr id="3" name="כותרת 1">
                <a:extLst>
                  <a:ext uri="{FF2B5EF4-FFF2-40B4-BE49-F238E27FC236}">
                    <a16:creationId xmlns:a16="http://schemas.microsoft.com/office/drawing/2014/main" id="{FF6306CF-8847-40E1-96DF-4606BE992703}"/>
                  </a:ext>
                </a:extLst>
              </p:cNvPr>
              <p:cNvSpPr txBox="1">
                <a:spLocks/>
              </p:cNvSpPr>
              <p:nvPr/>
            </p:nvSpPr>
            <p:spPr>
              <a:xfrm>
                <a:off x="395997" y="-277863"/>
                <a:ext cx="11400007" cy="1354408"/>
              </a:xfrm>
              <a:prstGeom prst="rect">
                <a:avLst/>
              </a:prstGeom>
            </p:spPr>
            <p:txBody>
              <a:bodyPr>
                <a:noAutofit/>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rtl="1" hangingPunct="1">
                  <a:lnSpc>
                    <a:spcPct val="150000"/>
                  </a:lnSpc>
                </a:pPr>
                <a:r>
                  <a:rPr lang="he-IL" sz="3000" dirty="0">
                    <a:latin typeface="Rubik" pitchFamily="2" charset="-79"/>
                    <a:ea typeface="Calibri Light" panose="020F0302020204030204" pitchFamily="34" charset="0"/>
                    <a:cs typeface="Rubik" pitchFamily="2" charset="-79"/>
                  </a:rPr>
                  <a:t>הקשר בין גרף הפונקציה </a:t>
                </a:r>
                <a14:m>
                  <m:oMath xmlns:m="http://schemas.openxmlformats.org/officeDocument/2006/math">
                    <m:r>
                      <a:rPr lang="en-US" sz="3000" i="1" dirty="0" smtClean="0">
                        <a:latin typeface="Cambria Math" panose="02040503050406030204" pitchFamily="18" charset="0"/>
                        <a:ea typeface="Calibri Light" panose="020F0302020204030204" pitchFamily="34" charset="0"/>
                        <a:cs typeface="Rubik" pitchFamily="2" charset="-79"/>
                      </a:rPr>
                      <m:t>𝑓</m:t>
                    </m:r>
                    <m:r>
                      <a:rPr lang="en-US" sz="3000" i="1" dirty="0" smtClean="0">
                        <a:latin typeface="Cambria Math" panose="02040503050406030204" pitchFamily="18" charset="0"/>
                        <a:ea typeface="Calibri Light" panose="020F0302020204030204" pitchFamily="34" charset="0"/>
                        <a:cs typeface="Rubik" pitchFamily="2" charset="-79"/>
                      </a:rPr>
                      <m:t>(</m:t>
                    </m:r>
                    <m:r>
                      <a:rPr lang="en-US" sz="3000" i="1" dirty="0" smtClean="0">
                        <a:latin typeface="Cambria Math" panose="02040503050406030204" pitchFamily="18" charset="0"/>
                        <a:ea typeface="Calibri Light" panose="020F0302020204030204" pitchFamily="34" charset="0"/>
                        <a:cs typeface="Rubik" pitchFamily="2" charset="-79"/>
                      </a:rPr>
                      <m:t>𝑥</m:t>
                    </m:r>
                    <m:r>
                      <a:rPr lang="en-US" sz="3000" i="1" dirty="0" smtClean="0">
                        <a:latin typeface="Cambria Math" panose="02040503050406030204" pitchFamily="18" charset="0"/>
                        <a:ea typeface="Calibri Light" panose="020F0302020204030204" pitchFamily="34" charset="0"/>
                        <a:cs typeface="Rubik" pitchFamily="2" charset="-79"/>
                      </a:rPr>
                      <m:t>)</m:t>
                    </m:r>
                  </m:oMath>
                </a14:m>
                <a:r>
                  <a:rPr lang="he-IL" sz="3000" dirty="0">
                    <a:latin typeface="Rubik" pitchFamily="2" charset="-79"/>
                    <a:ea typeface="Calibri Light" panose="020F0302020204030204" pitchFamily="34" charset="0"/>
                    <a:cs typeface="Rubik" pitchFamily="2" charset="-79"/>
                  </a:rPr>
                  <a:t> לבין גרף הפונקציה </a:t>
                </a:r>
                <a14:m>
                  <m:oMath xmlns:m="http://schemas.openxmlformats.org/officeDocument/2006/math">
                    <m:f>
                      <m:fPr>
                        <m:ctrlPr>
                          <a:rPr lang="en-US" sz="3000" i="1" dirty="0" smtClean="0">
                            <a:latin typeface="Cambria Math" panose="02040503050406030204" pitchFamily="18" charset="0"/>
                            <a:ea typeface="Calibri Light" panose="020F0302020204030204" pitchFamily="34" charset="0"/>
                            <a:cs typeface="Rubik" pitchFamily="2" charset="-79"/>
                          </a:rPr>
                        </m:ctrlPr>
                      </m:fPr>
                      <m:num>
                        <m:r>
                          <a:rPr lang="en-US" sz="3000" i="1" dirty="0" smtClean="0">
                            <a:latin typeface="Cambria Math" panose="02040503050406030204" pitchFamily="18" charset="0"/>
                            <a:ea typeface="Calibri Light" panose="020F0302020204030204" pitchFamily="34" charset="0"/>
                            <a:cs typeface="Rubik" pitchFamily="2" charset="-79"/>
                          </a:rPr>
                          <m:t>1</m:t>
                        </m:r>
                      </m:num>
                      <m:den>
                        <m:r>
                          <a:rPr lang="en-US" sz="3000" i="1" dirty="0" smtClean="0">
                            <a:latin typeface="Cambria Math" panose="02040503050406030204" pitchFamily="18" charset="0"/>
                            <a:ea typeface="Calibri Light" panose="020F0302020204030204" pitchFamily="34" charset="0"/>
                            <a:cs typeface="Rubik" pitchFamily="2" charset="-79"/>
                          </a:rPr>
                          <m:t>𝑓</m:t>
                        </m:r>
                        <m:d>
                          <m:dPr>
                            <m:ctrlPr>
                              <a:rPr lang="en-US" sz="3000" i="1" dirty="0" smtClean="0">
                                <a:latin typeface="Cambria Math" panose="02040503050406030204" pitchFamily="18" charset="0"/>
                                <a:ea typeface="Calibri Light" panose="020F0302020204030204" pitchFamily="34" charset="0"/>
                                <a:cs typeface="Rubik" pitchFamily="2" charset="-79"/>
                              </a:rPr>
                            </m:ctrlPr>
                          </m:dPr>
                          <m:e>
                            <m:r>
                              <a:rPr lang="en-US" sz="3000" i="1" dirty="0" smtClean="0">
                                <a:latin typeface="Cambria Math" panose="02040503050406030204" pitchFamily="18" charset="0"/>
                                <a:ea typeface="Calibri Light" panose="020F0302020204030204" pitchFamily="34" charset="0"/>
                                <a:cs typeface="Rubik" pitchFamily="2" charset="-79"/>
                              </a:rPr>
                              <m:t>𝑥</m:t>
                            </m:r>
                          </m:e>
                        </m:d>
                      </m:den>
                    </m:f>
                    <m:r>
                      <a:rPr lang="he-IL" sz="3000" i="1" dirty="0" smtClean="0">
                        <a:latin typeface="Cambria Math" panose="02040503050406030204" pitchFamily="18" charset="0"/>
                        <a:ea typeface="Calibri Light" panose="020F0302020204030204" pitchFamily="34" charset="0"/>
                        <a:cs typeface="Rubik" pitchFamily="2" charset="-79"/>
                      </a:rPr>
                      <m:t> </m:t>
                    </m:r>
                  </m:oMath>
                </a14:m>
                <a:endParaRPr lang="he-IL" sz="3000" dirty="0">
                  <a:latin typeface="Rubik" pitchFamily="2" charset="-79"/>
                  <a:ea typeface="Calibri Light" panose="020F0302020204030204" pitchFamily="34" charset="0"/>
                  <a:cs typeface="Rubik" pitchFamily="2" charset="-79"/>
                </a:endParaRPr>
              </a:p>
            </p:txBody>
          </p:sp>
        </mc:Choice>
        <mc:Fallback xmlns="">
          <p:sp>
            <p:nvSpPr>
              <p:cNvPr id="3" name="כותרת 1">
                <a:extLst>
                  <a:ext uri="{FF2B5EF4-FFF2-40B4-BE49-F238E27FC236}">
                    <a16:creationId xmlns:a16="http://schemas.microsoft.com/office/drawing/2014/main" id="{FF6306CF-8847-40E1-96DF-4606BE992703}"/>
                  </a:ext>
                </a:extLst>
              </p:cNvPr>
              <p:cNvSpPr txBox="1">
                <a:spLocks noRot="1" noChangeAspect="1" noMove="1" noResize="1" noEditPoints="1" noAdjustHandles="1" noChangeArrowheads="1" noChangeShapeType="1" noTextEdit="1"/>
              </p:cNvSpPr>
              <p:nvPr/>
            </p:nvSpPr>
            <p:spPr>
              <a:xfrm>
                <a:off x="395997" y="-277863"/>
                <a:ext cx="11400007" cy="1354408"/>
              </a:xfrm>
              <a:prstGeom prst="rect">
                <a:avLst/>
              </a:prstGeom>
              <a:blipFill>
                <a:blip r:embed="rId3"/>
                <a:stretch>
                  <a:fillRect/>
                </a:stretch>
              </a:blipFill>
            </p:spPr>
            <p:txBody>
              <a:bodyPr/>
              <a:lstStyle/>
              <a:p>
                <a:r>
                  <a:rPr lang="he-IL">
                    <a:noFill/>
                  </a:rPr>
                  <a:t> </a:t>
                </a:r>
              </a:p>
            </p:txBody>
          </p:sp>
        </mc:Fallback>
      </mc:AlternateContent>
      <p:sp>
        <p:nvSpPr>
          <p:cNvPr id="4" name="TextBox 3">
            <a:extLst>
              <a:ext uri="{FF2B5EF4-FFF2-40B4-BE49-F238E27FC236}">
                <a16:creationId xmlns:a16="http://schemas.microsoft.com/office/drawing/2014/main" id="{9381865C-2A67-4B66-8141-7E8B34B71923}"/>
              </a:ext>
            </a:extLst>
          </p:cNvPr>
          <p:cNvSpPr txBox="1"/>
          <p:nvPr/>
        </p:nvSpPr>
        <p:spPr>
          <a:xfrm flipH="1">
            <a:off x="8603847" y="1081444"/>
            <a:ext cx="3192156" cy="276999"/>
          </a:xfrm>
          <a:prstGeom prst="rect">
            <a:avLst/>
          </a:prstGeom>
          <a:noFill/>
        </p:spPr>
        <p:txBody>
          <a:bodyPr wrap="square" lIns="0" tIns="0" rIns="0" bIns="0" rtlCol="1">
            <a:spAutoFit/>
          </a:bodyPr>
          <a:lstStyle/>
          <a:p>
            <a:r>
              <a:rPr lang="he-IL" b="1" dirty="0">
                <a:latin typeface="Rubik" pitchFamily="2" charset="-79"/>
                <a:cs typeface="Rubik" pitchFamily="2" charset="-79"/>
              </a:rPr>
              <a:t>שרטטו את גרף הפונקציה: </a:t>
            </a:r>
          </a:p>
        </p:txBody>
      </p:sp>
      <p:sp>
        <p:nvSpPr>
          <p:cNvPr id="5" name="TextBox 4">
            <a:extLst>
              <a:ext uri="{FF2B5EF4-FFF2-40B4-BE49-F238E27FC236}">
                <a16:creationId xmlns:a16="http://schemas.microsoft.com/office/drawing/2014/main" id="{1622E127-48AB-4612-B96B-17828CD136B8}"/>
              </a:ext>
            </a:extLst>
          </p:cNvPr>
          <p:cNvSpPr txBox="1"/>
          <p:nvPr/>
        </p:nvSpPr>
        <p:spPr>
          <a:xfrm flipH="1">
            <a:off x="8100425" y="1512072"/>
            <a:ext cx="1394703" cy="276999"/>
          </a:xfrm>
          <a:prstGeom prst="rect">
            <a:avLst/>
          </a:prstGeom>
          <a:noFill/>
        </p:spPr>
        <p:txBody>
          <a:bodyPr wrap="square" lIns="0" tIns="0" rIns="0" bIns="0" rtlCol="1">
            <a:spAutoFit/>
          </a:bodyPr>
          <a:lstStyle/>
          <a:p>
            <a:r>
              <a:rPr lang="he-IL" dirty="0">
                <a:latin typeface="Rubik" pitchFamily="2" charset="-79"/>
                <a:cs typeface="Rubik" pitchFamily="2" charset="-79"/>
              </a:rPr>
              <a:t>תחום הגדרה: </a:t>
            </a:r>
          </a:p>
        </p:txBody>
      </p:sp>
      <mc:AlternateContent xmlns:mc="http://schemas.openxmlformats.org/markup-compatibility/2006" xmlns:a14="http://schemas.microsoft.com/office/drawing/2010/main">
        <mc:Choice Requires="a14">
          <p:sp>
            <p:nvSpPr>
              <p:cNvPr id="6" name="מלבן 5">
                <a:extLst>
                  <a:ext uri="{FF2B5EF4-FFF2-40B4-BE49-F238E27FC236}">
                    <a16:creationId xmlns:a16="http://schemas.microsoft.com/office/drawing/2014/main" id="{9EC5CF40-C206-49F5-AF19-FEAE784D1B0E}"/>
                  </a:ext>
                </a:extLst>
              </p:cNvPr>
              <p:cNvSpPr/>
              <p:nvPr/>
            </p:nvSpPr>
            <p:spPr>
              <a:xfrm>
                <a:off x="7566302" y="1021687"/>
                <a:ext cx="1651349" cy="375552"/>
              </a:xfrm>
              <a:prstGeom prst="rect">
                <a:avLst/>
              </a:prstGeom>
            </p:spPr>
            <p:txBody>
              <a:bodyPr wrap="none">
                <a:spAutoFit/>
              </a:bodyPr>
              <a:lstStyle/>
              <a:p>
                <a14:m>
                  <m:oMath xmlns:m="http://schemas.openxmlformats.org/officeDocument/2006/math">
                    <m:r>
                      <a:rPr lang="en-US" b="1" i="1" dirty="0" smtClean="0">
                        <a:latin typeface="Cambria Math" panose="02040503050406030204" pitchFamily="18" charset="0"/>
                      </a:rPr>
                      <m:t>𝒇</m:t>
                    </m:r>
                    <m:r>
                      <a:rPr lang="en-US" b="1" i="1" dirty="0" smtClean="0">
                        <a:latin typeface="Cambria Math" panose="02040503050406030204" pitchFamily="18" charset="0"/>
                      </a:rPr>
                      <m:t>(</m:t>
                    </m:r>
                    <m:r>
                      <a:rPr lang="en-US" b="1" i="1" dirty="0" smtClean="0">
                        <a:latin typeface="Cambria Math" panose="02040503050406030204" pitchFamily="18" charset="0"/>
                      </a:rPr>
                      <m:t>𝒙</m:t>
                    </m:r>
                    <m:r>
                      <a:rPr lang="en-US" b="1" i="1" dirty="0" smtClean="0">
                        <a:latin typeface="Cambria Math" panose="02040503050406030204" pitchFamily="18" charset="0"/>
                      </a:rPr>
                      <m:t>)=</m:t>
                    </m:r>
                    <m:sSup>
                      <m:sSupPr>
                        <m:ctrlPr>
                          <a:rPr lang="en-US" b="1" i="1" dirty="0" smtClean="0">
                            <a:latin typeface="Cambria Math" panose="02040503050406030204" pitchFamily="18" charset="0"/>
                          </a:rPr>
                        </m:ctrlPr>
                      </m:sSupPr>
                      <m:e>
                        <m:r>
                          <a:rPr lang="en-US" b="1" i="1" dirty="0" smtClean="0">
                            <a:latin typeface="Cambria Math" panose="02040503050406030204" pitchFamily="18" charset="0"/>
                          </a:rPr>
                          <m:t>𝒙</m:t>
                        </m:r>
                      </m:e>
                      <m:sup>
                        <m:r>
                          <a:rPr lang="en-US" b="1" i="1" dirty="0" smtClean="0">
                            <a:latin typeface="Cambria Math" panose="02040503050406030204" pitchFamily="18" charset="0"/>
                          </a:rPr>
                          <m:t>𝟐</m:t>
                        </m:r>
                      </m:sup>
                    </m:sSup>
                    <m:r>
                      <a:rPr lang="en-US" b="1" i="1" dirty="0" smtClean="0">
                        <a:latin typeface="Cambria Math" panose="02040503050406030204" pitchFamily="18" charset="0"/>
                      </a:rPr>
                      <m:t>−</m:t>
                    </m:r>
                    <m:r>
                      <a:rPr lang="en-US" b="1" i="1" dirty="0" smtClean="0">
                        <a:latin typeface="Cambria Math" panose="02040503050406030204" pitchFamily="18" charset="0"/>
                      </a:rPr>
                      <m:t>𝟗</m:t>
                    </m:r>
                  </m:oMath>
                </a14:m>
                <a:r>
                  <a:rPr lang="en-US" b="1" dirty="0">
                    <a:latin typeface="Rubik" pitchFamily="2" charset="-79"/>
                    <a:cs typeface="Rubik" pitchFamily="2" charset="-79"/>
                  </a:rPr>
                  <a:t> </a:t>
                </a:r>
                <a:endParaRPr lang="he-IL" b="1" dirty="0">
                  <a:latin typeface="Rubik" pitchFamily="2" charset="-79"/>
                  <a:cs typeface="Rubik" pitchFamily="2" charset="-79"/>
                </a:endParaRPr>
              </a:p>
            </p:txBody>
          </p:sp>
        </mc:Choice>
        <mc:Fallback xmlns="">
          <p:sp>
            <p:nvSpPr>
              <p:cNvPr id="6" name="מלבן 5">
                <a:extLst>
                  <a:ext uri="{FF2B5EF4-FFF2-40B4-BE49-F238E27FC236}">
                    <a16:creationId xmlns:a16="http://schemas.microsoft.com/office/drawing/2014/main" id="{9EC5CF40-C206-49F5-AF19-FEAE784D1B0E}"/>
                  </a:ext>
                </a:extLst>
              </p:cNvPr>
              <p:cNvSpPr>
                <a:spLocks noRot="1" noChangeAspect="1" noMove="1" noResize="1" noEditPoints="1" noAdjustHandles="1" noChangeArrowheads="1" noChangeShapeType="1" noTextEdit="1"/>
              </p:cNvSpPr>
              <p:nvPr/>
            </p:nvSpPr>
            <p:spPr>
              <a:xfrm>
                <a:off x="7566302" y="1021687"/>
                <a:ext cx="1651349" cy="375552"/>
              </a:xfrm>
              <a:prstGeom prst="rect">
                <a:avLst/>
              </a:prstGeom>
              <a:blipFill>
                <a:blip r:embed="rId4"/>
                <a:stretch>
                  <a:fillRect b="-14754"/>
                </a:stretch>
              </a:blipFill>
            </p:spPr>
            <p:txBody>
              <a:bodyPr/>
              <a:lstStyle/>
              <a:p>
                <a:r>
                  <a:rPr lang="he-IL">
                    <a:noFill/>
                  </a:rPr>
                  <a:t> </a:t>
                </a:r>
              </a:p>
            </p:txBody>
          </p:sp>
        </mc:Fallback>
      </mc:AlternateContent>
      <p:sp>
        <p:nvSpPr>
          <p:cNvPr id="8" name="TextBox 7">
            <a:extLst>
              <a:ext uri="{FF2B5EF4-FFF2-40B4-BE49-F238E27FC236}">
                <a16:creationId xmlns:a16="http://schemas.microsoft.com/office/drawing/2014/main" id="{ADED5F12-5DA3-4168-91EA-4267D2F960FC}"/>
              </a:ext>
            </a:extLst>
          </p:cNvPr>
          <p:cNvSpPr txBox="1"/>
          <p:nvPr/>
        </p:nvSpPr>
        <p:spPr>
          <a:xfrm flipH="1">
            <a:off x="7576773" y="1512072"/>
            <a:ext cx="600118" cy="276999"/>
          </a:xfrm>
          <a:prstGeom prst="rect">
            <a:avLst/>
          </a:prstGeom>
          <a:noFill/>
        </p:spPr>
        <p:txBody>
          <a:bodyPr wrap="square" lIns="0" tIns="0" rIns="0" bIns="0" rtlCol="1">
            <a:spAutoFit/>
          </a:bodyPr>
          <a:lstStyle/>
          <a:p>
            <a:r>
              <a:rPr lang="he-IL" dirty="0">
                <a:latin typeface="Rubik" pitchFamily="2" charset="-79"/>
                <a:cs typeface="Rubik" pitchFamily="2" charset="-79"/>
              </a:rPr>
              <a:t>כל </a:t>
            </a:r>
            <a:r>
              <a:rPr lang="en-US" dirty="0">
                <a:latin typeface="Rubik" pitchFamily="2" charset="-79"/>
                <a:cs typeface="Rubik" pitchFamily="2" charset="-79"/>
              </a:rPr>
              <a:t>X</a:t>
            </a:r>
            <a:r>
              <a:rPr lang="he-IL" dirty="0">
                <a:latin typeface="Rubik" pitchFamily="2" charset="-79"/>
                <a:cs typeface="Rubik" pitchFamily="2" charset="-79"/>
              </a:rPr>
              <a:t>. </a:t>
            </a:r>
          </a:p>
        </p:txBody>
      </p:sp>
      <p:sp>
        <p:nvSpPr>
          <p:cNvPr id="9" name="TextBox 8">
            <a:extLst>
              <a:ext uri="{FF2B5EF4-FFF2-40B4-BE49-F238E27FC236}">
                <a16:creationId xmlns:a16="http://schemas.microsoft.com/office/drawing/2014/main" id="{A80C0251-D30A-4AA7-84E3-9BD195A132E5}"/>
              </a:ext>
            </a:extLst>
          </p:cNvPr>
          <p:cNvSpPr txBox="1"/>
          <p:nvPr/>
        </p:nvSpPr>
        <p:spPr>
          <a:xfrm flipH="1">
            <a:off x="7457777" y="2790454"/>
            <a:ext cx="2032876" cy="276999"/>
          </a:xfrm>
          <a:prstGeom prst="rect">
            <a:avLst/>
          </a:prstGeom>
          <a:noFill/>
        </p:spPr>
        <p:txBody>
          <a:bodyPr wrap="square" lIns="0" tIns="0" rIns="0" bIns="0" rtlCol="1">
            <a:spAutoFit/>
          </a:bodyPr>
          <a:lstStyle/>
          <a:p>
            <a:r>
              <a:rPr lang="he-IL" dirty="0">
                <a:latin typeface="Rubik" pitchFamily="2" charset="-79"/>
                <a:cs typeface="Rubik" pitchFamily="2" charset="-79"/>
              </a:rPr>
              <a:t>נקודות קיצון וסוגן: </a:t>
            </a:r>
          </a:p>
        </p:txBody>
      </p:sp>
      <p:sp>
        <p:nvSpPr>
          <p:cNvPr id="10" name="TextBox 9">
            <a:extLst>
              <a:ext uri="{FF2B5EF4-FFF2-40B4-BE49-F238E27FC236}">
                <a16:creationId xmlns:a16="http://schemas.microsoft.com/office/drawing/2014/main" id="{A0907255-9A7A-4805-B00A-F2D159738A08}"/>
              </a:ext>
            </a:extLst>
          </p:cNvPr>
          <p:cNvSpPr txBox="1"/>
          <p:nvPr/>
        </p:nvSpPr>
        <p:spPr>
          <a:xfrm flipH="1">
            <a:off x="6495321" y="3039589"/>
            <a:ext cx="1490839" cy="276999"/>
          </a:xfrm>
          <a:prstGeom prst="rect">
            <a:avLst/>
          </a:prstGeom>
          <a:noFill/>
        </p:spPr>
        <p:txBody>
          <a:bodyPr wrap="square" lIns="0" tIns="0" rIns="0" bIns="0" rtlCol="1">
            <a:spAutoFit/>
          </a:bodyPr>
          <a:lstStyle/>
          <a:p>
            <a:r>
              <a:rPr lang="en-US" dirty="0">
                <a:latin typeface="Rubik" pitchFamily="2" charset="-79"/>
                <a:cs typeface="Rubik" pitchFamily="2" charset="-79"/>
              </a:rPr>
              <a:t>(0,-9) min</a:t>
            </a:r>
            <a:endParaRPr lang="he-IL" dirty="0">
              <a:latin typeface="Rubik" pitchFamily="2" charset="-79"/>
              <a:cs typeface="Rubik" pitchFamily="2" charset="-79"/>
            </a:endParaRPr>
          </a:p>
        </p:txBody>
      </p:sp>
      <p:sp>
        <p:nvSpPr>
          <p:cNvPr id="11" name="TextBox 10">
            <a:extLst>
              <a:ext uri="{FF2B5EF4-FFF2-40B4-BE49-F238E27FC236}">
                <a16:creationId xmlns:a16="http://schemas.microsoft.com/office/drawing/2014/main" id="{0B999BA5-EF57-47ED-B7D1-B50FC4583BF3}"/>
              </a:ext>
            </a:extLst>
          </p:cNvPr>
          <p:cNvSpPr txBox="1"/>
          <p:nvPr/>
        </p:nvSpPr>
        <p:spPr>
          <a:xfrm flipH="1">
            <a:off x="8100425" y="2234415"/>
            <a:ext cx="1394703" cy="276999"/>
          </a:xfrm>
          <a:prstGeom prst="rect">
            <a:avLst/>
          </a:prstGeom>
          <a:noFill/>
        </p:spPr>
        <p:txBody>
          <a:bodyPr wrap="square" lIns="0" tIns="0" rIns="0" bIns="0" rtlCol="1">
            <a:spAutoFit/>
          </a:bodyPr>
          <a:lstStyle/>
          <a:p>
            <a:r>
              <a:rPr lang="he-IL" dirty="0">
                <a:latin typeface="Rubik" pitchFamily="2" charset="-79"/>
                <a:cs typeface="Rubik" pitchFamily="2" charset="-79"/>
              </a:rPr>
              <a:t>נקודות אפס: </a:t>
            </a:r>
          </a:p>
        </p:txBody>
      </p:sp>
      <p:sp>
        <p:nvSpPr>
          <p:cNvPr id="12" name="TextBox 11">
            <a:extLst>
              <a:ext uri="{FF2B5EF4-FFF2-40B4-BE49-F238E27FC236}">
                <a16:creationId xmlns:a16="http://schemas.microsoft.com/office/drawing/2014/main" id="{4F0B1CC6-A6B3-4144-96D4-0D94F300782E}"/>
              </a:ext>
            </a:extLst>
          </p:cNvPr>
          <p:cNvSpPr txBox="1"/>
          <p:nvPr/>
        </p:nvSpPr>
        <p:spPr>
          <a:xfrm flipH="1">
            <a:off x="6802770" y="2245202"/>
            <a:ext cx="1490839" cy="276999"/>
          </a:xfrm>
          <a:prstGeom prst="rect">
            <a:avLst/>
          </a:prstGeom>
          <a:noFill/>
        </p:spPr>
        <p:txBody>
          <a:bodyPr wrap="square" lIns="0" tIns="0" rIns="0" bIns="0" rtlCol="1">
            <a:spAutoFit/>
          </a:bodyPr>
          <a:lstStyle/>
          <a:p>
            <a:r>
              <a:rPr lang="en-US" dirty="0">
                <a:latin typeface="Rubik" pitchFamily="2" charset="-79"/>
                <a:cs typeface="Rubik" pitchFamily="2" charset="-79"/>
              </a:rPr>
              <a:t>(3,0) , (-3,0)</a:t>
            </a:r>
            <a:endParaRPr lang="he-IL" dirty="0">
              <a:latin typeface="Rubik" pitchFamily="2" charset="-79"/>
              <a:cs typeface="Rubik" pitchFamily="2" charset="-79"/>
            </a:endParaRPr>
          </a:p>
        </p:txBody>
      </p:sp>
      <p:cxnSp>
        <p:nvCxnSpPr>
          <p:cNvPr id="14" name="מחבר חץ ישר 13">
            <a:extLst>
              <a:ext uri="{FF2B5EF4-FFF2-40B4-BE49-F238E27FC236}">
                <a16:creationId xmlns:a16="http://schemas.microsoft.com/office/drawing/2014/main" id="{257DA9BD-FA6E-4C32-9BD7-D63ECB9FB962}"/>
              </a:ext>
            </a:extLst>
          </p:cNvPr>
          <p:cNvCxnSpPr>
            <a:cxnSpLocks/>
          </p:cNvCxnSpPr>
          <p:nvPr/>
        </p:nvCxnSpPr>
        <p:spPr>
          <a:xfrm flipV="1">
            <a:off x="10851583" y="1703193"/>
            <a:ext cx="0" cy="2203102"/>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15" name="מחבר חץ ישר 14">
            <a:extLst>
              <a:ext uri="{FF2B5EF4-FFF2-40B4-BE49-F238E27FC236}">
                <a16:creationId xmlns:a16="http://schemas.microsoft.com/office/drawing/2014/main" id="{E2E15A7B-4B16-405A-BC27-AB527F1DE0BF}"/>
              </a:ext>
            </a:extLst>
          </p:cNvPr>
          <p:cNvCxnSpPr>
            <a:cxnSpLocks/>
          </p:cNvCxnSpPr>
          <p:nvPr/>
        </p:nvCxnSpPr>
        <p:spPr>
          <a:xfrm>
            <a:off x="9587666" y="2854114"/>
            <a:ext cx="2583504"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17" name="צורה חופשית: צורה 16">
            <a:extLst>
              <a:ext uri="{FF2B5EF4-FFF2-40B4-BE49-F238E27FC236}">
                <a16:creationId xmlns:a16="http://schemas.microsoft.com/office/drawing/2014/main" id="{76A6D7B2-28BC-4F13-BE6D-CB9506A48535}"/>
              </a:ext>
            </a:extLst>
          </p:cNvPr>
          <p:cNvSpPr/>
          <p:nvPr/>
        </p:nvSpPr>
        <p:spPr>
          <a:xfrm>
            <a:off x="9965986" y="1890605"/>
            <a:ext cx="1733548" cy="1754637"/>
          </a:xfrm>
          <a:custGeom>
            <a:avLst/>
            <a:gdLst>
              <a:gd name="connsiteX0" fmla="*/ 0 w 2171700"/>
              <a:gd name="connsiteY0" fmla="*/ 0 h 1733585"/>
              <a:gd name="connsiteX1" fmla="*/ 1104900 w 2171700"/>
              <a:gd name="connsiteY1" fmla="*/ 1733550 h 1733585"/>
              <a:gd name="connsiteX2" fmla="*/ 2171700 w 2171700"/>
              <a:gd name="connsiteY2" fmla="*/ 38100 h 1733585"/>
            </a:gdLst>
            <a:ahLst/>
            <a:cxnLst>
              <a:cxn ang="0">
                <a:pos x="connsiteX0" y="connsiteY0"/>
              </a:cxn>
              <a:cxn ang="0">
                <a:pos x="connsiteX1" y="connsiteY1"/>
              </a:cxn>
              <a:cxn ang="0">
                <a:pos x="connsiteX2" y="connsiteY2"/>
              </a:cxn>
            </a:cxnLst>
            <a:rect l="l" t="t" r="r" b="b"/>
            <a:pathLst>
              <a:path w="2171700" h="1733585">
                <a:moveTo>
                  <a:pt x="0" y="0"/>
                </a:moveTo>
                <a:cubicBezTo>
                  <a:pt x="371475" y="863600"/>
                  <a:pt x="742950" y="1727200"/>
                  <a:pt x="1104900" y="1733550"/>
                </a:cubicBezTo>
                <a:cubicBezTo>
                  <a:pt x="1466850" y="1739900"/>
                  <a:pt x="1819275" y="889000"/>
                  <a:pt x="2171700" y="3810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18" name="מלבן 17">
            <a:extLst>
              <a:ext uri="{FF2B5EF4-FFF2-40B4-BE49-F238E27FC236}">
                <a16:creationId xmlns:a16="http://schemas.microsoft.com/office/drawing/2014/main" id="{589455AC-9776-449A-94E9-544EA639794C}"/>
              </a:ext>
            </a:extLst>
          </p:cNvPr>
          <p:cNvSpPr/>
          <p:nvPr/>
        </p:nvSpPr>
        <p:spPr>
          <a:xfrm>
            <a:off x="11228096" y="2818051"/>
            <a:ext cx="740908" cy="369332"/>
          </a:xfrm>
          <a:prstGeom prst="rect">
            <a:avLst/>
          </a:prstGeom>
        </p:spPr>
        <p:txBody>
          <a:bodyPr wrap="none">
            <a:spAutoFit/>
          </a:bodyPr>
          <a:lstStyle/>
          <a:p>
            <a:r>
              <a:rPr lang="en-US" dirty="0">
                <a:latin typeface="Rubik" pitchFamily="2" charset="-79"/>
                <a:cs typeface="Rubik" pitchFamily="2" charset="-79"/>
              </a:rPr>
              <a:t>(3,0) </a:t>
            </a:r>
            <a:endParaRPr lang="he-IL" dirty="0">
              <a:latin typeface="Rubik" pitchFamily="2" charset="-79"/>
              <a:cs typeface="Rubik" pitchFamily="2" charset="-79"/>
            </a:endParaRPr>
          </a:p>
        </p:txBody>
      </p:sp>
      <p:sp>
        <p:nvSpPr>
          <p:cNvPr id="19" name="אליפסה 18">
            <a:extLst>
              <a:ext uri="{FF2B5EF4-FFF2-40B4-BE49-F238E27FC236}">
                <a16:creationId xmlns:a16="http://schemas.microsoft.com/office/drawing/2014/main" id="{A46EAF48-53C8-42FA-9374-1616ACEA1298}"/>
              </a:ext>
            </a:extLst>
          </p:cNvPr>
          <p:cNvSpPr/>
          <p:nvPr/>
        </p:nvSpPr>
        <p:spPr>
          <a:xfrm>
            <a:off x="11335028" y="2808286"/>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20" name="אליפסה 19">
            <a:extLst>
              <a:ext uri="{FF2B5EF4-FFF2-40B4-BE49-F238E27FC236}">
                <a16:creationId xmlns:a16="http://schemas.microsoft.com/office/drawing/2014/main" id="{66FD1435-3073-4BFC-8002-CD2EE4125520}"/>
              </a:ext>
            </a:extLst>
          </p:cNvPr>
          <p:cNvSpPr/>
          <p:nvPr/>
        </p:nvSpPr>
        <p:spPr>
          <a:xfrm>
            <a:off x="10258703" y="2817811"/>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21" name="אליפסה 20">
            <a:extLst>
              <a:ext uri="{FF2B5EF4-FFF2-40B4-BE49-F238E27FC236}">
                <a16:creationId xmlns:a16="http://schemas.microsoft.com/office/drawing/2014/main" id="{0538F6B3-6A22-41AF-ABD3-792AB56CC279}"/>
              </a:ext>
            </a:extLst>
          </p:cNvPr>
          <p:cNvSpPr/>
          <p:nvPr/>
        </p:nvSpPr>
        <p:spPr>
          <a:xfrm>
            <a:off x="10796236" y="3586025"/>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22" name="מלבן 21">
            <a:extLst>
              <a:ext uri="{FF2B5EF4-FFF2-40B4-BE49-F238E27FC236}">
                <a16:creationId xmlns:a16="http://schemas.microsoft.com/office/drawing/2014/main" id="{C549D8DA-553A-485A-ACF3-B9C1351ACF05}"/>
              </a:ext>
            </a:extLst>
          </p:cNvPr>
          <p:cNvSpPr/>
          <p:nvPr/>
        </p:nvSpPr>
        <p:spPr>
          <a:xfrm>
            <a:off x="9555665" y="2910948"/>
            <a:ext cx="853119" cy="369332"/>
          </a:xfrm>
          <a:prstGeom prst="rect">
            <a:avLst/>
          </a:prstGeom>
        </p:spPr>
        <p:txBody>
          <a:bodyPr wrap="none">
            <a:spAutoFit/>
          </a:bodyPr>
          <a:lstStyle/>
          <a:p>
            <a:r>
              <a:rPr lang="en-US" dirty="0">
                <a:latin typeface="Rubik" pitchFamily="2" charset="-79"/>
                <a:cs typeface="Rubik" pitchFamily="2" charset="-79"/>
              </a:rPr>
              <a:t>(-3,0) </a:t>
            </a:r>
            <a:endParaRPr lang="he-IL" dirty="0">
              <a:latin typeface="Rubik" pitchFamily="2" charset="-79"/>
              <a:cs typeface="Rubik" pitchFamily="2" charset="-79"/>
            </a:endParaRPr>
          </a:p>
        </p:txBody>
      </p:sp>
      <p:sp>
        <p:nvSpPr>
          <p:cNvPr id="23" name="מלבן 22">
            <a:extLst>
              <a:ext uri="{FF2B5EF4-FFF2-40B4-BE49-F238E27FC236}">
                <a16:creationId xmlns:a16="http://schemas.microsoft.com/office/drawing/2014/main" id="{814D4CD8-48CC-4F6B-830F-7AA49B8F932C}"/>
              </a:ext>
            </a:extLst>
          </p:cNvPr>
          <p:cNvSpPr/>
          <p:nvPr/>
        </p:nvSpPr>
        <p:spPr>
          <a:xfrm>
            <a:off x="10010242" y="3659012"/>
            <a:ext cx="849913" cy="369332"/>
          </a:xfrm>
          <a:prstGeom prst="rect">
            <a:avLst/>
          </a:prstGeom>
        </p:spPr>
        <p:txBody>
          <a:bodyPr wrap="none">
            <a:spAutoFit/>
          </a:bodyPr>
          <a:lstStyle/>
          <a:p>
            <a:r>
              <a:rPr lang="en-US" dirty="0">
                <a:latin typeface="Rubik" pitchFamily="2" charset="-79"/>
                <a:cs typeface="Rubik" pitchFamily="2" charset="-79"/>
              </a:rPr>
              <a:t>(0,-9) </a:t>
            </a:r>
            <a:endParaRPr lang="he-IL" dirty="0">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77BBF71-A2EC-4054-91E9-3543B8878078}"/>
                  </a:ext>
                </a:extLst>
              </p:cNvPr>
              <p:cNvSpPr txBox="1"/>
              <p:nvPr/>
            </p:nvSpPr>
            <p:spPr>
              <a:xfrm flipH="1">
                <a:off x="1427946" y="1032620"/>
                <a:ext cx="4937734" cy="435504"/>
              </a:xfrm>
              <a:prstGeom prst="rect">
                <a:avLst/>
              </a:prstGeom>
              <a:noFill/>
            </p:spPr>
            <p:txBody>
              <a:bodyPr wrap="square" lIns="0" tIns="0" rIns="0" bIns="0" rtlCol="1">
                <a:spAutoFit/>
              </a:bodyPr>
              <a:lstStyle/>
              <a:p>
                <a:r>
                  <a:rPr lang="he-IL" b="1" dirty="0">
                    <a:latin typeface="Rubik" pitchFamily="2" charset="-79"/>
                    <a:cs typeface="Rubik" pitchFamily="2" charset="-79"/>
                  </a:rPr>
                  <a:t>נשרטט (</a:t>
                </a:r>
                <a:r>
                  <a:rPr lang="en-US" b="1" dirty="0">
                    <a:latin typeface="Rubik" pitchFamily="2" charset="-79"/>
                    <a:cs typeface="Rubik" pitchFamily="2" charset="-79"/>
                  </a:rPr>
                  <a:t>Desmos</a:t>
                </a:r>
                <a:r>
                  <a:rPr lang="he-IL" b="1" dirty="0">
                    <a:latin typeface="Rubik" pitchFamily="2" charset="-79"/>
                    <a:cs typeface="Rubik" pitchFamily="2" charset="-79"/>
                  </a:rPr>
                  <a:t>) את גרף הפונקציה </a:t>
                </a:r>
                <a14:m>
                  <m:oMath xmlns:m="http://schemas.openxmlformats.org/officeDocument/2006/math">
                    <m:f>
                      <m:fPr>
                        <m:ctrlPr>
                          <a:rPr lang="en-US" b="1" i="1" dirty="0">
                            <a:latin typeface="Cambria Math" panose="02040503050406030204" pitchFamily="18" charset="0"/>
                            <a:ea typeface="Calibri Light" panose="020F0302020204030204" pitchFamily="34" charset="0"/>
                            <a:cs typeface="Rubik" pitchFamily="2" charset="-79"/>
                          </a:rPr>
                        </m:ctrlPr>
                      </m:fPr>
                      <m:num>
                        <m:r>
                          <a:rPr lang="en-US" b="1" i="1" dirty="0">
                            <a:latin typeface="Cambria Math" panose="02040503050406030204" pitchFamily="18" charset="0"/>
                            <a:ea typeface="Calibri Light" panose="020F0302020204030204" pitchFamily="34" charset="0"/>
                            <a:cs typeface="Rubik" pitchFamily="2" charset="-79"/>
                          </a:rPr>
                          <m:t>𝟏</m:t>
                        </m:r>
                      </m:num>
                      <m:den>
                        <m:r>
                          <a:rPr lang="en-US" b="1" i="1" dirty="0">
                            <a:latin typeface="Cambria Math" panose="02040503050406030204" pitchFamily="18" charset="0"/>
                            <a:ea typeface="Calibri Light" panose="020F0302020204030204" pitchFamily="34" charset="0"/>
                            <a:cs typeface="Rubik" pitchFamily="2" charset="-79"/>
                          </a:rPr>
                          <m:t>𝒇</m:t>
                        </m:r>
                        <m:d>
                          <m:dPr>
                            <m:ctrlPr>
                              <a:rPr lang="en-US" b="1" i="1" dirty="0">
                                <a:latin typeface="Cambria Math" panose="02040503050406030204" pitchFamily="18" charset="0"/>
                                <a:ea typeface="Calibri Light" panose="020F0302020204030204" pitchFamily="34" charset="0"/>
                                <a:cs typeface="Rubik" pitchFamily="2" charset="-79"/>
                              </a:rPr>
                            </m:ctrlPr>
                          </m:dPr>
                          <m:e>
                            <m:r>
                              <a:rPr lang="en-US" b="1" i="1" dirty="0">
                                <a:latin typeface="Cambria Math" panose="02040503050406030204" pitchFamily="18" charset="0"/>
                                <a:ea typeface="Calibri Light" panose="020F0302020204030204" pitchFamily="34" charset="0"/>
                                <a:cs typeface="Rubik" pitchFamily="2" charset="-79"/>
                              </a:rPr>
                              <m:t>𝒙</m:t>
                            </m:r>
                          </m:e>
                        </m:d>
                      </m:den>
                    </m:f>
                    <m:r>
                      <a:rPr lang="he-IL" b="1" i="1" dirty="0">
                        <a:latin typeface="Cambria Math" panose="02040503050406030204" pitchFamily="18" charset="0"/>
                        <a:ea typeface="Calibri Light" panose="020F0302020204030204" pitchFamily="34" charset="0"/>
                        <a:cs typeface="Rubik" pitchFamily="2" charset="-79"/>
                      </a:rPr>
                      <m:t> </m:t>
                    </m:r>
                  </m:oMath>
                </a14:m>
                <a:endParaRPr lang="he-IL" b="1" dirty="0">
                  <a:latin typeface="Rubik" pitchFamily="2" charset="-79"/>
                  <a:cs typeface="Rubik" pitchFamily="2" charset="-79"/>
                </a:endParaRPr>
              </a:p>
            </p:txBody>
          </p:sp>
        </mc:Choice>
        <mc:Fallback xmlns="">
          <p:sp>
            <p:nvSpPr>
              <p:cNvPr id="24" name="TextBox 23">
                <a:extLst>
                  <a:ext uri="{FF2B5EF4-FFF2-40B4-BE49-F238E27FC236}">
                    <a16:creationId xmlns:a16="http://schemas.microsoft.com/office/drawing/2014/main" id="{877BBF71-A2EC-4054-91E9-3543B8878078}"/>
                  </a:ext>
                </a:extLst>
              </p:cNvPr>
              <p:cNvSpPr txBox="1">
                <a:spLocks noRot="1" noChangeAspect="1" noMove="1" noResize="1" noEditPoints="1" noAdjustHandles="1" noChangeArrowheads="1" noChangeShapeType="1" noTextEdit="1"/>
              </p:cNvSpPr>
              <p:nvPr/>
            </p:nvSpPr>
            <p:spPr>
              <a:xfrm flipH="1">
                <a:off x="1427946" y="1032620"/>
                <a:ext cx="4937734" cy="435504"/>
              </a:xfrm>
              <a:prstGeom prst="rect">
                <a:avLst/>
              </a:prstGeom>
              <a:blipFill>
                <a:blip r:embed="rId5"/>
                <a:stretch>
                  <a:fillRect t="-2778" r="-2963" b="-18056"/>
                </a:stretch>
              </a:blipFill>
            </p:spPr>
            <p:txBody>
              <a:bodyPr/>
              <a:lstStyle/>
              <a:p>
                <a:r>
                  <a:rPr lang="he-IL">
                    <a:noFill/>
                  </a:rPr>
                  <a:t> </a:t>
                </a:r>
              </a:p>
            </p:txBody>
          </p:sp>
        </mc:Fallback>
      </mc:AlternateContent>
      <p:cxnSp>
        <p:nvCxnSpPr>
          <p:cNvPr id="25" name="מחבר חץ ישר 24">
            <a:extLst>
              <a:ext uri="{FF2B5EF4-FFF2-40B4-BE49-F238E27FC236}">
                <a16:creationId xmlns:a16="http://schemas.microsoft.com/office/drawing/2014/main" id="{62F5DE76-8F8C-47A3-BBD2-FB40C24421B8}"/>
              </a:ext>
            </a:extLst>
          </p:cNvPr>
          <p:cNvCxnSpPr>
            <a:cxnSpLocks/>
          </p:cNvCxnSpPr>
          <p:nvPr/>
        </p:nvCxnSpPr>
        <p:spPr>
          <a:xfrm flipV="1">
            <a:off x="5065659" y="1818726"/>
            <a:ext cx="0" cy="2203102"/>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26" name="מחבר חץ ישר 25">
            <a:extLst>
              <a:ext uri="{FF2B5EF4-FFF2-40B4-BE49-F238E27FC236}">
                <a16:creationId xmlns:a16="http://schemas.microsoft.com/office/drawing/2014/main" id="{50FEF756-BFE8-472F-B72F-7F89AEB67BBC}"/>
              </a:ext>
            </a:extLst>
          </p:cNvPr>
          <p:cNvCxnSpPr>
            <a:cxnSpLocks/>
          </p:cNvCxnSpPr>
          <p:nvPr/>
        </p:nvCxnSpPr>
        <p:spPr>
          <a:xfrm>
            <a:off x="3801742" y="2969647"/>
            <a:ext cx="2583504"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28" name="מלבן 27">
            <a:extLst>
              <a:ext uri="{FF2B5EF4-FFF2-40B4-BE49-F238E27FC236}">
                <a16:creationId xmlns:a16="http://schemas.microsoft.com/office/drawing/2014/main" id="{9FDF5980-5BA6-48DF-A80D-4CCB9ADB658A}"/>
              </a:ext>
            </a:extLst>
          </p:cNvPr>
          <p:cNvSpPr/>
          <p:nvPr/>
        </p:nvSpPr>
        <p:spPr>
          <a:xfrm>
            <a:off x="5512705" y="2933584"/>
            <a:ext cx="670375" cy="646331"/>
          </a:xfrm>
          <a:prstGeom prst="rect">
            <a:avLst/>
          </a:prstGeom>
        </p:spPr>
        <p:txBody>
          <a:bodyPr wrap="square">
            <a:spAutoFit/>
          </a:bodyPr>
          <a:lstStyle/>
          <a:p>
            <a:r>
              <a:rPr lang="en-US" dirty="0">
                <a:latin typeface="Rubik" pitchFamily="2" charset="-79"/>
                <a:cs typeface="Rubik" pitchFamily="2" charset="-79"/>
              </a:rPr>
              <a:t>(3,0) </a:t>
            </a:r>
            <a:endParaRPr lang="he-IL" dirty="0">
              <a:latin typeface="Rubik" pitchFamily="2" charset="-79"/>
              <a:cs typeface="Rubik" pitchFamily="2" charset="-79"/>
            </a:endParaRPr>
          </a:p>
        </p:txBody>
      </p:sp>
      <p:sp>
        <p:nvSpPr>
          <p:cNvPr id="29" name="אליפסה 28">
            <a:extLst>
              <a:ext uri="{FF2B5EF4-FFF2-40B4-BE49-F238E27FC236}">
                <a16:creationId xmlns:a16="http://schemas.microsoft.com/office/drawing/2014/main" id="{22E5D11C-8070-4F35-8ED9-4A65B92035AE}"/>
              </a:ext>
            </a:extLst>
          </p:cNvPr>
          <p:cNvSpPr/>
          <p:nvPr/>
        </p:nvSpPr>
        <p:spPr>
          <a:xfrm>
            <a:off x="5549104" y="2923819"/>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30" name="אליפסה 29">
            <a:extLst>
              <a:ext uri="{FF2B5EF4-FFF2-40B4-BE49-F238E27FC236}">
                <a16:creationId xmlns:a16="http://schemas.microsoft.com/office/drawing/2014/main" id="{6DA131E7-5A4F-40A6-8822-5A8943BD29B2}"/>
              </a:ext>
            </a:extLst>
          </p:cNvPr>
          <p:cNvSpPr/>
          <p:nvPr/>
        </p:nvSpPr>
        <p:spPr>
          <a:xfrm>
            <a:off x="4472779" y="2933344"/>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31" name="אליפסה 30">
            <a:extLst>
              <a:ext uri="{FF2B5EF4-FFF2-40B4-BE49-F238E27FC236}">
                <a16:creationId xmlns:a16="http://schemas.microsoft.com/office/drawing/2014/main" id="{352AAEEC-4C1A-47CE-9A1B-66C25E43332E}"/>
              </a:ext>
            </a:extLst>
          </p:cNvPr>
          <p:cNvSpPr/>
          <p:nvPr/>
        </p:nvSpPr>
        <p:spPr>
          <a:xfrm>
            <a:off x="5010379" y="3090454"/>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32" name="מלבן 31">
            <a:extLst>
              <a:ext uri="{FF2B5EF4-FFF2-40B4-BE49-F238E27FC236}">
                <a16:creationId xmlns:a16="http://schemas.microsoft.com/office/drawing/2014/main" id="{FB032BCC-6B61-48E5-B64B-08F3BE7ED40B}"/>
              </a:ext>
            </a:extLst>
          </p:cNvPr>
          <p:cNvSpPr/>
          <p:nvPr/>
        </p:nvSpPr>
        <p:spPr>
          <a:xfrm>
            <a:off x="3881952" y="2937030"/>
            <a:ext cx="740908" cy="646331"/>
          </a:xfrm>
          <a:prstGeom prst="rect">
            <a:avLst/>
          </a:prstGeom>
        </p:spPr>
        <p:txBody>
          <a:bodyPr wrap="square">
            <a:spAutoFit/>
          </a:bodyPr>
          <a:lstStyle/>
          <a:p>
            <a:r>
              <a:rPr lang="en-US" dirty="0">
                <a:latin typeface="Rubik" pitchFamily="2" charset="-79"/>
                <a:cs typeface="Rubik" pitchFamily="2" charset="-79"/>
              </a:rPr>
              <a:t>(-3,0) </a:t>
            </a:r>
            <a:endParaRPr lang="he-IL" dirty="0">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33" name="מלבן 32">
                <a:extLst>
                  <a:ext uri="{FF2B5EF4-FFF2-40B4-BE49-F238E27FC236}">
                    <a16:creationId xmlns:a16="http://schemas.microsoft.com/office/drawing/2014/main" id="{4454D377-7C62-436B-A1CF-31F1DF28DBDB}"/>
                  </a:ext>
                </a:extLst>
              </p:cNvPr>
              <p:cNvSpPr/>
              <p:nvPr/>
            </p:nvSpPr>
            <p:spPr>
              <a:xfrm>
                <a:off x="4963553" y="3110829"/>
                <a:ext cx="227948" cy="50731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200" i="1" dirty="0" smtClean="0">
                              <a:latin typeface="Cambria Math" panose="02040503050406030204" pitchFamily="18" charset="0"/>
                            </a:rPr>
                          </m:ctrlPr>
                        </m:dPr>
                        <m:e>
                          <m:r>
                            <a:rPr lang="en-US" sz="1200" i="1" dirty="0" smtClean="0">
                              <a:latin typeface="Cambria Math" panose="02040503050406030204" pitchFamily="18" charset="0"/>
                            </a:rPr>
                            <m:t>0</m:t>
                          </m:r>
                          <m:r>
                            <a:rPr lang="en-US" sz="1200" i="1" dirty="0" smtClean="0">
                              <a:latin typeface="Cambria Math" panose="02040503050406030204" pitchFamily="18" charset="0"/>
                            </a:rPr>
                            <m:t>,−</m:t>
                          </m:r>
                          <m:f>
                            <m:fPr>
                              <m:ctrlPr>
                                <a:rPr lang="en-US" sz="1200" i="1" dirty="0" smtClean="0">
                                  <a:latin typeface="Cambria Math" panose="02040503050406030204" pitchFamily="18" charset="0"/>
                                </a:rPr>
                              </m:ctrlPr>
                            </m:fPr>
                            <m:num>
                              <m:r>
                                <a:rPr lang="en-US" sz="1200" i="1" dirty="0" smtClean="0">
                                  <a:latin typeface="Cambria Math" panose="02040503050406030204" pitchFamily="18" charset="0"/>
                                </a:rPr>
                                <m:t>1</m:t>
                              </m:r>
                            </m:num>
                            <m:den>
                              <m:r>
                                <a:rPr lang="en-US" sz="1200" i="1" dirty="0" smtClean="0">
                                  <a:latin typeface="Cambria Math" panose="02040503050406030204" pitchFamily="18" charset="0"/>
                                </a:rPr>
                                <m:t>9</m:t>
                              </m:r>
                            </m:den>
                          </m:f>
                        </m:e>
                      </m:d>
                      <m:r>
                        <a:rPr lang="en-US" sz="1200" i="1" dirty="0" smtClean="0">
                          <a:latin typeface="Cambria Math" panose="02040503050406030204" pitchFamily="18" charset="0"/>
                        </a:rPr>
                        <m:t> </m:t>
                      </m:r>
                    </m:oMath>
                  </m:oMathPara>
                </a14:m>
                <a:endParaRPr lang="he-IL" dirty="0">
                  <a:latin typeface="Rubik" pitchFamily="2" charset="-79"/>
                  <a:cs typeface="Rubik" pitchFamily="2" charset="-79"/>
                </a:endParaRPr>
              </a:p>
            </p:txBody>
          </p:sp>
        </mc:Choice>
        <mc:Fallback xmlns="">
          <p:sp>
            <p:nvSpPr>
              <p:cNvPr id="33" name="מלבן 32">
                <a:extLst>
                  <a:ext uri="{FF2B5EF4-FFF2-40B4-BE49-F238E27FC236}">
                    <a16:creationId xmlns:a16="http://schemas.microsoft.com/office/drawing/2014/main" id="{4454D377-7C62-436B-A1CF-31F1DF28DBDB}"/>
                  </a:ext>
                </a:extLst>
              </p:cNvPr>
              <p:cNvSpPr>
                <a:spLocks noRot="1" noChangeAspect="1" noMove="1" noResize="1" noEditPoints="1" noAdjustHandles="1" noChangeArrowheads="1" noChangeShapeType="1" noTextEdit="1"/>
              </p:cNvSpPr>
              <p:nvPr/>
            </p:nvSpPr>
            <p:spPr>
              <a:xfrm>
                <a:off x="4963553" y="3110829"/>
                <a:ext cx="227948" cy="507318"/>
              </a:xfrm>
              <a:prstGeom prst="rect">
                <a:avLst/>
              </a:prstGeom>
              <a:blipFill>
                <a:blip r:embed="rId6"/>
                <a:stretch>
                  <a:fillRect r="-192105"/>
                </a:stretch>
              </a:blipFill>
            </p:spPr>
            <p:txBody>
              <a:bodyPr/>
              <a:lstStyle/>
              <a:p>
                <a:r>
                  <a:rPr lang="he-IL">
                    <a:noFill/>
                  </a:rPr>
                  <a:t> </a:t>
                </a:r>
              </a:p>
            </p:txBody>
          </p:sp>
        </mc:Fallback>
      </mc:AlternateContent>
      <p:cxnSp>
        <p:nvCxnSpPr>
          <p:cNvPr id="35" name="מחבר ישר 34">
            <a:extLst>
              <a:ext uri="{FF2B5EF4-FFF2-40B4-BE49-F238E27FC236}">
                <a16:creationId xmlns:a16="http://schemas.microsoft.com/office/drawing/2014/main" id="{C1EEB2D7-5252-4D68-A81E-4241E5EE0DFA}"/>
              </a:ext>
            </a:extLst>
          </p:cNvPr>
          <p:cNvCxnSpPr>
            <a:cxnSpLocks/>
          </p:cNvCxnSpPr>
          <p:nvPr/>
        </p:nvCxnSpPr>
        <p:spPr>
          <a:xfrm>
            <a:off x="5584934" y="1762049"/>
            <a:ext cx="0" cy="2342589"/>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36" name="מחבר ישר 35">
            <a:extLst>
              <a:ext uri="{FF2B5EF4-FFF2-40B4-BE49-F238E27FC236}">
                <a16:creationId xmlns:a16="http://schemas.microsoft.com/office/drawing/2014/main" id="{5DAE99AC-F6B8-48F6-972E-8FB5D107D6A3}"/>
              </a:ext>
            </a:extLst>
          </p:cNvPr>
          <p:cNvCxnSpPr>
            <a:cxnSpLocks/>
          </p:cNvCxnSpPr>
          <p:nvPr/>
        </p:nvCxnSpPr>
        <p:spPr>
          <a:xfrm>
            <a:off x="4558325" y="1761259"/>
            <a:ext cx="0" cy="2342589"/>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sp>
        <p:nvSpPr>
          <p:cNvPr id="38" name="צורה חופשית: צורה 37">
            <a:extLst>
              <a:ext uri="{FF2B5EF4-FFF2-40B4-BE49-F238E27FC236}">
                <a16:creationId xmlns:a16="http://schemas.microsoft.com/office/drawing/2014/main" id="{56CA76EB-38B0-48A6-828F-BC4E9826886E}"/>
              </a:ext>
            </a:extLst>
          </p:cNvPr>
          <p:cNvSpPr/>
          <p:nvPr/>
        </p:nvSpPr>
        <p:spPr>
          <a:xfrm>
            <a:off x="3582843" y="1941366"/>
            <a:ext cx="898910" cy="946151"/>
          </a:xfrm>
          <a:custGeom>
            <a:avLst/>
            <a:gdLst>
              <a:gd name="connsiteX0" fmla="*/ 0 w 1019175"/>
              <a:gd name="connsiteY0" fmla="*/ 1333500 h 1350914"/>
              <a:gd name="connsiteX1" fmla="*/ 381000 w 1019175"/>
              <a:gd name="connsiteY1" fmla="*/ 1333500 h 1350914"/>
              <a:gd name="connsiteX2" fmla="*/ 857250 w 1019175"/>
              <a:gd name="connsiteY2" fmla="*/ 1152525 h 1350914"/>
              <a:gd name="connsiteX3" fmla="*/ 952500 w 1019175"/>
              <a:gd name="connsiteY3" fmla="*/ 762000 h 1350914"/>
              <a:gd name="connsiteX4" fmla="*/ 981075 w 1019175"/>
              <a:gd name="connsiteY4" fmla="*/ 295275 h 1350914"/>
              <a:gd name="connsiteX5" fmla="*/ 1019175 w 1019175"/>
              <a:gd name="connsiteY5" fmla="*/ 0 h 1350914"/>
              <a:gd name="connsiteX6" fmla="*/ 1019175 w 1019175"/>
              <a:gd name="connsiteY6" fmla="*/ 0 h 1350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9175" h="1350914">
                <a:moveTo>
                  <a:pt x="0" y="1333500"/>
                </a:moveTo>
                <a:cubicBezTo>
                  <a:pt x="119062" y="1348581"/>
                  <a:pt x="238125" y="1363662"/>
                  <a:pt x="381000" y="1333500"/>
                </a:cubicBezTo>
                <a:cubicBezTo>
                  <a:pt x="523875" y="1303338"/>
                  <a:pt x="762000" y="1247775"/>
                  <a:pt x="857250" y="1152525"/>
                </a:cubicBezTo>
                <a:cubicBezTo>
                  <a:pt x="952500" y="1057275"/>
                  <a:pt x="931863" y="904875"/>
                  <a:pt x="952500" y="762000"/>
                </a:cubicBezTo>
                <a:cubicBezTo>
                  <a:pt x="973137" y="619125"/>
                  <a:pt x="969963" y="422275"/>
                  <a:pt x="981075" y="295275"/>
                </a:cubicBezTo>
                <a:cubicBezTo>
                  <a:pt x="992187" y="168275"/>
                  <a:pt x="1019175" y="0"/>
                  <a:pt x="1019175" y="0"/>
                </a:cubicBezTo>
                <a:lnTo>
                  <a:pt x="1019175"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39" name="צורה חופשית: צורה 38">
            <a:extLst>
              <a:ext uri="{FF2B5EF4-FFF2-40B4-BE49-F238E27FC236}">
                <a16:creationId xmlns:a16="http://schemas.microsoft.com/office/drawing/2014/main" id="{AC19088E-ECB5-4C1F-A3D0-68F170B21490}"/>
              </a:ext>
            </a:extLst>
          </p:cNvPr>
          <p:cNvSpPr/>
          <p:nvPr/>
        </p:nvSpPr>
        <p:spPr>
          <a:xfrm flipH="1">
            <a:off x="5678344" y="1949721"/>
            <a:ext cx="898910" cy="946151"/>
          </a:xfrm>
          <a:custGeom>
            <a:avLst/>
            <a:gdLst>
              <a:gd name="connsiteX0" fmla="*/ 0 w 1019175"/>
              <a:gd name="connsiteY0" fmla="*/ 1333500 h 1350914"/>
              <a:gd name="connsiteX1" fmla="*/ 381000 w 1019175"/>
              <a:gd name="connsiteY1" fmla="*/ 1333500 h 1350914"/>
              <a:gd name="connsiteX2" fmla="*/ 857250 w 1019175"/>
              <a:gd name="connsiteY2" fmla="*/ 1152525 h 1350914"/>
              <a:gd name="connsiteX3" fmla="*/ 952500 w 1019175"/>
              <a:gd name="connsiteY3" fmla="*/ 762000 h 1350914"/>
              <a:gd name="connsiteX4" fmla="*/ 981075 w 1019175"/>
              <a:gd name="connsiteY4" fmla="*/ 295275 h 1350914"/>
              <a:gd name="connsiteX5" fmla="*/ 1019175 w 1019175"/>
              <a:gd name="connsiteY5" fmla="*/ 0 h 1350914"/>
              <a:gd name="connsiteX6" fmla="*/ 1019175 w 1019175"/>
              <a:gd name="connsiteY6" fmla="*/ 0 h 1350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9175" h="1350914">
                <a:moveTo>
                  <a:pt x="0" y="1333500"/>
                </a:moveTo>
                <a:cubicBezTo>
                  <a:pt x="119062" y="1348581"/>
                  <a:pt x="238125" y="1363662"/>
                  <a:pt x="381000" y="1333500"/>
                </a:cubicBezTo>
                <a:cubicBezTo>
                  <a:pt x="523875" y="1303338"/>
                  <a:pt x="762000" y="1247775"/>
                  <a:pt x="857250" y="1152525"/>
                </a:cubicBezTo>
                <a:cubicBezTo>
                  <a:pt x="952500" y="1057275"/>
                  <a:pt x="931863" y="904875"/>
                  <a:pt x="952500" y="762000"/>
                </a:cubicBezTo>
                <a:cubicBezTo>
                  <a:pt x="973137" y="619125"/>
                  <a:pt x="969963" y="422275"/>
                  <a:pt x="981075" y="295275"/>
                </a:cubicBezTo>
                <a:cubicBezTo>
                  <a:pt x="992187" y="168275"/>
                  <a:pt x="1019175" y="0"/>
                  <a:pt x="1019175" y="0"/>
                </a:cubicBezTo>
                <a:lnTo>
                  <a:pt x="1019175"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40" name="צורה חופשית: צורה 39">
            <a:extLst>
              <a:ext uri="{FF2B5EF4-FFF2-40B4-BE49-F238E27FC236}">
                <a16:creationId xmlns:a16="http://schemas.microsoft.com/office/drawing/2014/main" id="{C17A23AF-C384-40E2-913C-F4833B933349}"/>
              </a:ext>
            </a:extLst>
          </p:cNvPr>
          <p:cNvSpPr/>
          <p:nvPr/>
        </p:nvSpPr>
        <p:spPr>
          <a:xfrm rot="10800000">
            <a:off x="4643688" y="3189145"/>
            <a:ext cx="891453" cy="1037526"/>
          </a:xfrm>
          <a:custGeom>
            <a:avLst/>
            <a:gdLst>
              <a:gd name="connsiteX0" fmla="*/ 0 w 2171700"/>
              <a:gd name="connsiteY0" fmla="*/ 0 h 1733585"/>
              <a:gd name="connsiteX1" fmla="*/ 1104900 w 2171700"/>
              <a:gd name="connsiteY1" fmla="*/ 1733550 h 1733585"/>
              <a:gd name="connsiteX2" fmla="*/ 2171700 w 2171700"/>
              <a:gd name="connsiteY2" fmla="*/ 38100 h 1733585"/>
            </a:gdLst>
            <a:ahLst/>
            <a:cxnLst>
              <a:cxn ang="0">
                <a:pos x="connsiteX0" y="connsiteY0"/>
              </a:cxn>
              <a:cxn ang="0">
                <a:pos x="connsiteX1" y="connsiteY1"/>
              </a:cxn>
              <a:cxn ang="0">
                <a:pos x="connsiteX2" y="connsiteY2"/>
              </a:cxn>
            </a:cxnLst>
            <a:rect l="l" t="t" r="r" b="b"/>
            <a:pathLst>
              <a:path w="2171700" h="1733585">
                <a:moveTo>
                  <a:pt x="0" y="0"/>
                </a:moveTo>
                <a:cubicBezTo>
                  <a:pt x="371475" y="863600"/>
                  <a:pt x="742950" y="1727200"/>
                  <a:pt x="1104900" y="1733550"/>
                </a:cubicBezTo>
                <a:cubicBezTo>
                  <a:pt x="1466850" y="1739900"/>
                  <a:pt x="1819275" y="889000"/>
                  <a:pt x="2171700" y="3810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41" name="TextBox 40">
            <a:extLst>
              <a:ext uri="{FF2B5EF4-FFF2-40B4-BE49-F238E27FC236}">
                <a16:creationId xmlns:a16="http://schemas.microsoft.com/office/drawing/2014/main" id="{AB3F3DED-5B11-4F73-8720-B11EEC43B6B7}"/>
              </a:ext>
            </a:extLst>
          </p:cNvPr>
          <p:cNvSpPr txBox="1"/>
          <p:nvPr/>
        </p:nvSpPr>
        <p:spPr>
          <a:xfrm flipH="1">
            <a:off x="2024895" y="1513611"/>
            <a:ext cx="1394703" cy="276999"/>
          </a:xfrm>
          <a:prstGeom prst="rect">
            <a:avLst/>
          </a:prstGeom>
          <a:noFill/>
        </p:spPr>
        <p:txBody>
          <a:bodyPr wrap="square" lIns="0" tIns="0" rIns="0" bIns="0" rtlCol="1">
            <a:spAutoFit/>
          </a:bodyPr>
          <a:lstStyle/>
          <a:p>
            <a:r>
              <a:rPr lang="he-IL" dirty="0">
                <a:latin typeface="Rubik" pitchFamily="2" charset="-79"/>
                <a:cs typeface="Rubik" pitchFamily="2" charset="-79"/>
              </a:rPr>
              <a:t>תחום הגדרה: </a:t>
            </a:r>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4E73058B-77B2-4CDF-BD97-7D6F543581C0}"/>
                  </a:ext>
                </a:extLst>
              </p:cNvPr>
              <p:cNvSpPr txBox="1"/>
              <p:nvPr/>
            </p:nvSpPr>
            <p:spPr>
              <a:xfrm flipH="1">
                <a:off x="-93341" y="1508736"/>
                <a:ext cx="2032875" cy="276999"/>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3</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3</m:t>
                      </m:r>
                    </m:oMath>
                  </m:oMathPara>
                </a14:m>
                <a:endParaRPr lang="he-IL" dirty="0">
                  <a:latin typeface="Rubik" pitchFamily="2" charset="-79"/>
                  <a:cs typeface="Rubik" pitchFamily="2" charset="-79"/>
                </a:endParaRPr>
              </a:p>
            </p:txBody>
          </p:sp>
        </mc:Choice>
        <mc:Fallback xmlns="">
          <p:sp>
            <p:nvSpPr>
              <p:cNvPr id="50" name="TextBox 49">
                <a:extLst>
                  <a:ext uri="{FF2B5EF4-FFF2-40B4-BE49-F238E27FC236}">
                    <a16:creationId xmlns:a16="http://schemas.microsoft.com/office/drawing/2014/main" id="{4E73058B-77B2-4CDF-BD97-7D6F543581C0}"/>
                  </a:ext>
                </a:extLst>
              </p:cNvPr>
              <p:cNvSpPr txBox="1">
                <a:spLocks noRot="1" noChangeAspect="1" noMove="1" noResize="1" noEditPoints="1" noAdjustHandles="1" noChangeArrowheads="1" noChangeShapeType="1" noTextEdit="1"/>
              </p:cNvSpPr>
              <p:nvPr/>
            </p:nvSpPr>
            <p:spPr>
              <a:xfrm flipH="1">
                <a:off x="-93341" y="1508736"/>
                <a:ext cx="2032875" cy="276999"/>
              </a:xfrm>
              <a:prstGeom prst="rect">
                <a:avLst/>
              </a:prstGeom>
              <a:blipFill>
                <a:blip r:embed="rId7"/>
                <a:stretch>
                  <a:fillRect b="-8696"/>
                </a:stretch>
              </a:blipFill>
            </p:spPr>
            <p:txBody>
              <a:bodyPr/>
              <a:lstStyle/>
              <a:p>
                <a:r>
                  <a:rPr lang="he-IL">
                    <a:noFill/>
                  </a:rPr>
                  <a:t> </a:t>
                </a:r>
              </a:p>
            </p:txBody>
          </p:sp>
        </mc:Fallback>
      </mc:AlternateContent>
      <p:sp>
        <p:nvSpPr>
          <p:cNvPr id="51" name="TextBox 50">
            <a:extLst>
              <a:ext uri="{FF2B5EF4-FFF2-40B4-BE49-F238E27FC236}">
                <a16:creationId xmlns:a16="http://schemas.microsoft.com/office/drawing/2014/main" id="{A6C93A11-3657-4966-B8AD-34F247F50766}"/>
              </a:ext>
            </a:extLst>
          </p:cNvPr>
          <p:cNvSpPr txBox="1"/>
          <p:nvPr/>
        </p:nvSpPr>
        <p:spPr>
          <a:xfrm flipH="1">
            <a:off x="1427946" y="1902893"/>
            <a:ext cx="2008779" cy="276999"/>
          </a:xfrm>
          <a:prstGeom prst="rect">
            <a:avLst/>
          </a:prstGeom>
          <a:noFill/>
        </p:spPr>
        <p:txBody>
          <a:bodyPr wrap="square" lIns="0" tIns="0" rIns="0" bIns="0" rtlCol="1">
            <a:spAutoFit/>
          </a:bodyPr>
          <a:lstStyle/>
          <a:p>
            <a:r>
              <a:rPr lang="he-IL" dirty="0" err="1">
                <a:latin typeface="Rubik" pitchFamily="2" charset="-79"/>
                <a:cs typeface="Rubik" pitchFamily="2" charset="-79"/>
              </a:rPr>
              <a:t>אסימפטוטה</a:t>
            </a:r>
            <a:r>
              <a:rPr lang="he-IL" dirty="0">
                <a:latin typeface="Rubik" pitchFamily="2" charset="-79"/>
                <a:cs typeface="Rubik" pitchFamily="2" charset="-79"/>
              </a:rPr>
              <a:t> אנכית: </a:t>
            </a:r>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8A387ADC-A326-4FFA-8EB9-0F66DFA85140}"/>
                  </a:ext>
                </a:extLst>
              </p:cNvPr>
              <p:cNvSpPr txBox="1"/>
              <p:nvPr/>
            </p:nvSpPr>
            <p:spPr>
              <a:xfrm flipH="1">
                <a:off x="-131889" y="1949356"/>
                <a:ext cx="2032875" cy="276999"/>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3</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𝑥</m:t>
                      </m:r>
                      <m:r>
                        <a:rPr lang="he-IL"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3</m:t>
                      </m:r>
                    </m:oMath>
                  </m:oMathPara>
                </a14:m>
                <a:endParaRPr lang="he-IL" dirty="0">
                  <a:latin typeface="Rubik" pitchFamily="2" charset="-79"/>
                  <a:cs typeface="Rubik" pitchFamily="2" charset="-79"/>
                </a:endParaRPr>
              </a:p>
            </p:txBody>
          </p:sp>
        </mc:Choice>
        <mc:Fallback xmlns="">
          <p:sp>
            <p:nvSpPr>
              <p:cNvPr id="52" name="TextBox 51">
                <a:extLst>
                  <a:ext uri="{FF2B5EF4-FFF2-40B4-BE49-F238E27FC236}">
                    <a16:creationId xmlns:a16="http://schemas.microsoft.com/office/drawing/2014/main" id="{8A387ADC-A326-4FFA-8EB9-0F66DFA85140}"/>
                  </a:ext>
                </a:extLst>
              </p:cNvPr>
              <p:cNvSpPr txBox="1">
                <a:spLocks noRot="1" noChangeAspect="1" noMove="1" noResize="1" noEditPoints="1" noAdjustHandles="1" noChangeArrowheads="1" noChangeShapeType="1" noTextEdit="1"/>
              </p:cNvSpPr>
              <p:nvPr/>
            </p:nvSpPr>
            <p:spPr>
              <a:xfrm flipH="1">
                <a:off x="-131889" y="1949356"/>
                <a:ext cx="2032875" cy="276999"/>
              </a:xfrm>
              <a:prstGeom prst="rect">
                <a:avLst/>
              </a:prstGeom>
              <a:blipFill>
                <a:blip r:embed="rId8"/>
                <a:stretch>
                  <a:fillRect b="-8889"/>
                </a:stretch>
              </a:blipFill>
            </p:spPr>
            <p:txBody>
              <a:bodyPr/>
              <a:lstStyle/>
              <a:p>
                <a:r>
                  <a:rPr lang="he-IL">
                    <a:noFill/>
                  </a:rPr>
                  <a:t> </a:t>
                </a:r>
              </a:p>
            </p:txBody>
          </p:sp>
        </mc:Fallback>
      </mc:AlternateContent>
      <p:sp>
        <p:nvSpPr>
          <p:cNvPr id="54" name="TextBox 53">
            <a:extLst>
              <a:ext uri="{FF2B5EF4-FFF2-40B4-BE49-F238E27FC236}">
                <a16:creationId xmlns:a16="http://schemas.microsoft.com/office/drawing/2014/main" id="{4388293D-D67E-4971-9289-A4B24ADDD557}"/>
              </a:ext>
            </a:extLst>
          </p:cNvPr>
          <p:cNvSpPr txBox="1"/>
          <p:nvPr/>
        </p:nvSpPr>
        <p:spPr>
          <a:xfrm flipH="1">
            <a:off x="1721989" y="2382517"/>
            <a:ext cx="1739309" cy="276999"/>
          </a:xfrm>
          <a:prstGeom prst="rect">
            <a:avLst/>
          </a:prstGeom>
          <a:noFill/>
        </p:spPr>
        <p:txBody>
          <a:bodyPr wrap="square" lIns="0" tIns="0" rIns="0" bIns="0" rtlCol="1">
            <a:spAutoFit/>
          </a:bodyPr>
          <a:lstStyle/>
          <a:p>
            <a:r>
              <a:rPr lang="he-IL" dirty="0">
                <a:latin typeface="Rubik" pitchFamily="2" charset="-79"/>
                <a:cs typeface="Rubik" pitchFamily="2" charset="-79"/>
              </a:rPr>
              <a:t>נקודות אפס: </a:t>
            </a:r>
          </a:p>
        </p:txBody>
      </p:sp>
      <p:sp>
        <p:nvSpPr>
          <p:cNvPr id="55" name="TextBox 54">
            <a:extLst>
              <a:ext uri="{FF2B5EF4-FFF2-40B4-BE49-F238E27FC236}">
                <a16:creationId xmlns:a16="http://schemas.microsoft.com/office/drawing/2014/main" id="{B8278087-5DC3-4AC1-B3BA-7CE10DF19FD8}"/>
              </a:ext>
            </a:extLst>
          </p:cNvPr>
          <p:cNvSpPr txBox="1"/>
          <p:nvPr/>
        </p:nvSpPr>
        <p:spPr>
          <a:xfrm flipH="1">
            <a:off x="333060" y="2353428"/>
            <a:ext cx="1739309" cy="276999"/>
          </a:xfrm>
          <a:prstGeom prst="rect">
            <a:avLst/>
          </a:prstGeom>
          <a:noFill/>
        </p:spPr>
        <p:txBody>
          <a:bodyPr wrap="square" lIns="0" tIns="0" rIns="0" bIns="0" rtlCol="1">
            <a:spAutoFit/>
          </a:bodyPr>
          <a:lstStyle/>
          <a:p>
            <a:r>
              <a:rPr lang="he-IL" dirty="0">
                <a:latin typeface="Rubik" pitchFamily="2" charset="-79"/>
                <a:cs typeface="Rubik" pitchFamily="2" charset="-79"/>
              </a:rPr>
              <a:t>אין</a:t>
            </a:r>
          </a:p>
        </p:txBody>
      </p:sp>
      <p:sp>
        <p:nvSpPr>
          <p:cNvPr id="57" name="TextBox 56">
            <a:extLst>
              <a:ext uri="{FF2B5EF4-FFF2-40B4-BE49-F238E27FC236}">
                <a16:creationId xmlns:a16="http://schemas.microsoft.com/office/drawing/2014/main" id="{993EB5B8-C448-48A5-ACB6-8508235D1C7B}"/>
              </a:ext>
            </a:extLst>
          </p:cNvPr>
          <p:cNvSpPr txBox="1"/>
          <p:nvPr/>
        </p:nvSpPr>
        <p:spPr>
          <a:xfrm flipH="1">
            <a:off x="1427946" y="2786103"/>
            <a:ext cx="2032876" cy="276999"/>
          </a:xfrm>
          <a:prstGeom prst="rect">
            <a:avLst/>
          </a:prstGeom>
          <a:noFill/>
        </p:spPr>
        <p:txBody>
          <a:bodyPr wrap="square" lIns="0" tIns="0" rIns="0" bIns="0" rtlCol="1">
            <a:spAutoFit/>
          </a:bodyPr>
          <a:lstStyle/>
          <a:p>
            <a:r>
              <a:rPr lang="he-IL" dirty="0">
                <a:latin typeface="Rubik" pitchFamily="2" charset="-79"/>
                <a:cs typeface="Rubik" pitchFamily="2" charset="-79"/>
              </a:rPr>
              <a:t>נקודות קיצון וסוגן: </a:t>
            </a:r>
          </a:p>
        </p:txBody>
      </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A93187B4-27D7-4948-AD13-EEFF99500543}"/>
                  </a:ext>
                </a:extLst>
              </p:cNvPr>
              <p:cNvSpPr txBox="1"/>
              <p:nvPr/>
            </p:nvSpPr>
            <p:spPr>
              <a:xfrm flipH="1">
                <a:off x="287969" y="2605177"/>
                <a:ext cx="1490839" cy="622350"/>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d>
                        <m:dPr>
                          <m:ctrlPr>
                            <a:rPr lang="en-US" i="1" dirty="0" smtClean="0">
                              <a:latin typeface="Cambria Math" panose="02040503050406030204" pitchFamily="18" charset="0"/>
                            </a:rPr>
                          </m:ctrlPr>
                        </m:dPr>
                        <m:e>
                          <m:r>
                            <a:rPr lang="en-US" i="1" dirty="0" smtClean="0">
                              <a:latin typeface="Cambria Math" panose="02040503050406030204" pitchFamily="18" charset="0"/>
                            </a:rPr>
                            <m:t>0</m:t>
                          </m:r>
                          <m:r>
                            <a:rPr lang="en-US"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i="1" dirty="0" smtClean="0">
                                  <a:latin typeface="Cambria Math" panose="02040503050406030204" pitchFamily="18" charset="0"/>
                                </a:rPr>
                                <m:t>9</m:t>
                              </m:r>
                            </m:den>
                          </m:f>
                        </m:e>
                      </m:d>
                      <m:r>
                        <a:rPr lang="en-US" b="0" i="1" dirty="0" smtClean="0">
                          <a:latin typeface="Cambria Math" panose="02040503050406030204" pitchFamily="18" charset="0"/>
                        </a:rPr>
                        <m:t> </m:t>
                      </m:r>
                      <m:r>
                        <a:rPr lang="en-US" b="0" i="1" dirty="0" smtClean="0">
                          <a:latin typeface="Cambria Math" panose="02040503050406030204" pitchFamily="18" charset="0"/>
                        </a:rPr>
                        <m:t>𝑚𝑎𝑥</m:t>
                      </m:r>
                      <m:r>
                        <a:rPr lang="he-IL" i="1" dirty="0">
                          <a:latin typeface="Cambria Math" panose="02040503050406030204" pitchFamily="18" charset="0"/>
                        </a:rPr>
                        <m:t>⁡</m:t>
                      </m:r>
                    </m:oMath>
                  </m:oMathPara>
                </a14:m>
                <a:endParaRPr lang="he-IL" dirty="0">
                  <a:latin typeface="Rubik" pitchFamily="2" charset="-79"/>
                  <a:cs typeface="Rubik" pitchFamily="2" charset="-79"/>
                </a:endParaRPr>
              </a:p>
            </p:txBody>
          </p:sp>
        </mc:Choice>
        <mc:Fallback xmlns="">
          <p:sp>
            <p:nvSpPr>
              <p:cNvPr id="58" name="TextBox 57">
                <a:extLst>
                  <a:ext uri="{FF2B5EF4-FFF2-40B4-BE49-F238E27FC236}">
                    <a16:creationId xmlns:a16="http://schemas.microsoft.com/office/drawing/2014/main" id="{A93187B4-27D7-4948-AD13-EEFF99500543}"/>
                  </a:ext>
                </a:extLst>
              </p:cNvPr>
              <p:cNvSpPr txBox="1">
                <a:spLocks noRot="1" noChangeAspect="1" noMove="1" noResize="1" noEditPoints="1" noAdjustHandles="1" noChangeArrowheads="1" noChangeShapeType="1" noTextEdit="1"/>
              </p:cNvSpPr>
              <p:nvPr/>
            </p:nvSpPr>
            <p:spPr>
              <a:xfrm flipH="1">
                <a:off x="287969" y="2605177"/>
                <a:ext cx="1490839" cy="622350"/>
              </a:xfrm>
              <a:prstGeom prst="rect">
                <a:avLst/>
              </a:prstGeom>
              <a:blipFill>
                <a:blip r:embed="rId9"/>
                <a:stretch>
                  <a:fillRect/>
                </a:stretch>
              </a:blipFill>
            </p:spPr>
            <p:txBody>
              <a:bodyPr/>
              <a:lstStyle/>
              <a:p>
                <a:r>
                  <a:rPr lang="he-IL">
                    <a:noFill/>
                  </a:rPr>
                  <a:t> </a:t>
                </a:r>
              </a:p>
            </p:txBody>
          </p:sp>
        </mc:Fallback>
      </mc:AlternateContent>
      <p:sp>
        <p:nvSpPr>
          <p:cNvPr id="59" name="TextBox 58">
            <a:extLst>
              <a:ext uri="{FF2B5EF4-FFF2-40B4-BE49-F238E27FC236}">
                <a16:creationId xmlns:a16="http://schemas.microsoft.com/office/drawing/2014/main" id="{4EB14B1D-4A08-4358-90D2-2C50ACAE4D73}"/>
              </a:ext>
            </a:extLst>
          </p:cNvPr>
          <p:cNvSpPr txBox="1"/>
          <p:nvPr/>
        </p:nvSpPr>
        <p:spPr>
          <a:xfrm flipH="1">
            <a:off x="8183493" y="3837662"/>
            <a:ext cx="1394703" cy="276999"/>
          </a:xfrm>
          <a:prstGeom prst="rect">
            <a:avLst/>
          </a:prstGeom>
          <a:noFill/>
        </p:spPr>
        <p:txBody>
          <a:bodyPr wrap="square" lIns="0" tIns="0" rIns="0" bIns="0" rtlCol="1">
            <a:spAutoFit/>
          </a:bodyPr>
          <a:lstStyle/>
          <a:p>
            <a:r>
              <a:rPr lang="he-IL" dirty="0">
                <a:latin typeface="Rubik" pitchFamily="2" charset="-79"/>
                <a:cs typeface="Rubik" pitchFamily="2" charset="-79"/>
              </a:rPr>
              <a:t>תחום עליה : </a:t>
            </a:r>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3FBFED50-B3E2-485D-820A-2C0A3E406EE1}"/>
                  </a:ext>
                </a:extLst>
              </p:cNvPr>
              <p:cNvSpPr txBox="1"/>
              <p:nvPr/>
            </p:nvSpPr>
            <p:spPr>
              <a:xfrm flipH="1">
                <a:off x="6802770" y="3828580"/>
                <a:ext cx="2032875" cy="276999"/>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Rubik" pitchFamily="2" charset="-79"/>
                        </a:rPr>
                        <m:t>𝑥</m:t>
                      </m:r>
                      <m:r>
                        <a:rPr lang="en-US" b="0" i="1" smtClean="0">
                          <a:latin typeface="Cambria Math" panose="02040503050406030204" pitchFamily="18" charset="0"/>
                          <a:cs typeface="Rubik" pitchFamily="2" charset="-79"/>
                        </a:rPr>
                        <m:t>&gt;</m:t>
                      </m:r>
                      <m:r>
                        <a:rPr lang="en-US" b="0" i="1" smtClean="0">
                          <a:latin typeface="Cambria Math" panose="02040503050406030204" pitchFamily="18" charset="0"/>
                          <a:cs typeface="Rubik" pitchFamily="2" charset="-79"/>
                        </a:rPr>
                        <m:t>0</m:t>
                      </m:r>
                    </m:oMath>
                  </m:oMathPara>
                </a14:m>
                <a:endParaRPr lang="he-IL" dirty="0">
                  <a:latin typeface="Rubik" pitchFamily="2" charset="-79"/>
                  <a:cs typeface="Rubik" pitchFamily="2" charset="-79"/>
                </a:endParaRPr>
              </a:p>
            </p:txBody>
          </p:sp>
        </mc:Choice>
        <mc:Fallback xmlns="">
          <p:sp>
            <p:nvSpPr>
              <p:cNvPr id="60" name="TextBox 59">
                <a:extLst>
                  <a:ext uri="{FF2B5EF4-FFF2-40B4-BE49-F238E27FC236}">
                    <a16:creationId xmlns:a16="http://schemas.microsoft.com/office/drawing/2014/main" id="{3FBFED50-B3E2-485D-820A-2C0A3E406EE1}"/>
                  </a:ext>
                </a:extLst>
              </p:cNvPr>
              <p:cNvSpPr txBox="1">
                <a:spLocks noRot="1" noChangeAspect="1" noMove="1" noResize="1" noEditPoints="1" noAdjustHandles="1" noChangeArrowheads="1" noChangeShapeType="1" noTextEdit="1"/>
              </p:cNvSpPr>
              <p:nvPr/>
            </p:nvSpPr>
            <p:spPr>
              <a:xfrm flipH="1">
                <a:off x="6802770" y="3828580"/>
                <a:ext cx="2032875" cy="276999"/>
              </a:xfrm>
              <a:prstGeom prst="rect">
                <a:avLst/>
              </a:prstGeom>
              <a:blipFill>
                <a:blip r:embed="rId10"/>
                <a:stretch>
                  <a:fillRect b="-11111"/>
                </a:stretch>
              </a:blipFill>
            </p:spPr>
            <p:txBody>
              <a:bodyPr/>
              <a:lstStyle/>
              <a:p>
                <a:r>
                  <a:rPr lang="he-IL">
                    <a:noFill/>
                  </a:rPr>
                  <a:t> </a:t>
                </a:r>
              </a:p>
            </p:txBody>
          </p:sp>
        </mc:Fallback>
      </mc:AlternateContent>
      <p:sp>
        <p:nvSpPr>
          <p:cNvPr id="61" name="TextBox 60">
            <a:extLst>
              <a:ext uri="{FF2B5EF4-FFF2-40B4-BE49-F238E27FC236}">
                <a16:creationId xmlns:a16="http://schemas.microsoft.com/office/drawing/2014/main" id="{2002F070-44A1-4DEE-A0C0-943C6069116B}"/>
              </a:ext>
            </a:extLst>
          </p:cNvPr>
          <p:cNvSpPr txBox="1"/>
          <p:nvPr/>
        </p:nvSpPr>
        <p:spPr>
          <a:xfrm flipH="1">
            <a:off x="8145881" y="4249679"/>
            <a:ext cx="1394703" cy="276999"/>
          </a:xfrm>
          <a:prstGeom prst="rect">
            <a:avLst/>
          </a:prstGeom>
          <a:noFill/>
        </p:spPr>
        <p:txBody>
          <a:bodyPr wrap="square" lIns="0" tIns="0" rIns="0" bIns="0" rtlCol="1">
            <a:spAutoFit/>
          </a:bodyPr>
          <a:lstStyle/>
          <a:p>
            <a:r>
              <a:rPr lang="he-IL" dirty="0">
                <a:latin typeface="Rubik" pitchFamily="2" charset="-79"/>
                <a:cs typeface="Rubik" pitchFamily="2" charset="-79"/>
              </a:rPr>
              <a:t>תחום ירידה  : </a:t>
            </a:r>
          </a:p>
        </p:txBody>
      </p: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1EB21EC0-630E-4CE6-85D1-980C4D4E39CD}"/>
                  </a:ext>
                </a:extLst>
              </p:cNvPr>
              <p:cNvSpPr txBox="1"/>
              <p:nvPr/>
            </p:nvSpPr>
            <p:spPr>
              <a:xfrm flipH="1">
                <a:off x="6810357" y="4247033"/>
                <a:ext cx="2032875" cy="276999"/>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Rubik" pitchFamily="2" charset="-79"/>
                        </a:rPr>
                        <m:t>𝑥</m:t>
                      </m:r>
                      <m:r>
                        <a:rPr lang="en-US" b="0" i="1" smtClean="0">
                          <a:latin typeface="Cambria Math" panose="02040503050406030204" pitchFamily="18" charset="0"/>
                          <a:cs typeface="Rubik" pitchFamily="2" charset="-79"/>
                        </a:rPr>
                        <m:t>&lt;</m:t>
                      </m:r>
                      <m:r>
                        <a:rPr lang="en-US" b="0" i="1" smtClean="0">
                          <a:latin typeface="Cambria Math" panose="02040503050406030204" pitchFamily="18" charset="0"/>
                          <a:cs typeface="Rubik" pitchFamily="2" charset="-79"/>
                        </a:rPr>
                        <m:t>0</m:t>
                      </m:r>
                    </m:oMath>
                  </m:oMathPara>
                </a14:m>
                <a:endParaRPr lang="he-IL" dirty="0">
                  <a:latin typeface="Rubik" pitchFamily="2" charset="-79"/>
                  <a:cs typeface="Rubik" pitchFamily="2" charset="-79"/>
                </a:endParaRPr>
              </a:p>
            </p:txBody>
          </p:sp>
        </mc:Choice>
        <mc:Fallback xmlns="">
          <p:sp>
            <p:nvSpPr>
              <p:cNvPr id="62" name="TextBox 61">
                <a:extLst>
                  <a:ext uri="{FF2B5EF4-FFF2-40B4-BE49-F238E27FC236}">
                    <a16:creationId xmlns:a16="http://schemas.microsoft.com/office/drawing/2014/main" id="{1EB21EC0-630E-4CE6-85D1-980C4D4E39CD}"/>
                  </a:ext>
                </a:extLst>
              </p:cNvPr>
              <p:cNvSpPr txBox="1">
                <a:spLocks noRot="1" noChangeAspect="1" noMove="1" noResize="1" noEditPoints="1" noAdjustHandles="1" noChangeArrowheads="1" noChangeShapeType="1" noTextEdit="1"/>
              </p:cNvSpPr>
              <p:nvPr/>
            </p:nvSpPr>
            <p:spPr>
              <a:xfrm flipH="1">
                <a:off x="6810357" y="4247033"/>
                <a:ext cx="2032875" cy="276999"/>
              </a:xfrm>
              <a:prstGeom prst="rect">
                <a:avLst/>
              </a:prstGeom>
              <a:blipFill>
                <a:blip r:embed="rId11"/>
                <a:stretch>
                  <a:fillRect b="-8889"/>
                </a:stretch>
              </a:blipFill>
            </p:spPr>
            <p:txBody>
              <a:bodyPr/>
              <a:lstStyle/>
              <a:p>
                <a:r>
                  <a:rPr lang="he-IL">
                    <a:noFill/>
                  </a:rPr>
                  <a:t> </a:t>
                </a:r>
              </a:p>
            </p:txBody>
          </p:sp>
        </mc:Fallback>
      </mc:AlternateContent>
      <p:sp>
        <p:nvSpPr>
          <p:cNvPr id="63" name="TextBox 62">
            <a:extLst>
              <a:ext uri="{FF2B5EF4-FFF2-40B4-BE49-F238E27FC236}">
                <a16:creationId xmlns:a16="http://schemas.microsoft.com/office/drawing/2014/main" id="{EEBB77F1-8DA6-4362-B0C0-567F58A39164}"/>
              </a:ext>
            </a:extLst>
          </p:cNvPr>
          <p:cNvSpPr txBox="1"/>
          <p:nvPr/>
        </p:nvSpPr>
        <p:spPr>
          <a:xfrm flipH="1">
            <a:off x="2005648" y="3858821"/>
            <a:ext cx="1394703" cy="276999"/>
          </a:xfrm>
          <a:prstGeom prst="rect">
            <a:avLst/>
          </a:prstGeom>
          <a:noFill/>
        </p:spPr>
        <p:txBody>
          <a:bodyPr wrap="square" lIns="0" tIns="0" rIns="0" bIns="0" rtlCol="1">
            <a:spAutoFit/>
          </a:bodyPr>
          <a:lstStyle/>
          <a:p>
            <a:r>
              <a:rPr lang="he-IL" dirty="0">
                <a:latin typeface="Rubik" pitchFamily="2" charset="-79"/>
                <a:cs typeface="Rubik" pitchFamily="2" charset="-79"/>
              </a:rPr>
              <a:t>תחום עליה: </a:t>
            </a:r>
          </a:p>
        </p:txBody>
      </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38929DB0-B41D-46D4-9D98-46939F2B0493}"/>
                  </a:ext>
                </a:extLst>
              </p:cNvPr>
              <p:cNvSpPr txBox="1"/>
              <p:nvPr/>
            </p:nvSpPr>
            <p:spPr>
              <a:xfrm flipH="1">
                <a:off x="177274" y="3806881"/>
                <a:ext cx="2032875" cy="310791"/>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Rubik" pitchFamily="2" charset="-79"/>
                        </a:rPr>
                        <m:t>0</m:t>
                      </m:r>
                      <m:r>
                        <a:rPr lang="en-US" b="0" i="1" smtClean="0">
                          <a:latin typeface="Cambria Math" panose="02040503050406030204" pitchFamily="18" charset="0"/>
                          <a:cs typeface="Rubik" pitchFamily="2" charset="-79"/>
                        </a:rPr>
                        <m:t>&lt;</m:t>
                      </m:r>
                      <m:r>
                        <a:rPr lang="en-US" b="0" i="1" smtClean="0">
                          <a:latin typeface="Cambria Math" panose="02040503050406030204" pitchFamily="18" charset="0"/>
                          <a:cs typeface="Rubik" pitchFamily="2" charset="-79"/>
                        </a:rPr>
                        <m:t>𝑥</m:t>
                      </m:r>
                      <m:r>
                        <a:rPr lang="en-US" b="0" i="1" smtClean="0">
                          <a:latin typeface="Cambria Math" panose="02040503050406030204" pitchFamily="18" charset="0"/>
                          <a:cs typeface="Rubik" pitchFamily="2" charset="-79"/>
                        </a:rPr>
                        <m:t>&lt;</m:t>
                      </m:r>
                      <m:r>
                        <a:rPr lang="en-US" b="0" i="1" smtClean="0">
                          <a:latin typeface="Cambria Math" panose="02040503050406030204" pitchFamily="18" charset="0"/>
                          <a:cs typeface="Rubik" pitchFamily="2" charset="-79"/>
                        </a:rPr>
                        <m:t>3</m:t>
                      </m:r>
                      <m:r>
                        <a:rPr lang="en-US" b="0" i="1" smtClean="0">
                          <a:latin typeface="Cambria Math" panose="02040503050406030204" pitchFamily="18" charset="0"/>
                          <a:cs typeface="Rubik" pitchFamily="2" charset="-79"/>
                        </a:rPr>
                        <m:t> </m:t>
                      </m:r>
                      <m:r>
                        <a:rPr lang="he-IL" b="0" i="1" smtClean="0">
                          <a:latin typeface="Cambria Math" panose="02040503050406030204" pitchFamily="18" charset="0"/>
                          <a:cs typeface="Rubik" pitchFamily="2" charset="-79"/>
                        </a:rPr>
                        <m:t>או</m:t>
                      </m:r>
                      <m:r>
                        <a:rPr lang="he-IL" b="0" i="1" smtClean="0">
                          <a:latin typeface="Cambria Math" panose="02040503050406030204" pitchFamily="18" charset="0"/>
                          <a:cs typeface="Rubik" pitchFamily="2" charset="-79"/>
                        </a:rPr>
                        <m:t> </m:t>
                      </m:r>
                      <m:r>
                        <a:rPr lang="en-US" b="0" i="1" smtClean="0">
                          <a:latin typeface="Cambria Math" panose="02040503050406030204" pitchFamily="18" charset="0"/>
                          <a:cs typeface="Rubik" pitchFamily="2" charset="-79"/>
                        </a:rPr>
                        <m:t>𝑥</m:t>
                      </m:r>
                      <m:r>
                        <a:rPr lang="en-US" b="0" i="1" smtClean="0">
                          <a:latin typeface="Cambria Math" panose="02040503050406030204" pitchFamily="18" charset="0"/>
                          <a:cs typeface="Rubik" pitchFamily="2" charset="-79"/>
                        </a:rPr>
                        <m:t>&gt;</m:t>
                      </m:r>
                      <m:r>
                        <a:rPr lang="en-US" b="0" i="1" smtClean="0">
                          <a:latin typeface="Cambria Math" panose="02040503050406030204" pitchFamily="18" charset="0"/>
                          <a:cs typeface="Rubik" pitchFamily="2" charset="-79"/>
                        </a:rPr>
                        <m:t>3</m:t>
                      </m:r>
                    </m:oMath>
                  </m:oMathPara>
                </a14:m>
                <a:endParaRPr lang="he-IL" dirty="0">
                  <a:latin typeface="Rubik" pitchFamily="2" charset="-79"/>
                  <a:cs typeface="Rubik" pitchFamily="2" charset="-79"/>
                </a:endParaRPr>
              </a:p>
            </p:txBody>
          </p:sp>
        </mc:Choice>
        <mc:Fallback xmlns="">
          <p:sp>
            <p:nvSpPr>
              <p:cNvPr id="64" name="TextBox 63">
                <a:extLst>
                  <a:ext uri="{FF2B5EF4-FFF2-40B4-BE49-F238E27FC236}">
                    <a16:creationId xmlns:a16="http://schemas.microsoft.com/office/drawing/2014/main" id="{38929DB0-B41D-46D4-9D98-46939F2B0493}"/>
                  </a:ext>
                </a:extLst>
              </p:cNvPr>
              <p:cNvSpPr txBox="1">
                <a:spLocks noRot="1" noChangeAspect="1" noMove="1" noResize="1" noEditPoints="1" noAdjustHandles="1" noChangeArrowheads="1" noChangeShapeType="1" noTextEdit="1"/>
              </p:cNvSpPr>
              <p:nvPr/>
            </p:nvSpPr>
            <p:spPr>
              <a:xfrm flipH="1">
                <a:off x="177274" y="3806881"/>
                <a:ext cx="2032875" cy="310791"/>
              </a:xfrm>
              <a:prstGeom prst="rect">
                <a:avLst/>
              </a:prstGeom>
              <a:blipFill>
                <a:blip r:embed="rId12"/>
                <a:stretch>
                  <a:fillRect t="-13725" b="-47059"/>
                </a:stretch>
              </a:blipFill>
            </p:spPr>
            <p:txBody>
              <a:bodyPr/>
              <a:lstStyle/>
              <a:p>
                <a:r>
                  <a:rPr lang="he-IL">
                    <a:noFill/>
                  </a:rPr>
                  <a:t> </a:t>
                </a:r>
              </a:p>
            </p:txBody>
          </p:sp>
        </mc:Fallback>
      </mc:AlternateContent>
      <p:sp>
        <p:nvSpPr>
          <p:cNvPr id="65" name="TextBox 64">
            <a:extLst>
              <a:ext uri="{FF2B5EF4-FFF2-40B4-BE49-F238E27FC236}">
                <a16:creationId xmlns:a16="http://schemas.microsoft.com/office/drawing/2014/main" id="{1AC1E7CD-1C36-4870-B70C-54E7948C7D92}"/>
              </a:ext>
            </a:extLst>
          </p:cNvPr>
          <p:cNvSpPr txBox="1"/>
          <p:nvPr/>
        </p:nvSpPr>
        <p:spPr>
          <a:xfrm flipH="1">
            <a:off x="2066119" y="4226547"/>
            <a:ext cx="1394703" cy="276999"/>
          </a:xfrm>
          <a:prstGeom prst="rect">
            <a:avLst/>
          </a:prstGeom>
          <a:noFill/>
        </p:spPr>
        <p:txBody>
          <a:bodyPr wrap="square" lIns="0" tIns="0" rIns="0" bIns="0" rtlCol="1">
            <a:spAutoFit/>
          </a:bodyPr>
          <a:lstStyle/>
          <a:p>
            <a:r>
              <a:rPr lang="he-IL" dirty="0">
                <a:latin typeface="Rubik" pitchFamily="2" charset="-79"/>
                <a:cs typeface="Rubik" pitchFamily="2" charset="-79"/>
              </a:rPr>
              <a:t>תחום ירידה: </a:t>
            </a:r>
          </a:p>
        </p:txBody>
      </p:sp>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277A969F-BFBC-48F8-8CF3-637390E22FD7}"/>
                  </a:ext>
                </a:extLst>
              </p:cNvPr>
              <p:cNvSpPr txBox="1"/>
              <p:nvPr/>
            </p:nvSpPr>
            <p:spPr>
              <a:xfrm flipH="1">
                <a:off x="-36574" y="4401756"/>
                <a:ext cx="2643470" cy="310791"/>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Rubik" pitchFamily="2" charset="-79"/>
                        </a:rPr>
                        <m:t>−</m:t>
                      </m:r>
                      <m:r>
                        <a:rPr lang="en-US" b="0" i="1" smtClean="0">
                          <a:latin typeface="Cambria Math" panose="02040503050406030204" pitchFamily="18" charset="0"/>
                          <a:cs typeface="Rubik" pitchFamily="2" charset="-79"/>
                        </a:rPr>
                        <m:t>3</m:t>
                      </m:r>
                      <m:r>
                        <a:rPr lang="en-US" b="0" i="1" smtClean="0">
                          <a:latin typeface="Cambria Math" panose="02040503050406030204" pitchFamily="18" charset="0"/>
                          <a:cs typeface="Rubik" pitchFamily="2" charset="-79"/>
                        </a:rPr>
                        <m:t>&gt;</m:t>
                      </m:r>
                      <m:r>
                        <a:rPr lang="en-US" b="0" i="1" smtClean="0">
                          <a:latin typeface="Cambria Math" panose="02040503050406030204" pitchFamily="18" charset="0"/>
                          <a:cs typeface="Rubik" pitchFamily="2" charset="-79"/>
                        </a:rPr>
                        <m:t>𝑥</m:t>
                      </m:r>
                      <m:r>
                        <a:rPr lang="en-US" b="0" i="1" smtClean="0">
                          <a:latin typeface="Cambria Math" panose="02040503050406030204" pitchFamily="18" charset="0"/>
                          <a:cs typeface="Rubik" pitchFamily="2" charset="-79"/>
                        </a:rPr>
                        <m:t> </m:t>
                      </m:r>
                      <m:r>
                        <a:rPr lang="he-IL" b="0" i="1" smtClean="0">
                          <a:latin typeface="Cambria Math" panose="02040503050406030204" pitchFamily="18" charset="0"/>
                          <a:cs typeface="Rubik" pitchFamily="2" charset="-79"/>
                        </a:rPr>
                        <m:t>או</m:t>
                      </m:r>
                      <m:r>
                        <a:rPr lang="en-US" b="0" i="1" smtClean="0">
                          <a:latin typeface="Cambria Math" panose="02040503050406030204" pitchFamily="18" charset="0"/>
                          <a:cs typeface="Rubik" pitchFamily="2" charset="-79"/>
                        </a:rPr>
                        <m:t> −</m:t>
                      </m:r>
                      <m:r>
                        <a:rPr lang="en-US" b="0" i="1" smtClean="0">
                          <a:latin typeface="Cambria Math" panose="02040503050406030204" pitchFamily="18" charset="0"/>
                          <a:cs typeface="Rubik" pitchFamily="2" charset="-79"/>
                        </a:rPr>
                        <m:t>3</m:t>
                      </m:r>
                      <m:r>
                        <a:rPr lang="en-US" b="0" i="1" smtClean="0">
                          <a:latin typeface="Cambria Math" panose="02040503050406030204" pitchFamily="18" charset="0"/>
                          <a:cs typeface="Rubik" pitchFamily="2" charset="-79"/>
                        </a:rPr>
                        <m:t>&lt;</m:t>
                      </m:r>
                      <m:r>
                        <a:rPr lang="en-US" b="0" i="1" smtClean="0">
                          <a:latin typeface="Cambria Math" panose="02040503050406030204" pitchFamily="18" charset="0"/>
                          <a:cs typeface="Rubik" pitchFamily="2" charset="-79"/>
                        </a:rPr>
                        <m:t>𝑥</m:t>
                      </m:r>
                      <m:r>
                        <a:rPr lang="en-US" b="0" i="1" smtClean="0">
                          <a:latin typeface="Cambria Math" panose="02040503050406030204" pitchFamily="18" charset="0"/>
                          <a:cs typeface="Rubik" pitchFamily="2" charset="-79"/>
                        </a:rPr>
                        <m:t>&lt;</m:t>
                      </m:r>
                      <m:r>
                        <a:rPr lang="en-US" b="0" i="1" smtClean="0">
                          <a:latin typeface="Cambria Math" panose="02040503050406030204" pitchFamily="18" charset="0"/>
                          <a:cs typeface="Rubik" pitchFamily="2" charset="-79"/>
                        </a:rPr>
                        <m:t>0</m:t>
                      </m:r>
                    </m:oMath>
                  </m:oMathPara>
                </a14:m>
                <a:endParaRPr lang="he-IL" dirty="0">
                  <a:latin typeface="Rubik" pitchFamily="2" charset="-79"/>
                  <a:cs typeface="Rubik" pitchFamily="2" charset="-79"/>
                </a:endParaRPr>
              </a:p>
            </p:txBody>
          </p:sp>
        </mc:Choice>
        <mc:Fallback xmlns="">
          <p:sp>
            <p:nvSpPr>
              <p:cNvPr id="66" name="TextBox 65">
                <a:extLst>
                  <a:ext uri="{FF2B5EF4-FFF2-40B4-BE49-F238E27FC236}">
                    <a16:creationId xmlns:a16="http://schemas.microsoft.com/office/drawing/2014/main" id="{277A969F-BFBC-48F8-8CF3-637390E22FD7}"/>
                  </a:ext>
                </a:extLst>
              </p:cNvPr>
              <p:cNvSpPr txBox="1">
                <a:spLocks noRot="1" noChangeAspect="1" noMove="1" noResize="1" noEditPoints="1" noAdjustHandles="1" noChangeArrowheads="1" noChangeShapeType="1" noTextEdit="1"/>
              </p:cNvSpPr>
              <p:nvPr/>
            </p:nvSpPr>
            <p:spPr>
              <a:xfrm flipH="1">
                <a:off x="-36574" y="4401756"/>
                <a:ext cx="2643470" cy="310791"/>
              </a:xfrm>
              <a:prstGeom prst="rect">
                <a:avLst/>
              </a:prstGeom>
              <a:blipFill>
                <a:blip r:embed="rId13"/>
                <a:stretch>
                  <a:fillRect t="-13725" b="-47059"/>
                </a:stretch>
              </a:blipFill>
            </p:spPr>
            <p:txBody>
              <a:bodyPr/>
              <a:lstStyle/>
              <a:p>
                <a:r>
                  <a:rPr lang="he-IL">
                    <a:noFill/>
                  </a:rPr>
                  <a:t> </a:t>
                </a:r>
              </a:p>
            </p:txBody>
          </p:sp>
        </mc:Fallback>
      </mc:AlternateContent>
      <p:sp>
        <p:nvSpPr>
          <p:cNvPr id="67" name="TextBox 66">
            <a:extLst>
              <a:ext uri="{FF2B5EF4-FFF2-40B4-BE49-F238E27FC236}">
                <a16:creationId xmlns:a16="http://schemas.microsoft.com/office/drawing/2014/main" id="{F8901494-C8E7-44AF-875F-408A55E9A19A}"/>
              </a:ext>
            </a:extLst>
          </p:cNvPr>
          <p:cNvSpPr txBox="1"/>
          <p:nvPr/>
        </p:nvSpPr>
        <p:spPr>
          <a:xfrm flipH="1">
            <a:off x="7629206" y="4950961"/>
            <a:ext cx="1979516" cy="276999"/>
          </a:xfrm>
          <a:prstGeom prst="rect">
            <a:avLst/>
          </a:prstGeom>
          <a:noFill/>
        </p:spPr>
        <p:txBody>
          <a:bodyPr wrap="square" lIns="0" tIns="0" rIns="0" bIns="0" rtlCol="1">
            <a:spAutoFit/>
          </a:bodyPr>
          <a:lstStyle/>
          <a:p>
            <a:r>
              <a:rPr lang="he-IL" dirty="0" err="1">
                <a:latin typeface="Rubik" pitchFamily="2" charset="-79"/>
                <a:cs typeface="Rubik" pitchFamily="2" charset="-79"/>
              </a:rPr>
              <a:t>אסימפטוטה</a:t>
            </a:r>
            <a:r>
              <a:rPr lang="he-IL" dirty="0">
                <a:latin typeface="Rubik" pitchFamily="2" charset="-79"/>
                <a:cs typeface="Rubik" pitchFamily="2" charset="-79"/>
              </a:rPr>
              <a:t> אופקית : </a:t>
            </a:r>
          </a:p>
        </p:txBody>
      </p: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3ACA7076-E768-43EF-929E-6183FB49AB14}"/>
                  </a:ext>
                </a:extLst>
              </p:cNvPr>
              <p:cNvSpPr txBox="1"/>
              <p:nvPr/>
            </p:nvSpPr>
            <p:spPr>
              <a:xfrm flipH="1">
                <a:off x="6989803" y="4931125"/>
                <a:ext cx="829404" cy="310791"/>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he-IL" b="0" i="1" smtClean="0">
                          <a:latin typeface="Cambria Math" panose="02040503050406030204" pitchFamily="18" charset="0"/>
                          <a:cs typeface="Rubik" pitchFamily="2" charset="-79"/>
                        </a:rPr>
                        <m:t>אין</m:t>
                      </m:r>
                      <m:r>
                        <a:rPr lang="he-IL" b="0" i="1" smtClean="0">
                          <a:latin typeface="Cambria Math" panose="02040503050406030204" pitchFamily="18" charset="0"/>
                          <a:cs typeface="Rubik" pitchFamily="2" charset="-79"/>
                        </a:rPr>
                        <m:t> </m:t>
                      </m:r>
                    </m:oMath>
                  </m:oMathPara>
                </a14:m>
                <a:endParaRPr lang="he-IL" dirty="0">
                  <a:latin typeface="Rubik" pitchFamily="2" charset="-79"/>
                  <a:cs typeface="Rubik" pitchFamily="2" charset="-79"/>
                </a:endParaRPr>
              </a:p>
            </p:txBody>
          </p:sp>
        </mc:Choice>
        <mc:Fallback xmlns="">
          <p:sp>
            <p:nvSpPr>
              <p:cNvPr id="68" name="TextBox 67">
                <a:extLst>
                  <a:ext uri="{FF2B5EF4-FFF2-40B4-BE49-F238E27FC236}">
                    <a16:creationId xmlns:a16="http://schemas.microsoft.com/office/drawing/2014/main" id="{3ACA7076-E768-43EF-929E-6183FB49AB14}"/>
                  </a:ext>
                </a:extLst>
              </p:cNvPr>
              <p:cNvSpPr txBox="1">
                <a:spLocks noRot="1" noChangeAspect="1" noMove="1" noResize="1" noEditPoints="1" noAdjustHandles="1" noChangeArrowheads="1" noChangeShapeType="1" noTextEdit="1"/>
              </p:cNvSpPr>
              <p:nvPr/>
            </p:nvSpPr>
            <p:spPr>
              <a:xfrm flipH="1">
                <a:off x="6989803" y="4931125"/>
                <a:ext cx="829404" cy="310791"/>
              </a:xfrm>
              <a:prstGeom prst="rect">
                <a:avLst/>
              </a:prstGeom>
              <a:blipFill>
                <a:blip r:embed="rId14"/>
                <a:stretch>
                  <a:fillRect t="-13725" b="-45098"/>
                </a:stretch>
              </a:blipFill>
            </p:spPr>
            <p:txBody>
              <a:bodyPr/>
              <a:lstStyle/>
              <a:p>
                <a:r>
                  <a:rPr lang="he-IL">
                    <a:noFill/>
                  </a:rPr>
                  <a:t> </a:t>
                </a:r>
              </a:p>
            </p:txBody>
          </p:sp>
        </mc:Fallback>
      </mc:AlternateContent>
      <p:sp>
        <p:nvSpPr>
          <p:cNvPr id="69" name="TextBox 68">
            <a:extLst>
              <a:ext uri="{FF2B5EF4-FFF2-40B4-BE49-F238E27FC236}">
                <a16:creationId xmlns:a16="http://schemas.microsoft.com/office/drawing/2014/main" id="{3DA7D525-14D3-4AB8-94D2-8B821075D419}"/>
              </a:ext>
            </a:extLst>
          </p:cNvPr>
          <p:cNvSpPr txBox="1"/>
          <p:nvPr/>
        </p:nvSpPr>
        <p:spPr>
          <a:xfrm flipH="1">
            <a:off x="1495190" y="4936221"/>
            <a:ext cx="1979516" cy="276999"/>
          </a:xfrm>
          <a:prstGeom prst="rect">
            <a:avLst/>
          </a:prstGeom>
          <a:noFill/>
        </p:spPr>
        <p:txBody>
          <a:bodyPr wrap="square" lIns="0" tIns="0" rIns="0" bIns="0" rtlCol="1">
            <a:spAutoFit/>
          </a:bodyPr>
          <a:lstStyle/>
          <a:p>
            <a:r>
              <a:rPr lang="he-IL" dirty="0" err="1">
                <a:latin typeface="Rubik" pitchFamily="2" charset="-79"/>
                <a:cs typeface="Rubik" pitchFamily="2" charset="-79"/>
              </a:rPr>
              <a:t>אסימפטוטה</a:t>
            </a:r>
            <a:r>
              <a:rPr lang="he-IL" dirty="0">
                <a:latin typeface="Rubik" pitchFamily="2" charset="-79"/>
                <a:cs typeface="Rubik" pitchFamily="2" charset="-79"/>
              </a:rPr>
              <a:t> אופקית : </a:t>
            </a:r>
          </a:p>
        </p:txBody>
      </p: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5C1E5180-34BE-4AB1-8803-E0A6BA9D509C}"/>
                  </a:ext>
                </a:extLst>
              </p:cNvPr>
              <p:cNvSpPr txBox="1"/>
              <p:nvPr/>
            </p:nvSpPr>
            <p:spPr>
              <a:xfrm flipH="1">
                <a:off x="665786" y="4906195"/>
                <a:ext cx="829404" cy="276999"/>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Rubik" pitchFamily="2" charset="-79"/>
                        </a:rPr>
                        <m:t>𝑦</m:t>
                      </m:r>
                      <m:r>
                        <a:rPr lang="en-US" b="0" i="1" smtClean="0">
                          <a:latin typeface="Cambria Math" panose="02040503050406030204" pitchFamily="18" charset="0"/>
                          <a:cs typeface="Rubik" pitchFamily="2" charset="-79"/>
                        </a:rPr>
                        <m:t>=</m:t>
                      </m:r>
                      <m:r>
                        <a:rPr lang="en-US" b="0" i="1" smtClean="0">
                          <a:latin typeface="Cambria Math" panose="02040503050406030204" pitchFamily="18" charset="0"/>
                          <a:cs typeface="Rubik" pitchFamily="2" charset="-79"/>
                        </a:rPr>
                        <m:t>0</m:t>
                      </m:r>
                    </m:oMath>
                  </m:oMathPara>
                </a14:m>
                <a:endParaRPr lang="he-IL" dirty="0">
                  <a:latin typeface="Rubik" pitchFamily="2" charset="-79"/>
                  <a:cs typeface="Rubik" pitchFamily="2" charset="-79"/>
                </a:endParaRPr>
              </a:p>
            </p:txBody>
          </p:sp>
        </mc:Choice>
        <mc:Fallback xmlns="">
          <p:sp>
            <p:nvSpPr>
              <p:cNvPr id="70" name="TextBox 69">
                <a:extLst>
                  <a:ext uri="{FF2B5EF4-FFF2-40B4-BE49-F238E27FC236}">
                    <a16:creationId xmlns:a16="http://schemas.microsoft.com/office/drawing/2014/main" id="{5C1E5180-34BE-4AB1-8803-E0A6BA9D509C}"/>
                  </a:ext>
                </a:extLst>
              </p:cNvPr>
              <p:cNvSpPr txBox="1">
                <a:spLocks noRot="1" noChangeAspect="1" noMove="1" noResize="1" noEditPoints="1" noAdjustHandles="1" noChangeArrowheads="1" noChangeShapeType="1" noTextEdit="1"/>
              </p:cNvSpPr>
              <p:nvPr/>
            </p:nvSpPr>
            <p:spPr>
              <a:xfrm flipH="1">
                <a:off x="665786" y="4906195"/>
                <a:ext cx="829404" cy="276999"/>
              </a:xfrm>
              <a:prstGeom prst="rect">
                <a:avLst/>
              </a:prstGeom>
              <a:blipFill>
                <a:blip r:embed="rId15"/>
                <a:stretch>
                  <a:fillRect b="-28889"/>
                </a:stretch>
              </a:blipFill>
            </p:spPr>
            <p:txBody>
              <a:bodyPr/>
              <a:lstStyle/>
              <a:p>
                <a:r>
                  <a:rPr lang="he-IL">
                    <a:noFill/>
                  </a:rPr>
                  <a:t> </a:t>
                </a:r>
              </a:p>
            </p:txBody>
          </p:sp>
        </mc:Fallback>
      </mc:AlternateContent>
      <p:sp>
        <p:nvSpPr>
          <p:cNvPr id="71" name="TextBox 70">
            <a:extLst>
              <a:ext uri="{FF2B5EF4-FFF2-40B4-BE49-F238E27FC236}">
                <a16:creationId xmlns:a16="http://schemas.microsoft.com/office/drawing/2014/main" id="{021396D4-16E1-4EFA-B518-38B3441C04D4}"/>
              </a:ext>
            </a:extLst>
          </p:cNvPr>
          <p:cNvSpPr txBox="1"/>
          <p:nvPr/>
        </p:nvSpPr>
        <p:spPr>
          <a:xfrm flipH="1">
            <a:off x="7480970" y="1858478"/>
            <a:ext cx="2008779" cy="276999"/>
          </a:xfrm>
          <a:prstGeom prst="rect">
            <a:avLst/>
          </a:prstGeom>
          <a:noFill/>
        </p:spPr>
        <p:txBody>
          <a:bodyPr wrap="square" lIns="0" tIns="0" rIns="0" bIns="0" rtlCol="1">
            <a:spAutoFit/>
          </a:bodyPr>
          <a:lstStyle/>
          <a:p>
            <a:r>
              <a:rPr lang="he-IL" dirty="0" err="1">
                <a:latin typeface="Rubik" pitchFamily="2" charset="-79"/>
                <a:cs typeface="Rubik" pitchFamily="2" charset="-79"/>
              </a:rPr>
              <a:t>אסימפטוטה</a:t>
            </a:r>
            <a:r>
              <a:rPr lang="he-IL" dirty="0">
                <a:latin typeface="Rubik" pitchFamily="2" charset="-79"/>
                <a:cs typeface="Rubik" pitchFamily="2" charset="-79"/>
              </a:rPr>
              <a:t> אנכית: </a:t>
            </a:r>
          </a:p>
        </p:txBody>
      </p:sp>
      <p:sp>
        <p:nvSpPr>
          <p:cNvPr id="72" name="TextBox 71">
            <a:extLst>
              <a:ext uri="{FF2B5EF4-FFF2-40B4-BE49-F238E27FC236}">
                <a16:creationId xmlns:a16="http://schemas.microsoft.com/office/drawing/2014/main" id="{C3B46604-3C0C-4DA5-9634-9D9E5CDAAB68}"/>
              </a:ext>
            </a:extLst>
          </p:cNvPr>
          <p:cNvSpPr txBox="1"/>
          <p:nvPr/>
        </p:nvSpPr>
        <p:spPr>
          <a:xfrm flipH="1">
            <a:off x="5890371" y="1853749"/>
            <a:ext cx="1739309" cy="276999"/>
          </a:xfrm>
          <a:prstGeom prst="rect">
            <a:avLst/>
          </a:prstGeom>
          <a:noFill/>
        </p:spPr>
        <p:txBody>
          <a:bodyPr wrap="square" lIns="0" tIns="0" rIns="0" bIns="0" rtlCol="1">
            <a:spAutoFit/>
          </a:bodyPr>
          <a:lstStyle/>
          <a:p>
            <a:r>
              <a:rPr lang="he-IL" dirty="0">
                <a:latin typeface="Rubik" pitchFamily="2" charset="-79"/>
                <a:cs typeface="Rubik" pitchFamily="2" charset="-79"/>
              </a:rPr>
              <a:t>אין</a:t>
            </a:r>
          </a:p>
        </p:txBody>
      </p:sp>
    </p:spTree>
    <p:extLst>
      <p:ext uri="{BB962C8B-B14F-4D97-AF65-F5344CB8AC3E}">
        <p14:creationId xmlns:p14="http://schemas.microsoft.com/office/powerpoint/2010/main" val="78843694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41"/>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50"/>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71"/>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72"/>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51"/>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52"/>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11"/>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12"/>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54"/>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55"/>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9"/>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0"/>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57"/>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58"/>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59"/>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60"/>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63"/>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64"/>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61"/>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62"/>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65"/>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66"/>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67"/>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68"/>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69"/>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9" grpId="0"/>
      <p:bldP spid="10" grpId="0"/>
      <p:bldP spid="11" grpId="0"/>
      <p:bldP spid="12" grpId="0"/>
      <p:bldP spid="17" grpId="0" animBg="1"/>
      <p:bldP spid="18" grpId="0"/>
      <p:bldP spid="19" grpId="0" animBg="1"/>
      <p:bldP spid="20" grpId="0" animBg="1"/>
      <p:bldP spid="21" grpId="0" animBg="1"/>
      <p:bldP spid="22" grpId="0"/>
      <p:bldP spid="23" grpId="0"/>
      <p:bldP spid="24" grpId="0"/>
      <p:bldP spid="28" grpId="0"/>
      <p:bldP spid="29" grpId="0" animBg="1"/>
      <p:bldP spid="30" grpId="0" animBg="1"/>
      <p:bldP spid="31" grpId="0" animBg="1"/>
      <p:bldP spid="32" grpId="0"/>
      <p:bldP spid="33" grpId="0"/>
      <p:bldP spid="38" grpId="0" animBg="1"/>
      <p:bldP spid="39" grpId="0" animBg="1"/>
      <p:bldP spid="40" grpId="0" animBg="1"/>
      <p:bldP spid="41" grpId="0"/>
      <p:bldP spid="50" grpId="0"/>
      <p:bldP spid="51" grpId="0"/>
      <p:bldP spid="52" grpId="0"/>
      <p:bldP spid="54" grpId="0"/>
      <p:bldP spid="55" grpId="0"/>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8" name="מחבר ישר 87">
            <a:extLst>
              <a:ext uri="{FF2B5EF4-FFF2-40B4-BE49-F238E27FC236}">
                <a16:creationId xmlns:a16="http://schemas.microsoft.com/office/drawing/2014/main" id="{D8244272-71F2-43F2-849C-5D908793D30A}"/>
              </a:ext>
            </a:extLst>
          </p:cNvPr>
          <p:cNvCxnSpPr>
            <a:cxnSpLocks/>
          </p:cNvCxnSpPr>
          <p:nvPr/>
        </p:nvCxnSpPr>
        <p:spPr>
          <a:xfrm>
            <a:off x="5958125" y="1914319"/>
            <a:ext cx="0" cy="3226886"/>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89" name="מחבר ישר 88">
            <a:extLst>
              <a:ext uri="{FF2B5EF4-FFF2-40B4-BE49-F238E27FC236}">
                <a16:creationId xmlns:a16="http://schemas.microsoft.com/office/drawing/2014/main" id="{A8F9250D-4857-4A6E-A86E-B6D9640AF40F}"/>
              </a:ext>
            </a:extLst>
          </p:cNvPr>
          <p:cNvCxnSpPr>
            <a:cxnSpLocks/>
          </p:cNvCxnSpPr>
          <p:nvPr/>
        </p:nvCxnSpPr>
        <p:spPr>
          <a:xfrm>
            <a:off x="4278490" y="1873831"/>
            <a:ext cx="0" cy="3257702"/>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87" name="מחבר חץ ישר 86">
            <a:extLst>
              <a:ext uri="{FF2B5EF4-FFF2-40B4-BE49-F238E27FC236}">
                <a16:creationId xmlns:a16="http://schemas.microsoft.com/office/drawing/2014/main" id="{C3B8A06B-FBBA-489C-9E55-319562194347}"/>
              </a:ext>
            </a:extLst>
          </p:cNvPr>
          <p:cNvCxnSpPr>
            <a:cxnSpLocks/>
          </p:cNvCxnSpPr>
          <p:nvPr/>
        </p:nvCxnSpPr>
        <p:spPr>
          <a:xfrm flipV="1">
            <a:off x="5124252" y="1816320"/>
            <a:ext cx="0" cy="322535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86" name="מחבר חץ ישר 85">
            <a:extLst>
              <a:ext uri="{FF2B5EF4-FFF2-40B4-BE49-F238E27FC236}">
                <a16:creationId xmlns:a16="http://schemas.microsoft.com/office/drawing/2014/main" id="{ACF0B679-EABA-427F-BD3C-3A8DFE643C12}"/>
              </a:ext>
            </a:extLst>
          </p:cNvPr>
          <p:cNvCxnSpPr>
            <a:cxnSpLocks/>
          </p:cNvCxnSpPr>
          <p:nvPr/>
        </p:nvCxnSpPr>
        <p:spPr>
          <a:xfrm>
            <a:off x="4059871" y="3628895"/>
            <a:ext cx="2647410" cy="5766"/>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pic>
        <p:nvPicPr>
          <p:cNvPr id="2" name="תמונה 1">
            <a:extLst>
              <a:ext uri="{FF2B5EF4-FFF2-40B4-BE49-F238E27FC236}">
                <a16:creationId xmlns:a16="http://schemas.microsoft.com/office/drawing/2014/main" id="{B8AEC4E6-FE27-4A8E-B9D8-7C7F9EF4F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11852"/>
            <a:ext cx="12192000" cy="946150"/>
          </a:xfrm>
          <a:prstGeom prst="rect">
            <a:avLst/>
          </a:prstGeom>
        </p:spPr>
      </p:pic>
      <mc:AlternateContent xmlns:mc="http://schemas.openxmlformats.org/markup-compatibility/2006" xmlns:a14="http://schemas.microsoft.com/office/drawing/2010/main">
        <mc:Choice Requires="a14">
          <p:sp>
            <p:nvSpPr>
              <p:cNvPr id="3" name="כותרת 1">
                <a:extLst>
                  <a:ext uri="{FF2B5EF4-FFF2-40B4-BE49-F238E27FC236}">
                    <a16:creationId xmlns:a16="http://schemas.microsoft.com/office/drawing/2014/main" id="{FF6306CF-8847-40E1-96DF-4606BE992703}"/>
                  </a:ext>
                </a:extLst>
              </p:cNvPr>
              <p:cNvSpPr txBox="1">
                <a:spLocks/>
              </p:cNvSpPr>
              <p:nvPr/>
            </p:nvSpPr>
            <p:spPr>
              <a:xfrm>
                <a:off x="395996" y="-298431"/>
                <a:ext cx="11400007" cy="609945"/>
              </a:xfrm>
              <a:prstGeom prst="rect">
                <a:avLst/>
              </a:prstGeom>
            </p:spPr>
            <p:txBody>
              <a:bodyPr>
                <a:noAutofit/>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rtl="1" hangingPunct="1">
                  <a:lnSpc>
                    <a:spcPct val="150000"/>
                  </a:lnSpc>
                </a:pPr>
                <a:r>
                  <a:rPr lang="he-IL" sz="3000" dirty="0">
                    <a:latin typeface="Rubik" pitchFamily="2" charset="-79"/>
                    <a:ea typeface="Calibri Light" panose="020F0302020204030204" pitchFamily="34" charset="0"/>
                    <a:cs typeface="Rubik" pitchFamily="2" charset="-79"/>
                  </a:rPr>
                  <a:t>הקשר בין גרף הפונקציה </a:t>
                </a:r>
                <a14:m>
                  <m:oMath xmlns:m="http://schemas.openxmlformats.org/officeDocument/2006/math">
                    <m:r>
                      <a:rPr lang="en-US" sz="3000" i="1" dirty="0" smtClean="0">
                        <a:latin typeface="Cambria Math" panose="02040503050406030204" pitchFamily="18" charset="0"/>
                        <a:ea typeface="Calibri Light" panose="020F0302020204030204" pitchFamily="34" charset="0"/>
                        <a:cs typeface="Rubik" pitchFamily="2" charset="-79"/>
                      </a:rPr>
                      <m:t>𝑓</m:t>
                    </m:r>
                    <m:r>
                      <a:rPr lang="en-US" sz="3000" i="1" dirty="0" smtClean="0">
                        <a:latin typeface="Cambria Math" panose="02040503050406030204" pitchFamily="18" charset="0"/>
                        <a:ea typeface="Calibri Light" panose="020F0302020204030204" pitchFamily="34" charset="0"/>
                        <a:cs typeface="Rubik" pitchFamily="2" charset="-79"/>
                      </a:rPr>
                      <m:t>(</m:t>
                    </m:r>
                    <m:r>
                      <a:rPr lang="en-US" sz="3000" i="1" dirty="0" smtClean="0">
                        <a:latin typeface="Cambria Math" panose="02040503050406030204" pitchFamily="18" charset="0"/>
                        <a:ea typeface="Calibri Light" panose="020F0302020204030204" pitchFamily="34" charset="0"/>
                        <a:cs typeface="Rubik" pitchFamily="2" charset="-79"/>
                      </a:rPr>
                      <m:t>𝑥</m:t>
                    </m:r>
                    <m:r>
                      <a:rPr lang="en-US" sz="3000" i="1" dirty="0" smtClean="0">
                        <a:latin typeface="Cambria Math" panose="02040503050406030204" pitchFamily="18" charset="0"/>
                        <a:ea typeface="Calibri Light" panose="020F0302020204030204" pitchFamily="34" charset="0"/>
                        <a:cs typeface="Rubik" pitchFamily="2" charset="-79"/>
                      </a:rPr>
                      <m:t>)</m:t>
                    </m:r>
                  </m:oMath>
                </a14:m>
                <a:r>
                  <a:rPr lang="he-IL" sz="3000" dirty="0">
                    <a:latin typeface="Rubik" pitchFamily="2" charset="-79"/>
                    <a:ea typeface="Calibri Light" panose="020F0302020204030204" pitchFamily="34" charset="0"/>
                    <a:cs typeface="Rubik" pitchFamily="2" charset="-79"/>
                  </a:rPr>
                  <a:t> לבין גרף הפונקציה </a:t>
                </a:r>
                <a14:m>
                  <m:oMath xmlns:m="http://schemas.openxmlformats.org/officeDocument/2006/math">
                    <m:f>
                      <m:fPr>
                        <m:ctrlPr>
                          <a:rPr lang="en-US" sz="3000" i="1" dirty="0" smtClean="0">
                            <a:latin typeface="Cambria Math" panose="02040503050406030204" pitchFamily="18" charset="0"/>
                            <a:ea typeface="Calibri Light" panose="020F0302020204030204" pitchFamily="34" charset="0"/>
                            <a:cs typeface="Rubik" pitchFamily="2" charset="-79"/>
                          </a:rPr>
                        </m:ctrlPr>
                      </m:fPr>
                      <m:num>
                        <m:r>
                          <a:rPr lang="en-US" sz="3000" i="1" dirty="0" smtClean="0">
                            <a:latin typeface="Cambria Math" panose="02040503050406030204" pitchFamily="18" charset="0"/>
                            <a:ea typeface="Calibri Light" panose="020F0302020204030204" pitchFamily="34" charset="0"/>
                            <a:cs typeface="Rubik" pitchFamily="2" charset="-79"/>
                          </a:rPr>
                          <m:t>1</m:t>
                        </m:r>
                      </m:num>
                      <m:den>
                        <m:r>
                          <a:rPr lang="en-US" sz="3000" i="1" dirty="0" smtClean="0">
                            <a:latin typeface="Cambria Math" panose="02040503050406030204" pitchFamily="18" charset="0"/>
                            <a:ea typeface="Calibri Light" panose="020F0302020204030204" pitchFamily="34" charset="0"/>
                            <a:cs typeface="Rubik" pitchFamily="2" charset="-79"/>
                          </a:rPr>
                          <m:t>𝑓</m:t>
                        </m:r>
                        <m:d>
                          <m:dPr>
                            <m:ctrlPr>
                              <a:rPr lang="en-US" sz="3000" i="1" dirty="0" smtClean="0">
                                <a:latin typeface="Cambria Math" panose="02040503050406030204" pitchFamily="18" charset="0"/>
                                <a:ea typeface="Calibri Light" panose="020F0302020204030204" pitchFamily="34" charset="0"/>
                                <a:cs typeface="Rubik" pitchFamily="2" charset="-79"/>
                              </a:rPr>
                            </m:ctrlPr>
                          </m:dPr>
                          <m:e>
                            <m:r>
                              <a:rPr lang="en-US" sz="3000" i="1" dirty="0" smtClean="0">
                                <a:latin typeface="Cambria Math" panose="02040503050406030204" pitchFamily="18" charset="0"/>
                                <a:ea typeface="Calibri Light" panose="020F0302020204030204" pitchFamily="34" charset="0"/>
                                <a:cs typeface="Rubik" pitchFamily="2" charset="-79"/>
                              </a:rPr>
                              <m:t>𝑥</m:t>
                            </m:r>
                          </m:e>
                        </m:d>
                      </m:den>
                    </m:f>
                    <m:r>
                      <a:rPr lang="he-IL" sz="3000" i="1" dirty="0" smtClean="0">
                        <a:latin typeface="Cambria Math" panose="02040503050406030204" pitchFamily="18" charset="0"/>
                        <a:ea typeface="Calibri Light" panose="020F0302020204030204" pitchFamily="34" charset="0"/>
                        <a:cs typeface="Rubik" pitchFamily="2" charset="-79"/>
                      </a:rPr>
                      <m:t> </m:t>
                    </m:r>
                  </m:oMath>
                </a14:m>
                <a:endParaRPr lang="he-IL" sz="3000" dirty="0">
                  <a:latin typeface="Rubik" pitchFamily="2" charset="-79"/>
                  <a:ea typeface="Calibri Light" panose="020F0302020204030204" pitchFamily="34" charset="0"/>
                  <a:cs typeface="Rubik" pitchFamily="2" charset="-79"/>
                </a:endParaRPr>
              </a:p>
            </p:txBody>
          </p:sp>
        </mc:Choice>
        <mc:Fallback xmlns="">
          <p:sp>
            <p:nvSpPr>
              <p:cNvPr id="3" name="כותרת 1">
                <a:extLst>
                  <a:ext uri="{FF2B5EF4-FFF2-40B4-BE49-F238E27FC236}">
                    <a16:creationId xmlns:a16="http://schemas.microsoft.com/office/drawing/2014/main" id="{FF6306CF-8847-40E1-96DF-4606BE992703}"/>
                  </a:ext>
                </a:extLst>
              </p:cNvPr>
              <p:cNvSpPr txBox="1">
                <a:spLocks noRot="1" noChangeAspect="1" noMove="1" noResize="1" noEditPoints="1" noAdjustHandles="1" noChangeArrowheads="1" noChangeShapeType="1" noTextEdit="1"/>
              </p:cNvSpPr>
              <p:nvPr/>
            </p:nvSpPr>
            <p:spPr>
              <a:xfrm>
                <a:off x="395996" y="-298431"/>
                <a:ext cx="11400007" cy="609945"/>
              </a:xfrm>
              <a:prstGeom prst="rect">
                <a:avLst/>
              </a:prstGeom>
              <a:blipFill>
                <a:blip r:embed="rId3"/>
                <a:stretch>
                  <a:fillRect b="-80000"/>
                </a:stretch>
              </a:blipFill>
            </p:spPr>
            <p:txBody>
              <a:bodyPr/>
              <a:lstStyle/>
              <a:p>
                <a:r>
                  <a:rPr lang="he-IL">
                    <a:noFill/>
                  </a:rPr>
                  <a:t> </a:t>
                </a:r>
              </a:p>
            </p:txBody>
          </p:sp>
        </mc:Fallback>
      </mc:AlternateContent>
      <p:sp>
        <p:nvSpPr>
          <p:cNvPr id="4" name="TextBox 3">
            <a:extLst>
              <a:ext uri="{FF2B5EF4-FFF2-40B4-BE49-F238E27FC236}">
                <a16:creationId xmlns:a16="http://schemas.microsoft.com/office/drawing/2014/main" id="{9381865C-2A67-4B66-8141-7E8B34B71923}"/>
              </a:ext>
            </a:extLst>
          </p:cNvPr>
          <p:cNvSpPr txBox="1"/>
          <p:nvPr/>
        </p:nvSpPr>
        <p:spPr>
          <a:xfrm flipH="1">
            <a:off x="9523137" y="840057"/>
            <a:ext cx="2482404" cy="276999"/>
          </a:xfrm>
          <a:prstGeom prst="rect">
            <a:avLst/>
          </a:prstGeom>
          <a:noFill/>
        </p:spPr>
        <p:txBody>
          <a:bodyPr wrap="square" lIns="0" tIns="0" rIns="0" bIns="0" rtlCol="1">
            <a:spAutoFit/>
          </a:bodyPr>
          <a:lstStyle/>
          <a:p>
            <a:r>
              <a:rPr lang="he-IL" dirty="0">
                <a:latin typeface="Rubik" pitchFamily="2" charset="-79"/>
                <a:cs typeface="Rubik" pitchFamily="2" charset="-79"/>
              </a:rPr>
              <a:t>שרטטו את גרף הפונקציה: </a:t>
            </a:r>
          </a:p>
        </p:txBody>
      </p:sp>
      <p:sp>
        <p:nvSpPr>
          <p:cNvPr id="5" name="TextBox 4">
            <a:extLst>
              <a:ext uri="{FF2B5EF4-FFF2-40B4-BE49-F238E27FC236}">
                <a16:creationId xmlns:a16="http://schemas.microsoft.com/office/drawing/2014/main" id="{1622E127-48AB-4612-B96B-17828CD136B8}"/>
              </a:ext>
            </a:extLst>
          </p:cNvPr>
          <p:cNvSpPr txBox="1"/>
          <p:nvPr/>
        </p:nvSpPr>
        <p:spPr>
          <a:xfrm flipH="1">
            <a:off x="8205039" y="1610704"/>
            <a:ext cx="1394703" cy="276999"/>
          </a:xfrm>
          <a:prstGeom prst="rect">
            <a:avLst/>
          </a:prstGeom>
          <a:noFill/>
        </p:spPr>
        <p:txBody>
          <a:bodyPr wrap="square" lIns="0" tIns="0" rIns="0" bIns="0" rtlCol="1">
            <a:spAutoFit/>
          </a:bodyPr>
          <a:lstStyle/>
          <a:p>
            <a:r>
              <a:rPr lang="he-IL" dirty="0">
                <a:latin typeface="Rubik" pitchFamily="2" charset="-79"/>
                <a:cs typeface="Rubik" pitchFamily="2" charset="-79"/>
              </a:rPr>
              <a:t>תחום הגדרה: </a:t>
            </a:r>
          </a:p>
        </p:txBody>
      </p:sp>
      <mc:AlternateContent xmlns:mc="http://schemas.openxmlformats.org/markup-compatibility/2006" xmlns:a14="http://schemas.microsoft.com/office/drawing/2010/main">
        <mc:Choice Requires="a14">
          <p:sp>
            <p:nvSpPr>
              <p:cNvPr id="6" name="מלבן 5">
                <a:extLst>
                  <a:ext uri="{FF2B5EF4-FFF2-40B4-BE49-F238E27FC236}">
                    <a16:creationId xmlns:a16="http://schemas.microsoft.com/office/drawing/2014/main" id="{9EC5CF40-C206-49F5-AF19-FEAE784D1B0E}"/>
                  </a:ext>
                </a:extLst>
              </p:cNvPr>
              <p:cNvSpPr/>
              <p:nvPr/>
            </p:nvSpPr>
            <p:spPr>
              <a:xfrm>
                <a:off x="7063589" y="750801"/>
                <a:ext cx="24878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𝑓</m:t>
                      </m:r>
                      <m:r>
                        <a:rPr lang="en-US" b="0" i="1" dirty="0" smtClean="0">
                          <a:latin typeface="Cambria Math" panose="02040503050406030204" pitchFamily="18" charset="0"/>
                        </a:rPr>
                        <m:t>(</m:t>
                      </m:r>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𝑥</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2</m:t>
                          </m:r>
                        </m:e>
                      </m:d>
                      <m:r>
                        <a:rPr lang="en-US" b="0" i="1" dirty="0" smtClean="0">
                          <a:latin typeface="Cambria Math" panose="02040503050406030204" pitchFamily="18" charset="0"/>
                        </a:rPr>
                        <m:t> (</m:t>
                      </m:r>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2</m:t>
                      </m:r>
                      <m:r>
                        <a:rPr lang="en-US" b="0" i="1" dirty="0" smtClean="0">
                          <a:latin typeface="Cambria Math" panose="02040503050406030204" pitchFamily="18" charset="0"/>
                        </a:rPr>
                        <m:t>)</m:t>
                      </m:r>
                    </m:oMath>
                  </m:oMathPara>
                </a14:m>
                <a:endParaRPr lang="he-IL" dirty="0">
                  <a:latin typeface="Rubik" pitchFamily="2" charset="-79"/>
                  <a:cs typeface="Rubik" pitchFamily="2" charset="-79"/>
                </a:endParaRPr>
              </a:p>
            </p:txBody>
          </p:sp>
        </mc:Choice>
        <mc:Fallback xmlns="">
          <p:sp>
            <p:nvSpPr>
              <p:cNvPr id="6" name="מלבן 5">
                <a:extLst>
                  <a:ext uri="{FF2B5EF4-FFF2-40B4-BE49-F238E27FC236}">
                    <a16:creationId xmlns:a16="http://schemas.microsoft.com/office/drawing/2014/main" id="{9EC5CF40-C206-49F5-AF19-FEAE784D1B0E}"/>
                  </a:ext>
                </a:extLst>
              </p:cNvPr>
              <p:cNvSpPr>
                <a:spLocks noRot="1" noChangeAspect="1" noMove="1" noResize="1" noEditPoints="1" noAdjustHandles="1" noChangeArrowheads="1" noChangeShapeType="1" noTextEdit="1"/>
              </p:cNvSpPr>
              <p:nvPr/>
            </p:nvSpPr>
            <p:spPr>
              <a:xfrm>
                <a:off x="7063589" y="750801"/>
                <a:ext cx="248786" cy="369332"/>
              </a:xfrm>
              <a:prstGeom prst="rect">
                <a:avLst/>
              </a:prstGeom>
              <a:blipFill>
                <a:blip r:embed="rId4"/>
                <a:stretch>
                  <a:fillRect l="-7317" r="-929268" b="-14754"/>
                </a:stretch>
              </a:blipFill>
            </p:spPr>
            <p:txBody>
              <a:bodyPr/>
              <a:lstStyle/>
              <a:p>
                <a:r>
                  <a:rPr lang="he-IL">
                    <a:noFill/>
                  </a:rPr>
                  <a:t> </a:t>
                </a:r>
              </a:p>
            </p:txBody>
          </p:sp>
        </mc:Fallback>
      </mc:AlternateContent>
      <p:sp>
        <p:nvSpPr>
          <p:cNvPr id="8" name="TextBox 7">
            <a:extLst>
              <a:ext uri="{FF2B5EF4-FFF2-40B4-BE49-F238E27FC236}">
                <a16:creationId xmlns:a16="http://schemas.microsoft.com/office/drawing/2014/main" id="{ADED5F12-5DA3-4168-91EA-4267D2F960FC}"/>
              </a:ext>
            </a:extLst>
          </p:cNvPr>
          <p:cNvSpPr txBox="1"/>
          <p:nvPr/>
        </p:nvSpPr>
        <p:spPr>
          <a:xfrm flipH="1">
            <a:off x="7421075" y="1600656"/>
            <a:ext cx="600118" cy="276999"/>
          </a:xfrm>
          <a:prstGeom prst="rect">
            <a:avLst/>
          </a:prstGeom>
          <a:noFill/>
        </p:spPr>
        <p:txBody>
          <a:bodyPr wrap="square" lIns="0" tIns="0" rIns="0" bIns="0" rtlCol="1">
            <a:spAutoFit/>
          </a:bodyPr>
          <a:lstStyle/>
          <a:p>
            <a:r>
              <a:rPr lang="he-IL" dirty="0">
                <a:latin typeface="Rubik" pitchFamily="2" charset="-79"/>
                <a:cs typeface="Rubik" pitchFamily="2" charset="-79"/>
              </a:rPr>
              <a:t>כל </a:t>
            </a:r>
            <a:r>
              <a:rPr lang="en-US" dirty="0">
                <a:latin typeface="Rubik" pitchFamily="2" charset="-79"/>
                <a:cs typeface="Rubik" pitchFamily="2" charset="-79"/>
              </a:rPr>
              <a:t>X</a:t>
            </a:r>
            <a:r>
              <a:rPr lang="he-IL" dirty="0">
                <a:latin typeface="Rubik" pitchFamily="2" charset="-79"/>
                <a:cs typeface="Rubik" pitchFamily="2" charset="-79"/>
              </a:rPr>
              <a:t>. </a:t>
            </a:r>
          </a:p>
        </p:txBody>
      </p:sp>
      <p:sp>
        <p:nvSpPr>
          <p:cNvPr id="11" name="TextBox 10">
            <a:extLst>
              <a:ext uri="{FF2B5EF4-FFF2-40B4-BE49-F238E27FC236}">
                <a16:creationId xmlns:a16="http://schemas.microsoft.com/office/drawing/2014/main" id="{0B999BA5-EF57-47ED-B7D1-B50FC4583BF3}"/>
              </a:ext>
            </a:extLst>
          </p:cNvPr>
          <p:cNvSpPr txBox="1"/>
          <p:nvPr/>
        </p:nvSpPr>
        <p:spPr>
          <a:xfrm flipH="1">
            <a:off x="8200311" y="2061270"/>
            <a:ext cx="1394703" cy="276999"/>
          </a:xfrm>
          <a:prstGeom prst="rect">
            <a:avLst/>
          </a:prstGeom>
          <a:noFill/>
        </p:spPr>
        <p:txBody>
          <a:bodyPr wrap="square" lIns="0" tIns="0" rIns="0" bIns="0" rtlCol="1">
            <a:spAutoFit/>
          </a:bodyPr>
          <a:lstStyle/>
          <a:p>
            <a:r>
              <a:rPr lang="he-IL" dirty="0">
                <a:latin typeface="Rubik" pitchFamily="2" charset="-79"/>
                <a:cs typeface="Rubik" pitchFamily="2" charset="-79"/>
              </a:rPr>
              <a:t>נקודות אפס: </a:t>
            </a:r>
          </a:p>
        </p:txBody>
      </p:sp>
      <p:sp>
        <p:nvSpPr>
          <p:cNvPr id="12" name="TextBox 11">
            <a:extLst>
              <a:ext uri="{FF2B5EF4-FFF2-40B4-BE49-F238E27FC236}">
                <a16:creationId xmlns:a16="http://schemas.microsoft.com/office/drawing/2014/main" id="{4F0B1CC6-A6B3-4144-96D4-0D94F300782E}"/>
              </a:ext>
            </a:extLst>
          </p:cNvPr>
          <p:cNvSpPr txBox="1"/>
          <p:nvPr/>
        </p:nvSpPr>
        <p:spPr>
          <a:xfrm flipH="1">
            <a:off x="7003272" y="2423471"/>
            <a:ext cx="2465631" cy="276999"/>
          </a:xfrm>
          <a:prstGeom prst="rect">
            <a:avLst/>
          </a:prstGeom>
          <a:noFill/>
        </p:spPr>
        <p:txBody>
          <a:bodyPr wrap="square" lIns="0" tIns="0" rIns="0" bIns="0" rtlCol="1">
            <a:spAutoFit/>
          </a:bodyPr>
          <a:lstStyle/>
          <a:p>
            <a:r>
              <a:rPr lang="en-US" dirty="0">
                <a:latin typeface="Rubik" pitchFamily="2" charset="-79"/>
                <a:cs typeface="Rubik" pitchFamily="2" charset="-79"/>
              </a:rPr>
              <a:t>(0,0) , (2,0) , (-2,0)</a:t>
            </a:r>
            <a:endParaRPr lang="he-IL" dirty="0">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77BBF71-A2EC-4054-91E9-3543B8878078}"/>
                  </a:ext>
                </a:extLst>
              </p:cNvPr>
              <p:cNvSpPr txBox="1"/>
              <p:nvPr/>
            </p:nvSpPr>
            <p:spPr>
              <a:xfrm flipH="1">
                <a:off x="2500613" y="718368"/>
                <a:ext cx="3785803" cy="423899"/>
              </a:xfrm>
              <a:prstGeom prst="rect">
                <a:avLst/>
              </a:prstGeom>
              <a:noFill/>
            </p:spPr>
            <p:txBody>
              <a:bodyPr wrap="square" lIns="0" tIns="0" rIns="0" bIns="0" rtlCol="1">
                <a:spAutoFit/>
              </a:bodyPr>
              <a:lstStyle/>
              <a:p>
                <a:r>
                  <a:rPr lang="he-IL" dirty="0">
                    <a:latin typeface="Rubik" pitchFamily="2" charset="-79"/>
                    <a:cs typeface="Rubik" pitchFamily="2" charset="-79"/>
                  </a:rPr>
                  <a:t>נשרטט יחד את גרף הפונקציה </a:t>
                </a:r>
                <a14:m>
                  <m:oMath xmlns:m="http://schemas.openxmlformats.org/officeDocument/2006/math">
                    <m:f>
                      <m:fPr>
                        <m:ctrlPr>
                          <a:rPr lang="en-US" i="1" dirty="0">
                            <a:latin typeface="Cambria Math" panose="02040503050406030204" pitchFamily="18" charset="0"/>
                            <a:ea typeface="Calibri Light" panose="020F0302020204030204" pitchFamily="34" charset="0"/>
                            <a:cs typeface="Rubik" pitchFamily="2" charset="-79"/>
                          </a:rPr>
                        </m:ctrlPr>
                      </m:fPr>
                      <m:num>
                        <m:r>
                          <a:rPr lang="en-US" i="1" dirty="0">
                            <a:latin typeface="Cambria Math" panose="02040503050406030204" pitchFamily="18" charset="0"/>
                            <a:ea typeface="Calibri Light" panose="020F0302020204030204" pitchFamily="34" charset="0"/>
                            <a:cs typeface="Rubik" pitchFamily="2" charset="-79"/>
                          </a:rPr>
                          <m:t>1</m:t>
                        </m:r>
                      </m:num>
                      <m:den>
                        <m:r>
                          <a:rPr lang="en-US" i="1" dirty="0">
                            <a:latin typeface="Cambria Math" panose="02040503050406030204" pitchFamily="18" charset="0"/>
                            <a:ea typeface="Calibri Light" panose="020F0302020204030204" pitchFamily="34" charset="0"/>
                            <a:cs typeface="Rubik" pitchFamily="2" charset="-79"/>
                          </a:rPr>
                          <m:t>𝑓</m:t>
                        </m:r>
                        <m:d>
                          <m:dPr>
                            <m:ctrlPr>
                              <a:rPr lang="en-US" i="1" dirty="0">
                                <a:latin typeface="Cambria Math" panose="02040503050406030204" pitchFamily="18" charset="0"/>
                                <a:ea typeface="Calibri Light" panose="020F0302020204030204" pitchFamily="34" charset="0"/>
                                <a:cs typeface="Rubik" pitchFamily="2" charset="-79"/>
                              </a:rPr>
                            </m:ctrlPr>
                          </m:dPr>
                          <m:e>
                            <m:r>
                              <a:rPr lang="en-US" i="1" dirty="0">
                                <a:latin typeface="Cambria Math" panose="02040503050406030204" pitchFamily="18" charset="0"/>
                                <a:ea typeface="Calibri Light" panose="020F0302020204030204" pitchFamily="34" charset="0"/>
                                <a:cs typeface="Rubik" pitchFamily="2" charset="-79"/>
                              </a:rPr>
                              <m:t>𝑥</m:t>
                            </m:r>
                          </m:e>
                        </m:d>
                      </m:den>
                    </m:f>
                    <m:r>
                      <a:rPr lang="he-IL" i="1" dirty="0">
                        <a:latin typeface="Cambria Math" panose="02040503050406030204" pitchFamily="18" charset="0"/>
                        <a:ea typeface="Calibri Light" panose="020F0302020204030204" pitchFamily="34" charset="0"/>
                        <a:cs typeface="Rubik" pitchFamily="2" charset="-79"/>
                      </a:rPr>
                      <m:t> </m:t>
                    </m:r>
                  </m:oMath>
                </a14:m>
                <a:endParaRPr lang="he-IL" dirty="0">
                  <a:latin typeface="Rubik" pitchFamily="2" charset="-79"/>
                  <a:cs typeface="Rubik" pitchFamily="2" charset="-79"/>
                </a:endParaRPr>
              </a:p>
            </p:txBody>
          </p:sp>
        </mc:Choice>
        <mc:Fallback xmlns="">
          <p:sp>
            <p:nvSpPr>
              <p:cNvPr id="24" name="TextBox 23">
                <a:extLst>
                  <a:ext uri="{FF2B5EF4-FFF2-40B4-BE49-F238E27FC236}">
                    <a16:creationId xmlns:a16="http://schemas.microsoft.com/office/drawing/2014/main" id="{877BBF71-A2EC-4054-91E9-3543B8878078}"/>
                  </a:ext>
                </a:extLst>
              </p:cNvPr>
              <p:cNvSpPr txBox="1">
                <a:spLocks noRot="1" noChangeAspect="1" noMove="1" noResize="1" noEditPoints="1" noAdjustHandles="1" noChangeArrowheads="1" noChangeShapeType="1" noTextEdit="1"/>
              </p:cNvSpPr>
              <p:nvPr/>
            </p:nvSpPr>
            <p:spPr>
              <a:xfrm flipH="1">
                <a:off x="2500613" y="718368"/>
                <a:ext cx="3785803" cy="423899"/>
              </a:xfrm>
              <a:prstGeom prst="rect">
                <a:avLst/>
              </a:prstGeom>
              <a:blipFill>
                <a:blip r:embed="rId5"/>
                <a:stretch>
                  <a:fillRect t="-4348" r="-3865" b="-20290"/>
                </a:stretch>
              </a:blipFill>
            </p:spPr>
            <p:txBody>
              <a:bodyPr/>
              <a:lstStyle/>
              <a:p>
                <a:r>
                  <a:rPr lang="he-IL">
                    <a:noFill/>
                  </a:rPr>
                  <a:t> </a:t>
                </a:r>
              </a:p>
            </p:txBody>
          </p:sp>
        </mc:Fallback>
      </mc:AlternateContent>
      <p:sp>
        <p:nvSpPr>
          <p:cNvPr id="28" name="מלבן 27">
            <a:extLst>
              <a:ext uri="{FF2B5EF4-FFF2-40B4-BE49-F238E27FC236}">
                <a16:creationId xmlns:a16="http://schemas.microsoft.com/office/drawing/2014/main" id="{9FDF5980-5BA6-48DF-A80D-4CCB9ADB658A}"/>
              </a:ext>
            </a:extLst>
          </p:cNvPr>
          <p:cNvSpPr/>
          <p:nvPr/>
        </p:nvSpPr>
        <p:spPr>
          <a:xfrm>
            <a:off x="7721134" y="4145872"/>
            <a:ext cx="752728" cy="369331"/>
          </a:xfrm>
          <a:prstGeom prst="rect">
            <a:avLst/>
          </a:prstGeom>
        </p:spPr>
        <p:txBody>
          <a:bodyPr wrap="square">
            <a:spAutoFit/>
          </a:bodyPr>
          <a:lstStyle/>
          <a:p>
            <a:r>
              <a:rPr lang="en-US" dirty="0">
                <a:latin typeface="Rubik" pitchFamily="2" charset="-79"/>
                <a:cs typeface="Rubik" pitchFamily="2" charset="-79"/>
              </a:rPr>
              <a:t>0</a:t>
            </a:r>
            <a:endParaRPr lang="he-IL" dirty="0">
              <a:latin typeface="Rubik" pitchFamily="2" charset="-79"/>
              <a:cs typeface="Rubik" pitchFamily="2" charset="-79"/>
            </a:endParaRPr>
          </a:p>
        </p:txBody>
      </p:sp>
      <p:sp>
        <p:nvSpPr>
          <p:cNvPr id="41" name="TextBox 40">
            <a:extLst>
              <a:ext uri="{FF2B5EF4-FFF2-40B4-BE49-F238E27FC236}">
                <a16:creationId xmlns:a16="http://schemas.microsoft.com/office/drawing/2014/main" id="{AB3F3DED-5B11-4F73-8720-B11EEC43B6B7}"/>
              </a:ext>
            </a:extLst>
          </p:cNvPr>
          <p:cNvSpPr txBox="1"/>
          <p:nvPr/>
        </p:nvSpPr>
        <p:spPr>
          <a:xfrm flipH="1">
            <a:off x="2460906" y="1857745"/>
            <a:ext cx="1394703" cy="276999"/>
          </a:xfrm>
          <a:prstGeom prst="rect">
            <a:avLst/>
          </a:prstGeom>
          <a:noFill/>
        </p:spPr>
        <p:txBody>
          <a:bodyPr wrap="square" lIns="0" tIns="0" rIns="0" bIns="0" rtlCol="1">
            <a:spAutoFit/>
          </a:bodyPr>
          <a:lstStyle/>
          <a:p>
            <a:r>
              <a:rPr lang="he-IL" dirty="0">
                <a:latin typeface="Rubik" pitchFamily="2" charset="-79"/>
                <a:cs typeface="Rubik" pitchFamily="2" charset="-79"/>
              </a:rPr>
              <a:t>תחום הגדרה: </a:t>
            </a:r>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4E73058B-77B2-4CDF-BD97-7D6F543581C0}"/>
                  </a:ext>
                </a:extLst>
              </p:cNvPr>
              <p:cNvSpPr txBox="1"/>
              <p:nvPr/>
            </p:nvSpPr>
            <p:spPr>
              <a:xfrm flipH="1">
                <a:off x="1170450" y="1906309"/>
                <a:ext cx="1288778" cy="276999"/>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m:t>
                      </m:r>
                    </m:oMath>
                  </m:oMathPara>
                </a14:m>
                <a:endParaRPr lang="he-IL" dirty="0">
                  <a:latin typeface="Rubik" pitchFamily="2" charset="-79"/>
                  <a:cs typeface="Rubik" pitchFamily="2" charset="-79"/>
                </a:endParaRPr>
              </a:p>
            </p:txBody>
          </p:sp>
        </mc:Choice>
        <mc:Fallback xmlns="">
          <p:sp>
            <p:nvSpPr>
              <p:cNvPr id="50" name="TextBox 49">
                <a:extLst>
                  <a:ext uri="{FF2B5EF4-FFF2-40B4-BE49-F238E27FC236}">
                    <a16:creationId xmlns:a16="http://schemas.microsoft.com/office/drawing/2014/main" id="{4E73058B-77B2-4CDF-BD97-7D6F543581C0}"/>
                  </a:ext>
                </a:extLst>
              </p:cNvPr>
              <p:cNvSpPr txBox="1">
                <a:spLocks noRot="1" noChangeAspect="1" noMove="1" noResize="1" noEditPoints="1" noAdjustHandles="1" noChangeArrowheads="1" noChangeShapeType="1" noTextEdit="1"/>
              </p:cNvSpPr>
              <p:nvPr/>
            </p:nvSpPr>
            <p:spPr>
              <a:xfrm flipH="1">
                <a:off x="1170450" y="1906309"/>
                <a:ext cx="1288778" cy="276999"/>
              </a:xfrm>
              <a:prstGeom prst="rect">
                <a:avLst/>
              </a:prstGeom>
              <a:blipFill>
                <a:blip r:embed="rId6"/>
                <a:stretch>
                  <a:fillRect b="-8889"/>
                </a:stretch>
              </a:blipFill>
            </p:spPr>
            <p:txBody>
              <a:bodyPr/>
              <a:lstStyle/>
              <a:p>
                <a:r>
                  <a:rPr lang="he-IL">
                    <a:noFill/>
                  </a:rPr>
                  <a:t> </a:t>
                </a:r>
              </a:p>
            </p:txBody>
          </p:sp>
        </mc:Fallback>
      </mc:AlternateContent>
      <p:sp>
        <p:nvSpPr>
          <p:cNvPr id="51" name="TextBox 50">
            <a:extLst>
              <a:ext uri="{FF2B5EF4-FFF2-40B4-BE49-F238E27FC236}">
                <a16:creationId xmlns:a16="http://schemas.microsoft.com/office/drawing/2014/main" id="{A6C93A11-3657-4966-B8AD-34F247F50766}"/>
              </a:ext>
            </a:extLst>
          </p:cNvPr>
          <p:cNvSpPr txBox="1"/>
          <p:nvPr/>
        </p:nvSpPr>
        <p:spPr>
          <a:xfrm flipH="1">
            <a:off x="1892567" y="2754293"/>
            <a:ext cx="2008779" cy="276999"/>
          </a:xfrm>
          <a:prstGeom prst="rect">
            <a:avLst/>
          </a:prstGeom>
          <a:noFill/>
        </p:spPr>
        <p:txBody>
          <a:bodyPr wrap="square" lIns="0" tIns="0" rIns="0" bIns="0" rtlCol="1">
            <a:spAutoFit/>
          </a:bodyPr>
          <a:lstStyle/>
          <a:p>
            <a:r>
              <a:rPr lang="he-IL" b="1" u="sng" dirty="0" err="1">
                <a:latin typeface="Rubik" pitchFamily="2" charset="-79"/>
                <a:cs typeface="Rubik" pitchFamily="2" charset="-79"/>
              </a:rPr>
              <a:t>אסימפטוטה</a:t>
            </a:r>
            <a:r>
              <a:rPr lang="he-IL" dirty="0">
                <a:latin typeface="Rubik" pitchFamily="2" charset="-79"/>
                <a:cs typeface="Rubik" pitchFamily="2" charset="-79"/>
              </a:rPr>
              <a:t> </a:t>
            </a:r>
            <a:r>
              <a:rPr lang="he-IL" b="1" u="sng" dirty="0">
                <a:latin typeface="Rubik" pitchFamily="2" charset="-79"/>
                <a:cs typeface="Rubik" pitchFamily="2" charset="-79"/>
              </a:rPr>
              <a:t>אנכית</a:t>
            </a:r>
            <a:r>
              <a:rPr lang="he-IL" dirty="0">
                <a:latin typeface="Rubik" pitchFamily="2" charset="-79"/>
                <a:cs typeface="Rubik" pitchFamily="2" charset="-79"/>
              </a:rPr>
              <a:t>: </a:t>
            </a:r>
          </a:p>
        </p:txBody>
      </p:sp>
      <p:sp>
        <p:nvSpPr>
          <p:cNvPr id="57" name="TextBox 56">
            <a:extLst>
              <a:ext uri="{FF2B5EF4-FFF2-40B4-BE49-F238E27FC236}">
                <a16:creationId xmlns:a16="http://schemas.microsoft.com/office/drawing/2014/main" id="{993EB5B8-C448-48A5-ACB6-8508235D1C7B}"/>
              </a:ext>
            </a:extLst>
          </p:cNvPr>
          <p:cNvSpPr txBox="1"/>
          <p:nvPr/>
        </p:nvSpPr>
        <p:spPr>
          <a:xfrm flipH="1">
            <a:off x="-137693" y="3073122"/>
            <a:ext cx="2776586" cy="276999"/>
          </a:xfrm>
          <a:prstGeom prst="rect">
            <a:avLst/>
          </a:prstGeom>
          <a:noFill/>
        </p:spPr>
        <p:txBody>
          <a:bodyPr wrap="square" lIns="0" tIns="0" rIns="0" bIns="0" rtlCol="1">
            <a:spAutoFit/>
          </a:bodyPr>
          <a:lstStyle/>
          <a:p>
            <a:r>
              <a:rPr lang="he-IL" dirty="0">
                <a:latin typeface="Rubik" pitchFamily="2" charset="-79"/>
                <a:cs typeface="Rubik" pitchFamily="2" charset="-79"/>
              </a:rPr>
              <a:t>חשודים – מאפסי מכנה </a:t>
            </a:r>
          </a:p>
        </p:txBody>
      </p:sp>
      <p:sp>
        <p:nvSpPr>
          <p:cNvPr id="63" name="TextBox 62">
            <a:extLst>
              <a:ext uri="{FF2B5EF4-FFF2-40B4-BE49-F238E27FC236}">
                <a16:creationId xmlns:a16="http://schemas.microsoft.com/office/drawing/2014/main" id="{EEBB77F1-8DA6-4362-B0C0-567F58A39164}"/>
              </a:ext>
            </a:extLst>
          </p:cNvPr>
          <p:cNvSpPr txBox="1"/>
          <p:nvPr/>
        </p:nvSpPr>
        <p:spPr>
          <a:xfrm flipH="1">
            <a:off x="140222" y="3438401"/>
            <a:ext cx="2551061" cy="276999"/>
          </a:xfrm>
          <a:prstGeom prst="rect">
            <a:avLst/>
          </a:prstGeom>
          <a:noFill/>
        </p:spPr>
        <p:txBody>
          <a:bodyPr wrap="square" lIns="0" tIns="0" rIns="0" bIns="0" rtlCol="1">
            <a:spAutoFit/>
          </a:bodyPr>
          <a:lstStyle/>
          <a:p>
            <a:r>
              <a:rPr lang="he-IL" dirty="0">
                <a:latin typeface="Rubik" pitchFamily="2" charset="-79"/>
                <a:cs typeface="Rubik" pitchFamily="2" charset="-79"/>
              </a:rPr>
              <a:t>המונה לא מתאפס (קבוע)</a:t>
            </a:r>
          </a:p>
        </p:txBody>
      </p:sp>
      <p:sp>
        <p:nvSpPr>
          <p:cNvPr id="65" name="TextBox 64">
            <a:extLst>
              <a:ext uri="{FF2B5EF4-FFF2-40B4-BE49-F238E27FC236}">
                <a16:creationId xmlns:a16="http://schemas.microsoft.com/office/drawing/2014/main" id="{1AC1E7CD-1C36-4870-B70C-54E7948C7D92}"/>
              </a:ext>
            </a:extLst>
          </p:cNvPr>
          <p:cNvSpPr txBox="1"/>
          <p:nvPr/>
        </p:nvSpPr>
        <p:spPr>
          <a:xfrm flipH="1">
            <a:off x="2363428" y="4256878"/>
            <a:ext cx="1637852" cy="1107996"/>
          </a:xfrm>
          <a:prstGeom prst="rect">
            <a:avLst/>
          </a:prstGeom>
          <a:noFill/>
          <a:ln>
            <a:solidFill>
              <a:srgbClr val="8A0437"/>
            </a:solidFill>
          </a:ln>
        </p:spPr>
        <p:txBody>
          <a:bodyPr wrap="square" lIns="0" tIns="0" rIns="0" bIns="0" rtlCol="1">
            <a:spAutoFit/>
          </a:bodyPr>
          <a:lstStyle/>
          <a:p>
            <a:pPr algn="ctr"/>
            <a:r>
              <a:rPr lang="he-IL" dirty="0">
                <a:latin typeface="Rubik" pitchFamily="2" charset="-79"/>
                <a:cs typeface="Rubik" pitchFamily="2" charset="-79"/>
              </a:rPr>
              <a:t>נקודות חיתוך </a:t>
            </a:r>
          </a:p>
          <a:p>
            <a:pPr algn="ctr"/>
            <a:r>
              <a:rPr lang="he-IL" dirty="0">
                <a:latin typeface="Rubik" pitchFamily="2" charset="-79"/>
                <a:cs typeface="Rubik" pitchFamily="2" charset="-79"/>
              </a:rPr>
              <a:t>עם ציר </a:t>
            </a:r>
            <a:r>
              <a:rPr lang="en-US" dirty="0">
                <a:latin typeface="Rubik" pitchFamily="2" charset="-79"/>
                <a:cs typeface="Rubik" pitchFamily="2" charset="-79"/>
              </a:rPr>
              <a:t>x</a:t>
            </a:r>
            <a:r>
              <a:rPr lang="he-IL" dirty="0">
                <a:latin typeface="Rubik" pitchFamily="2" charset="-79"/>
                <a:cs typeface="Rubik" pitchFamily="2" charset="-79"/>
              </a:rPr>
              <a:t> </a:t>
            </a:r>
          </a:p>
          <a:p>
            <a:pPr algn="ctr"/>
            <a:r>
              <a:rPr lang="he-IL" dirty="0">
                <a:latin typeface="Rubik" pitchFamily="2" charset="-79"/>
                <a:cs typeface="Rubik" pitchFamily="2" charset="-79"/>
              </a:rPr>
              <a:t>של הפונקציה </a:t>
            </a:r>
            <a:r>
              <a:rPr lang="en-US" dirty="0">
                <a:latin typeface="Rubik" pitchFamily="2" charset="-79"/>
                <a:cs typeface="Rubik" pitchFamily="2" charset="-79"/>
              </a:rPr>
              <a:t>f(x)</a:t>
            </a:r>
            <a:endParaRPr lang="he-IL" dirty="0">
              <a:latin typeface="Rubik" pitchFamily="2" charset="-79"/>
              <a:cs typeface="Rubik" pitchFamily="2" charset="-79"/>
            </a:endParaRPr>
          </a:p>
        </p:txBody>
      </p:sp>
      <p:pic>
        <p:nvPicPr>
          <p:cNvPr id="7" name="תמונה 6">
            <a:extLst>
              <a:ext uri="{FF2B5EF4-FFF2-40B4-BE49-F238E27FC236}">
                <a16:creationId xmlns:a16="http://schemas.microsoft.com/office/drawing/2014/main" id="{0249ED71-025C-4DE5-8BF7-2E816204A462}"/>
              </a:ext>
            </a:extLst>
          </p:cNvPr>
          <p:cNvPicPr>
            <a:picLocks noChangeAspect="1"/>
          </p:cNvPicPr>
          <p:nvPr/>
        </p:nvPicPr>
        <p:blipFill rotWithShape="1">
          <a:blip r:embed="rId7"/>
          <a:srcRect l="22107" r="15942"/>
          <a:stretch/>
        </p:blipFill>
        <p:spPr>
          <a:xfrm>
            <a:off x="9820005" y="1913519"/>
            <a:ext cx="2128762" cy="3225359"/>
          </a:xfrm>
          <a:prstGeom prst="rect">
            <a:avLst/>
          </a:prstGeom>
        </p:spPr>
      </p:pic>
      <p:sp>
        <p:nvSpPr>
          <p:cNvPr id="56" name="TextBox 55">
            <a:extLst>
              <a:ext uri="{FF2B5EF4-FFF2-40B4-BE49-F238E27FC236}">
                <a16:creationId xmlns:a16="http://schemas.microsoft.com/office/drawing/2014/main" id="{D5D937C4-603E-4E54-987F-2297B17A627E}"/>
              </a:ext>
            </a:extLst>
          </p:cNvPr>
          <p:cNvSpPr txBox="1"/>
          <p:nvPr/>
        </p:nvSpPr>
        <p:spPr>
          <a:xfrm flipH="1">
            <a:off x="7258129" y="3271974"/>
            <a:ext cx="2218458" cy="276999"/>
          </a:xfrm>
          <a:prstGeom prst="rect">
            <a:avLst/>
          </a:prstGeom>
          <a:noFill/>
        </p:spPr>
        <p:txBody>
          <a:bodyPr wrap="square" lIns="0" tIns="0" rIns="0" bIns="0" rtlCol="1">
            <a:spAutoFit/>
          </a:bodyPr>
          <a:lstStyle/>
          <a:p>
            <a:r>
              <a:rPr lang="he-IL" dirty="0">
                <a:latin typeface="Rubik" pitchFamily="2" charset="-79"/>
                <a:cs typeface="Rubik" pitchFamily="2" charset="-79"/>
              </a:rPr>
              <a:t>תחומי חיוביות שליליות: </a:t>
            </a:r>
          </a:p>
        </p:txBody>
      </p:sp>
      <p:cxnSp>
        <p:nvCxnSpPr>
          <p:cNvPr id="71" name="מחבר חץ ישר 70">
            <a:extLst>
              <a:ext uri="{FF2B5EF4-FFF2-40B4-BE49-F238E27FC236}">
                <a16:creationId xmlns:a16="http://schemas.microsoft.com/office/drawing/2014/main" id="{0EF57BCA-71A1-495A-8F0D-F7CE6FD07532}"/>
              </a:ext>
            </a:extLst>
          </p:cNvPr>
          <p:cNvCxnSpPr>
            <a:cxnSpLocks/>
          </p:cNvCxnSpPr>
          <p:nvPr/>
        </p:nvCxnSpPr>
        <p:spPr>
          <a:xfrm>
            <a:off x="6909142" y="4158991"/>
            <a:ext cx="2823480" cy="10345"/>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72" name="אליפסה 71">
            <a:extLst>
              <a:ext uri="{FF2B5EF4-FFF2-40B4-BE49-F238E27FC236}">
                <a16:creationId xmlns:a16="http://schemas.microsoft.com/office/drawing/2014/main" id="{351ECCC5-2DE9-413D-B655-B0F6ABB1B94D}"/>
              </a:ext>
            </a:extLst>
          </p:cNvPr>
          <p:cNvSpPr/>
          <p:nvPr/>
        </p:nvSpPr>
        <p:spPr>
          <a:xfrm>
            <a:off x="7528498" y="4113163"/>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73" name="אליפסה 72">
            <a:extLst>
              <a:ext uri="{FF2B5EF4-FFF2-40B4-BE49-F238E27FC236}">
                <a16:creationId xmlns:a16="http://schemas.microsoft.com/office/drawing/2014/main" id="{05796F75-33BF-443F-A662-AAAE20C0F4B6}"/>
              </a:ext>
            </a:extLst>
          </p:cNvPr>
          <p:cNvSpPr/>
          <p:nvPr/>
        </p:nvSpPr>
        <p:spPr>
          <a:xfrm>
            <a:off x="8268463" y="4123508"/>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74" name="אליפסה 73">
            <a:extLst>
              <a:ext uri="{FF2B5EF4-FFF2-40B4-BE49-F238E27FC236}">
                <a16:creationId xmlns:a16="http://schemas.microsoft.com/office/drawing/2014/main" id="{E36889F3-148D-4959-BCAB-80ED9B4DEE91}"/>
              </a:ext>
            </a:extLst>
          </p:cNvPr>
          <p:cNvSpPr/>
          <p:nvPr/>
        </p:nvSpPr>
        <p:spPr>
          <a:xfrm>
            <a:off x="8913023" y="4113163"/>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75" name="מלבן 74">
            <a:extLst>
              <a:ext uri="{FF2B5EF4-FFF2-40B4-BE49-F238E27FC236}">
                <a16:creationId xmlns:a16="http://schemas.microsoft.com/office/drawing/2014/main" id="{2DB665AC-EF1D-49C7-9CFA-E7AE7387E95D}"/>
              </a:ext>
            </a:extLst>
          </p:cNvPr>
          <p:cNvSpPr/>
          <p:nvPr/>
        </p:nvSpPr>
        <p:spPr>
          <a:xfrm>
            <a:off x="8367316" y="4145872"/>
            <a:ext cx="752728" cy="369331"/>
          </a:xfrm>
          <a:prstGeom prst="rect">
            <a:avLst/>
          </a:prstGeom>
        </p:spPr>
        <p:txBody>
          <a:bodyPr wrap="square">
            <a:spAutoFit/>
          </a:bodyPr>
          <a:lstStyle/>
          <a:p>
            <a:r>
              <a:rPr lang="en-US" dirty="0">
                <a:latin typeface="Rubik" pitchFamily="2" charset="-79"/>
                <a:cs typeface="Rubik" pitchFamily="2" charset="-79"/>
              </a:rPr>
              <a:t>2</a:t>
            </a:r>
            <a:endParaRPr lang="he-IL" dirty="0">
              <a:latin typeface="Rubik" pitchFamily="2" charset="-79"/>
              <a:cs typeface="Rubik" pitchFamily="2" charset="-79"/>
            </a:endParaRPr>
          </a:p>
        </p:txBody>
      </p:sp>
      <p:sp>
        <p:nvSpPr>
          <p:cNvPr id="76" name="מלבן 75">
            <a:extLst>
              <a:ext uri="{FF2B5EF4-FFF2-40B4-BE49-F238E27FC236}">
                <a16:creationId xmlns:a16="http://schemas.microsoft.com/office/drawing/2014/main" id="{4C5FDC88-DDAE-4401-991B-FF0C7AEBE8E9}"/>
              </a:ext>
            </a:extLst>
          </p:cNvPr>
          <p:cNvSpPr/>
          <p:nvPr/>
        </p:nvSpPr>
        <p:spPr>
          <a:xfrm>
            <a:off x="6968406" y="4146826"/>
            <a:ext cx="752728" cy="369331"/>
          </a:xfrm>
          <a:prstGeom prst="rect">
            <a:avLst/>
          </a:prstGeom>
        </p:spPr>
        <p:txBody>
          <a:bodyPr wrap="square">
            <a:spAutoFit/>
          </a:bodyPr>
          <a:lstStyle/>
          <a:p>
            <a:r>
              <a:rPr lang="en-US" dirty="0">
                <a:latin typeface="Rubik" pitchFamily="2" charset="-79"/>
                <a:cs typeface="Rubik" pitchFamily="2" charset="-79"/>
              </a:rPr>
              <a:t>-2</a:t>
            </a:r>
            <a:endParaRPr lang="he-IL" dirty="0">
              <a:latin typeface="Rubik" pitchFamily="2" charset="-79"/>
              <a:cs typeface="Rubik" pitchFamily="2" charset="-79"/>
            </a:endParaRPr>
          </a:p>
        </p:txBody>
      </p:sp>
      <p:sp>
        <p:nvSpPr>
          <p:cNvPr id="77" name="מלבן 76">
            <a:extLst>
              <a:ext uri="{FF2B5EF4-FFF2-40B4-BE49-F238E27FC236}">
                <a16:creationId xmlns:a16="http://schemas.microsoft.com/office/drawing/2014/main" id="{3FF1FEEA-93B8-4E1E-994F-77E4E6D439A6}"/>
              </a:ext>
            </a:extLst>
          </p:cNvPr>
          <p:cNvSpPr/>
          <p:nvPr/>
        </p:nvSpPr>
        <p:spPr>
          <a:xfrm>
            <a:off x="7843912" y="3710363"/>
            <a:ext cx="272423" cy="523220"/>
          </a:xfrm>
          <a:prstGeom prst="rect">
            <a:avLst/>
          </a:prstGeom>
        </p:spPr>
        <p:txBody>
          <a:bodyPr wrap="square">
            <a:spAutoFit/>
          </a:bodyPr>
          <a:lstStyle/>
          <a:p>
            <a:r>
              <a:rPr lang="en-US" sz="2800" dirty="0">
                <a:latin typeface="Rubik" pitchFamily="2" charset="-79"/>
                <a:cs typeface="Rubik" pitchFamily="2" charset="-79"/>
              </a:rPr>
              <a:t>+</a:t>
            </a:r>
            <a:endParaRPr lang="he-IL" sz="2800" dirty="0">
              <a:latin typeface="Rubik" pitchFamily="2" charset="-79"/>
              <a:cs typeface="Rubik" pitchFamily="2" charset="-79"/>
            </a:endParaRPr>
          </a:p>
        </p:txBody>
      </p:sp>
      <p:sp>
        <p:nvSpPr>
          <p:cNvPr id="78" name="מלבן 77">
            <a:extLst>
              <a:ext uri="{FF2B5EF4-FFF2-40B4-BE49-F238E27FC236}">
                <a16:creationId xmlns:a16="http://schemas.microsoft.com/office/drawing/2014/main" id="{26E0C5F2-9425-4D91-BF2F-E885D06DD88F}"/>
              </a:ext>
            </a:extLst>
          </p:cNvPr>
          <p:cNvSpPr/>
          <p:nvPr/>
        </p:nvSpPr>
        <p:spPr>
          <a:xfrm>
            <a:off x="8483111" y="3681599"/>
            <a:ext cx="272423" cy="523220"/>
          </a:xfrm>
          <a:prstGeom prst="rect">
            <a:avLst/>
          </a:prstGeom>
        </p:spPr>
        <p:txBody>
          <a:bodyPr wrap="square">
            <a:spAutoFit/>
          </a:bodyPr>
          <a:lstStyle/>
          <a:p>
            <a:r>
              <a:rPr lang="en-US" sz="2800" dirty="0">
                <a:latin typeface="Rubik" pitchFamily="2" charset="-79"/>
                <a:cs typeface="Rubik" pitchFamily="2" charset="-79"/>
              </a:rPr>
              <a:t>-</a:t>
            </a:r>
            <a:endParaRPr lang="he-IL" sz="2800" dirty="0">
              <a:latin typeface="Rubik" pitchFamily="2" charset="-79"/>
              <a:cs typeface="Rubik" pitchFamily="2" charset="-79"/>
            </a:endParaRPr>
          </a:p>
        </p:txBody>
      </p:sp>
      <p:sp>
        <p:nvSpPr>
          <p:cNvPr id="79" name="מלבן 78">
            <a:extLst>
              <a:ext uri="{FF2B5EF4-FFF2-40B4-BE49-F238E27FC236}">
                <a16:creationId xmlns:a16="http://schemas.microsoft.com/office/drawing/2014/main" id="{7612D3A1-82BD-4C8E-B8C0-DE25E8C2B315}"/>
              </a:ext>
            </a:extLst>
          </p:cNvPr>
          <p:cNvSpPr/>
          <p:nvPr/>
        </p:nvSpPr>
        <p:spPr>
          <a:xfrm>
            <a:off x="7015624" y="3700566"/>
            <a:ext cx="272423" cy="523220"/>
          </a:xfrm>
          <a:prstGeom prst="rect">
            <a:avLst/>
          </a:prstGeom>
        </p:spPr>
        <p:txBody>
          <a:bodyPr wrap="square">
            <a:spAutoFit/>
          </a:bodyPr>
          <a:lstStyle/>
          <a:p>
            <a:r>
              <a:rPr lang="en-US" sz="2800" dirty="0">
                <a:latin typeface="Rubik" pitchFamily="2" charset="-79"/>
                <a:cs typeface="Rubik" pitchFamily="2" charset="-79"/>
              </a:rPr>
              <a:t>-</a:t>
            </a:r>
            <a:endParaRPr lang="he-IL" sz="2800" dirty="0">
              <a:latin typeface="Rubik" pitchFamily="2" charset="-79"/>
              <a:cs typeface="Rubik" pitchFamily="2" charset="-79"/>
            </a:endParaRPr>
          </a:p>
        </p:txBody>
      </p:sp>
      <p:sp>
        <p:nvSpPr>
          <p:cNvPr id="80" name="מלבן 79">
            <a:extLst>
              <a:ext uri="{FF2B5EF4-FFF2-40B4-BE49-F238E27FC236}">
                <a16:creationId xmlns:a16="http://schemas.microsoft.com/office/drawing/2014/main" id="{B052AC1C-42A0-4D8A-A4D0-1F5A9509FF12}"/>
              </a:ext>
            </a:extLst>
          </p:cNvPr>
          <p:cNvSpPr/>
          <p:nvPr/>
        </p:nvSpPr>
        <p:spPr>
          <a:xfrm>
            <a:off x="9081498" y="3670532"/>
            <a:ext cx="272423" cy="523220"/>
          </a:xfrm>
          <a:prstGeom prst="rect">
            <a:avLst/>
          </a:prstGeom>
        </p:spPr>
        <p:txBody>
          <a:bodyPr wrap="square">
            <a:spAutoFit/>
          </a:bodyPr>
          <a:lstStyle/>
          <a:p>
            <a:r>
              <a:rPr lang="en-US" sz="2800" dirty="0">
                <a:latin typeface="Rubik" pitchFamily="2" charset="-79"/>
                <a:cs typeface="Rubik" pitchFamily="2" charset="-79"/>
              </a:rPr>
              <a:t>+</a:t>
            </a:r>
            <a:endParaRPr lang="he-IL" sz="2800" dirty="0">
              <a:latin typeface="Rubik" pitchFamily="2" charset="-79"/>
              <a:cs typeface="Rubik" pitchFamily="2" charset="-79"/>
            </a:endParaRPr>
          </a:p>
        </p:txBody>
      </p:sp>
      <p:cxnSp>
        <p:nvCxnSpPr>
          <p:cNvPr id="81" name="מחבר חץ ישר 80">
            <a:extLst>
              <a:ext uri="{FF2B5EF4-FFF2-40B4-BE49-F238E27FC236}">
                <a16:creationId xmlns:a16="http://schemas.microsoft.com/office/drawing/2014/main" id="{951D057D-64FD-4146-8E99-AED66BA79DDA}"/>
              </a:ext>
            </a:extLst>
          </p:cNvPr>
          <p:cNvCxnSpPr>
            <a:cxnSpLocks/>
          </p:cNvCxnSpPr>
          <p:nvPr/>
        </p:nvCxnSpPr>
        <p:spPr>
          <a:xfrm>
            <a:off x="9820005" y="3707044"/>
            <a:ext cx="2185536" cy="8622"/>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82" name="מחבר חץ ישר 81">
            <a:extLst>
              <a:ext uri="{FF2B5EF4-FFF2-40B4-BE49-F238E27FC236}">
                <a16:creationId xmlns:a16="http://schemas.microsoft.com/office/drawing/2014/main" id="{FC16F3E9-5D8E-4340-8D5A-83724BDA20DC}"/>
              </a:ext>
            </a:extLst>
          </p:cNvPr>
          <p:cNvCxnSpPr>
            <a:cxnSpLocks/>
          </p:cNvCxnSpPr>
          <p:nvPr/>
        </p:nvCxnSpPr>
        <p:spPr>
          <a:xfrm flipV="1">
            <a:off x="10865336" y="1894469"/>
            <a:ext cx="0" cy="322535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83" name="אליפסה 82">
            <a:extLst>
              <a:ext uri="{FF2B5EF4-FFF2-40B4-BE49-F238E27FC236}">
                <a16:creationId xmlns:a16="http://schemas.microsoft.com/office/drawing/2014/main" id="{47545972-DBA8-4197-9D0A-A1A9724CEC78}"/>
              </a:ext>
            </a:extLst>
          </p:cNvPr>
          <p:cNvSpPr/>
          <p:nvPr/>
        </p:nvSpPr>
        <p:spPr>
          <a:xfrm>
            <a:off x="4202001" y="3573399"/>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84" name="אליפסה 83">
            <a:extLst>
              <a:ext uri="{FF2B5EF4-FFF2-40B4-BE49-F238E27FC236}">
                <a16:creationId xmlns:a16="http://schemas.microsoft.com/office/drawing/2014/main" id="{6D7BD17D-7196-49DF-9062-A6EFE8292059}"/>
              </a:ext>
            </a:extLst>
          </p:cNvPr>
          <p:cNvSpPr/>
          <p:nvPr/>
        </p:nvSpPr>
        <p:spPr>
          <a:xfrm>
            <a:off x="5073810" y="3583744"/>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85" name="אליפסה 84">
            <a:extLst>
              <a:ext uri="{FF2B5EF4-FFF2-40B4-BE49-F238E27FC236}">
                <a16:creationId xmlns:a16="http://schemas.microsoft.com/office/drawing/2014/main" id="{9DC755E1-1F3C-4DEF-A3EB-2DC83F551E55}"/>
              </a:ext>
            </a:extLst>
          </p:cNvPr>
          <p:cNvSpPr/>
          <p:nvPr/>
        </p:nvSpPr>
        <p:spPr>
          <a:xfrm>
            <a:off x="5906061" y="3573399"/>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34EF899D-467C-4659-9AF0-C535335F30DD}"/>
                  </a:ext>
                </a:extLst>
              </p:cNvPr>
              <p:cNvSpPr txBox="1"/>
              <p:nvPr/>
            </p:nvSpPr>
            <p:spPr>
              <a:xfrm flipH="1">
                <a:off x="1211835" y="2256686"/>
                <a:ext cx="1288778" cy="276999"/>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m:t>
                      </m:r>
                      <m:r>
                        <a:rPr lang="en-US" i="1">
                          <a:latin typeface="Cambria Math" panose="02040503050406030204" pitchFamily="18" charset="0"/>
                        </a:rPr>
                        <m:t>2</m:t>
                      </m:r>
                    </m:oMath>
                  </m:oMathPara>
                </a14:m>
                <a:endParaRPr lang="he-IL" dirty="0">
                  <a:latin typeface="Rubik" pitchFamily="2" charset="-79"/>
                  <a:cs typeface="Rubik" pitchFamily="2" charset="-79"/>
                </a:endParaRPr>
              </a:p>
            </p:txBody>
          </p:sp>
        </mc:Choice>
        <mc:Fallback xmlns="">
          <p:sp>
            <p:nvSpPr>
              <p:cNvPr id="90" name="TextBox 89">
                <a:extLst>
                  <a:ext uri="{FF2B5EF4-FFF2-40B4-BE49-F238E27FC236}">
                    <a16:creationId xmlns:a16="http://schemas.microsoft.com/office/drawing/2014/main" id="{34EF899D-467C-4659-9AF0-C535335F30DD}"/>
                  </a:ext>
                </a:extLst>
              </p:cNvPr>
              <p:cNvSpPr txBox="1">
                <a:spLocks noRot="1" noChangeAspect="1" noMove="1" noResize="1" noEditPoints="1" noAdjustHandles="1" noChangeArrowheads="1" noChangeShapeType="1" noTextEdit="1"/>
              </p:cNvSpPr>
              <p:nvPr/>
            </p:nvSpPr>
            <p:spPr>
              <a:xfrm flipH="1">
                <a:off x="1211835" y="2256686"/>
                <a:ext cx="1288778" cy="276999"/>
              </a:xfrm>
              <a:prstGeom prst="rect">
                <a:avLst/>
              </a:prstGeom>
              <a:blipFill>
                <a:blip r:embed="rId8"/>
                <a:stretch>
                  <a:fillRect b="-17391"/>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B8DE630C-E751-44F8-9E46-C88B518EDEBB}"/>
                  </a:ext>
                </a:extLst>
              </p:cNvPr>
              <p:cNvSpPr txBox="1"/>
              <p:nvPr/>
            </p:nvSpPr>
            <p:spPr>
              <a:xfrm flipH="1">
                <a:off x="132465" y="4371196"/>
                <a:ext cx="1736834" cy="977896"/>
              </a:xfrm>
              <a:prstGeom prst="rect">
                <a:avLst/>
              </a:prstGeom>
              <a:noFill/>
              <a:ln>
                <a:solidFill>
                  <a:srgbClr val="8A0437"/>
                </a:solidFill>
              </a:ln>
            </p:spPr>
            <p:txBody>
              <a:bodyPr wrap="square" lIns="0" tIns="0" rIns="0" bIns="0" rtlCol="1">
                <a:spAutoFit/>
              </a:bodyPr>
              <a:lstStyle/>
              <a:p>
                <a:pPr algn="ctr"/>
                <a:r>
                  <a:rPr lang="he-IL" dirty="0">
                    <a:latin typeface="Rubik" pitchFamily="2" charset="-79"/>
                    <a:cs typeface="Rubik" pitchFamily="2" charset="-79"/>
                  </a:rPr>
                  <a:t>אסימפטוטות אנכיות של הפונקציה </a:t>
                </a: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1</m:t>
                        </m:r>
                      </m:num>
                      <m:den>
                        <m:r>
                          <a:rPr lang="en-US" i="1" dirty="0" smtClean="0">
                            <a:latin typeface="Cambria Math" panose="02040503050406030204" pitchFamily="18" charset="0"/>
                          </a:rPr>
                          <m:t>𝑓</m:t>
                        </m:r>
                        <m:d>
                          <m:dPr>
                            <m:ctrlPr>
                              <a:rPr lang="en-US" i="1" dirty="0" smtClean="0">
                                <a:latin typeface="Cambria Math" panose="02040503050406030204" pitchFamily="18" charset="0"/>
                              </a:rPr>
                            </m:ctrlPr>
                          </m:dPr>
                          <m:e>
                            <m:r>
                              <a:rPr lang="en-US" i="1" dirty="0" smtClean="0">
                                <a:latin typeface="Cambria Math" panose="02040503050406030204" pitchFamily="18" charset="0"/>
                              </a:rPr>
                              <m:t>𝑥</m:t>
                            </m:r>
                          </m:e>
                        </m:d>
                      </m:den>
                    </m:f>
                  </m:oMath>
                </a14:m>
                <a:endParaRPr lang="he-IL" dirty="0">
                  <a:latin typeface="Rubik" pitchFamily="2" charset="-79"/>
                  <a:cs typeface="Rubik" pitchFamily="2" charset="-79"/>
                </a:endParaRPr>
              </a:p>
            </p:txBody>
          </p:sp>
        </mc:Choice>
        <mc:Fallback xmlns="">
          <p:sp>
            <p:nvSpPr>
              <p:cNvPr id="91" name="TextBox 90">
                <a:extLst>
                  <a:ext uri="{FF2B5EF4-FFF2-40B4-BE49-F238E27FC236}">
                    <a16:creationId xmlns:a16="http://schemas.microsoft.com/office/drawing/2014/main" id="{B8DE630C-E751-44F8-9E46-C88B518EDEBB}"/>
                  </a:ext>
                </a:extLst>
              </p:cNvPr>
              <p:cNvSpPr txBox="1">
                <a:spLocks noRot="1" noChangeAspect="1" noMove="1" noResize="1" noEditPoints="1" noAdjustHandles="1" noChangeArrowheads="1" noChangeShapeType="1" noTextEdit="1"/>
              </p:cNvSpPr>
              <p:nvPr/>
            </p:nvSpPr>
            <p:spPr>
              <a:xfrm flipH="1">
                <a:off x="132465" y="4371196"/>
                <a:ext cx="1736834" cy="977896"/>
              </a:xfrm>
              <a:prstGeom prst="rect">
                <a:avLst/>
              </a:prstGeom>
              <a:blipFill>
                <a:blip r:embed="rId9"/>
                <a:stretch>
                  <a:fillRect t="-6790" b="-7407"/>
                </a:stretch>
              </a:blipFill>
              <a:ln>
                <a:solidFill>
                  <a:srgbClr val="8A0437"/>
                </a:solidFill>
              </a:ln>
            </p:spPr>
            <p:txBody>
              <a:bodyPr/>
              <a:lstStyle/>
              <a:p>
                <a:r>
                  <a:rPr lang="he-IL">
                    <a:noFill/>
                  </a:rPr>
                  <a:t> </a:t>
                </a:r>
              </a:p>
            </p:txBody>
          </p:sp>
        </mc:Fallback>
      </mc:AlternateContent>
      <p:sp>
        <p:nvSpPr>
          <p:cNvPr id="53" name="חץ: ימינה מחורץ 52">
            <a:extLst>
              <a:ext uri="{FF2B5EF4-FFF2-40B4-BE49-F238E27FC236}">
                <a16:creationId xmlns:a16="http://schemas.microsoft.com/office/drawing/2014/main" id="{F09F237F-AF32-41DD-991A-3CF6A300E961}"/>
              </a:ext>
            </a:extLst>
          </p:cNvPr>
          <p:cNvSpPr/>
          <p:nvPr/>
        </p:nvSpPr>
        <p:spPr>
          <a:xfrm rot="10800000">
            <a:off x="1645213" y="4736475"/>
            <a:ext cx="820048" cy="402403"/>
          </a:xfrm>
          <a:prstGeom prst="notchedRightArrow">
            <a:avLst/>
          </a:prstGeom>
          <a:solidFill>
            <a:srgbClr val="EF532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cxnSp>
        <p:nvCxnSpPr>
          <p:cNvPr id="92" name="מחבר ישר 91">
            <a:extLst>
              <a:ext uri="{FF2B5EF4-FFF2-40B4-BE49-F238E27FC236}">
                <a16:creationId xmlns:a16="http://schemas.microsoft.com/office/drawing/2014/main" id="{3BE23CD0-719D-4DB9-9401-8CE01DC17848}"/>
              </a:ext>
            </a:extLst>
          </p:cNvPr>
          <p:cNvCxnSpPr>
            <a:cxnSpLocks/>
          </p:cNvCxnSpPr>
          <p:nvPr/>
        </p:nvCxnSpPr>
        <p:spPr>
          <a:xfrm>
            <a:off x="5095479" y="1857745"/>
            <a:ext cx="0" cy="3226886"/>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sp>
        <p:nvSpPr>
          <p:cNvPr id="95" name="אליפסה 94">
            <a:extLst>
              <a:ext uri="{FF2B5EF4-FFF2-40B4-BE49-F238E27FC236}">
                <a16:creationId xmlns:a16="http://schemas.microsoft.com/office/drawing/2014/main" id="{30461A3F-4E77-4943-B8DF-A5BF5F1C1651}"/>
              </a:ext>
            </a:extLst>
          </p:cNvPr>
          <p:cNvSpPr/>
          <p:nvPr/>
        </p:nvSpPr>
        <p:spPr>
          <a:xfrm>
            <a:off x="9950598" y="3654738"/>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96" name="אליפסה 95">
            <a:extLst>
              <a:ext uri="{FF2B5EF4-FFF2-40B4-BE49-F238E27FC236}">
                <a16:creationId xmlns:a16="http://schemas.microsoft.com/office/drawing/2014/main" id="{9CA152B2-E1F0-416D-B1FB-3B339B8438D5}"/>
              </a:ext>
            </a:extLst>
          </p:cNvPr>
          <p:cNvSpPr/>
          <p:nvPr/>
        </p:nvSpPr>
        <p:spPr>
          <a:xfrm>
            <a:off x="10822407" y="3665083"/>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97" name="אליפסה 96">
            <a:extLst>
              <a:ext uri="{FF2B5EF4-FFF2-40B4-BE49-F238E27FC236}">
                <a16:creationId xmlns:a16="http://schemas.microsoft.com/office/drawing/2014/main" id="{6F2A7833-3C70-4396-8B61-484FD6A323E5}"/>
              </a:ext>
            </a:extLst>
          </p:cNvPr>
          <p:cNvSpPr/>
          <p:nvPr/>
        </p:nvSpPr>
        <p:spPr>
          <a:xfrm>
            <a:off x="11654658" y="3654738"/>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99" name="מלבן 98">
            <a:extLst>
              <a:ext uri="{FF2B5EF4-FFF2-40B4-BE49-F238E27FC236}">
                <a16:creationId xmlns:a16="http://schemas.microsoft.com/office/drawing/2014/main" id="{1F768041-314C-4E18-9D35-1FAD917D9229}"/>
              </a:ext>
            </a:extLst>
          </p:cNvPr>
          <p:cNvSpPr/>
          <p:nvPr/>
        </p:nvSpPr>
        <p:spPr>
          <a:xfrm>
            <a:off x="11684620" y="3711255"/>
            <a:ext cx="320921" cy="369332"/>
          </a:xfrm>
          <a:prstGeom prst="rect">
            <a:avLst/>
          </a:prstGeom>
        </p:spPr>
        <p:txBody>
          <a:bodyPr wrap="none">
            <a:spAutoFit/>
          </a:bodyPr>
          <a:lstStyle/>
          <a:p>
            <a:r>
              <a:rPr lang="en-US" dirty="0">
                <a:latin typeface="Rubik" pitchFamily="2" charset="-79"/>
                <a:cs typeface="Rubik" pitchFamily="2" charset="-79"/>
              </a:rPr>
              <a:t>2</a:t>
            </a:r>
            <a:endParaRPr lang="he-IL" dirty="0"/>
          </a:p>
        </p:txBody>
      </p:sp>
      <p:sp>
        <p:nvSpPr>
          <p:cNvPr id="100" name="מלבן 99">
            <a:extLst>
              <a:ext uri="{FF2B5EF4-FFF2-40B4-BE49-F238E27FC236}">
                <a16:creationId xmlns:a16="http://schemas.microsoft.com/office/drawing/2014/main" id="{C43EF9FE-6133-44A6-B24A-05E7FC05CE34}"/>
              </a:ext>
            </a:extLst>
          </p:cNvPr>
          <p:cNvSpPr/>
          <p:nvPr/>
        </p:nvSpPr>
        <p:spPr>
          <a:xfrm>
            <a:off x="9867567" y="3700566"/>
            <a:ext cx="433132" cy="369332"/>
          </a:xfrm>
          <a:prstGeom prst="rect">
            <a:avLst/>
          </a:prstGeom>
        </p:spPr>
        <p:txBody>
          <a:bodyPr wrap="none">
            <a:spAutoFit/>
          </a:bodyPr>
          <a:lstStyle/>
          <a:p>
            <a:r>
              <a:rPr lang="en-US" dirty="0">
                <a:latin typeface="Rubik" pitchFamily="2" charset="-79"/>
                <a:cs typeface="Rubik" pitchFamily="2" charset="-79"/>
              </a:rPr>
              <a:t>-2</a:t>
            </a:r>
            <a:endParaRPr lang="he-IL" dirty="0"/>
          </a:p>
        </p:txBody>
      </p:sp>
    </p:spTree>
    <p:extLst>
      <p:ext uri="{BB962C8B-B14F-4D97-AF65-F5344CB8AC3E}">
        <p14:creationId xmlns:p14="http://schemas.microsoft.com/office/powerpoint/2010/main" val="423653305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7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7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7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7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76"/>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8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78"/>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77"/>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79"/>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100"/>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9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7"/>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86"/>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87"/>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41"/>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5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90"/>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84"/>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83"/>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85"/>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51"/>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57"/>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63"/>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65"/>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53"/>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91"/>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nodeType="clickEffect">
                                  <p:stCondLst>
                                    <p:cond delay="0"/>
                                  </p:stCondLst>
                                  <p:childTnLst>
                                    <p:set>
                                      <p:cBhvr>
                                        <p:cTn id="150" dur="1" fill="hold">
                                          <p:stCondLst>
                                            <p:cond delay="0"/>
                                          </p:stCondLst>
                                        </p:cTn>
                                        <p:tgtEl>
                                          <p:spTgt spid="89"/>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92"/>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11" grpId="0"/>
      <p:bldP spid="12" grpId="0"/>
      <p:bldP spid="24" grpId="0"/>
      <p:bldP spid="28" grpId="0"/>
      <p:bldP spid="41" grpId="0"/>
      <p:bldP spid="50" grpId="0"/>
      <p:bldP spid="51" grpId="0"/>
      <p:bldP spid="57" grpId="0"/>
      <p:bldP spid="63" grpId="0"/>
      <p:bldP spid="65" grpId="0" animBg="1"/>
      <p:bldP spid="56" grpId="0"/>
      <p:bldP spid="72" grpId="0" animBg="1"/>
      <p:bldP spid="73" grpId="0" animBg="1"/>
      <p:bldP spid="74" grpId="0" animBg="1"/>
      <p:bldP spid="75" grpId="0"/>
      <p:bldP spid="76" grpId="0"/>
      <p:bldP spid="77" grpId="0"/>
      <p:bldP spid="78" grpId="0"/>
      <p:bldP spid="79" grpId="0"/>
      <p:bldP spid="80" grpId="0"/>
      <p:bldP spid="83" grpId="0" animBg="1"/>
      <p:bldP spid="84" grpId="0" animBg="1"/>
      <p:bldP spid="85" grpId="0" animBg="1"/>
      <p:bldP spid="90" grpId="0"/>
      <p:bldP spid="91" grpId="0" animBg="1"/>
      <p:bldP spid="53" grpId="0" animBg="1"/>
      <p:bldP spid="95" grpId="0" animBg="1"/>
      <p:bldP spid="96" grpId="0" animBg="1"/>
      <p:bldP spid="97" grpId="0" animBg="1"/>
      <p:bldP spid="99" grpId="0"/>
      <p:bldP spid="10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8" name="מחבר ישר 87">
            <a:extLst>
              <a:ext uri="{FF2B5EF4-FFF2-40B4-BE49-F238E27FC236}">
                <a16:creationId xmlns:a16="http://schemas.microsoft.com/office/drawing/2014/main" id="{D8244272-71F2-43F2-849C-5D908793D30A}"/>
              </a:ext>
            </a:extLst>
          </p:cNvPr>
          <p:cNvCxnSpPr>
            <a:cxnSpLocks/>
          </p:cNvCxnSpPr>
          <p:nvPr/>
        </p:nvCxnSpPr>
        <p:spPr>
          <a:xfrm>
            <a:off x="5960668" y="1801097"/>
            <a:ext cx="0" cy="3226886"/>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89" name="מחבר ישר 88">
            <a:extLst>
              <a:ext uri="{FF2B5EF4-FFF2-40B4-BE49-F238E27FC236}">
                <a16:creationId xmlns:a16="http://schemas.microsoft.com/office/drawing/2014/main" id="{A8F9250D-4857-4A6E-A86E-B6D9640AF40F}"/>
              </a:ext>
            </a:extLst>
          </p:cNvPr>
          <p:cNvCxnSpPr>
            <a:cxnSpLocks/>
          </p:cNvCxnSpPr>
          <p:nvPr/>
        </p:nvCxnSpPr>
        <p:spPr>
          <a:xfrm>
            <a:off x="4291343" y="1843880"/>
            <a:ext cx="0" cy="3257702"/>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87" name="מחבר חץ ישר 86">
            <a:extLst>
              <a:ext uri="{FF2B5EF4-FFF2-40B4-BE49-F238E27FC236}">
                <a16:creationId xmlns:a16="http://schemas.microsoft.com/office/drawing/2014/main" id="{C3B8A06B-FBBA-489C-9E55-319562194347}"/>
              </a:ext>
            </a:extLst>
          </p:cNvPr>
          <p:cNvCxnSpPr>
            <a:cxnSpLocks/>
          </p:cNvCxnSpPr>
          <p:nvPr/>
        </p:nvCxnSpPr>
        <p:spPr>
          <a:xfrm flipV="1">
            <a:off x="5124252" y="1816320"/>
            <a:ext cx="0" cy="322535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86" name="מחבר חץ ישר 85">
            <a:extLst>
              <a:ext uri="{FF2B5EF4-FFF2-40B4-BE49-F238E27FC236}">
                <a16:creationId xmlns:a16="http://schemas.microsoft.com/office/drawing/2014/main" id="{ACF0B679-EABA-427F-BD3C-3A8DFE643C12}"/>
              </a:ext>
            </a:extLst>
          </p:cNvPr>
          <p:cNvCxnSpPr>
            <a:cxnSpLocks/>
          </p:cNvCxnSpPr>
          <p:nvPr/>
        </p:nvCxnSpPr>
        <p:spPr>
          <a:xfrm flipV="1">
            <a:off x="3190875" y="3634661"/>
            <a:ext cx="3516406" cy="1943"/>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pic>
        <p:nvPicPr>
          <p:cNvPr id="2" name="תמונה 1">
            <a:extLst>
              <a:ext uri="{FF2B5EF4-FFF2-40B4-BE49-F238E27FC236}">
                <a16:creationId xmlns:a16="http://schemas.microsoft.com/office/drawing/2014/main" id="{B8AEC4E6-FE27-4A8E-B9D8-7C7F9EF4F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11852"/>
            <a:ext cx="12192000" cy="946150"/>
          </a:xfrm>
          <a:prstGeom prst="rect">
            <a:avLst/>
          </a:prstGeom>
        </p:spPr>
      </p:pic>
      <mc:AlternateContent xmlns:mc="http://schemas.openxmlformats.org/markup-compatibility/2006" xmlns:a14="http://schemas.microsoft.com/office/drawing/2010/main">
        <mc:Choice Requires="a14">
          <p:sp>
            <p:nvSpPr>
              <p:cNvPr id="3" name="כותרת 1">
                <a:extLst>
                  <a:ext uri="{FF2B5EF4-FFF2-40B4-BE49-F238E27FC236}">
                    <a16:creationId xmlns:a16="http://schemas.microsoft.com/office/drawing/2014/main" id="{FF6306CF-8847-40E1-96DF-4606BE992703}"/>
                  </a:ext>
                </a:extLst>
              </p:cNvPr>
              <p:cNvSpPr txBox="1">
                <a:spLocks/>
              </p:cNvSpPr>
              <p:nvPr/>
            </p:nvSpPr>
            <p:spPr>
              <a:xfrm>
                <a:off x="395996" y="0"/>
                <a:ext cx="11400007" cy="1354408"/>
              </a:xfrm>
              <a:prstGeom prst="rect">
                <a:avLst/>
              </a:prstGeom>
            </p:spPr>
            <p:txBody>
              <a:bodyPr>
                <a:noAutofit/>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rtl="1" hangingPunct="1">
                  <a:lnSpc>
                    <a:spcPct val="150000"/>
                  </a:lnSpc>
                </a:pPr>
                <a:r>
                  <a:rPr lang="he-IL" sz="3000" dirty="0">
                    <a:latin typeface="Rubik" pitchFamily="2" charset="-79"/>
                    <a:ea typeface="Calibri Light" panose="020F0302020204030204" pitchFamily="34" charset="0"/>
                    <a:cs typeface="Rubik" pitchFamily="2" charset="-79"/>
                  </a:rPr>
                  <a:t>הקשר בין גרף הפונקציה </a:t>
                </a:r>
                <a14:m>
                  <m:oMath xmlns:m="http://schemas.openxmlformats.org/officeDocument/2006/math">
                    <m:r>
                      <a:rPr lang="en-US" sz="3000" i="1" dirty="0" smtClean="0">
                        <a:latin typeface="Cambria Math" panose="02040503050406030204" pitchFamily="18" charset="0"/>
                        <a:ea typeface="Calibri Light" panose="020F0302020204030204" pitchFamily="34" charset="0"/>
                        <a:cs typeface="Rubik" pitchFamily="2" charset="-79"/>
                      </a:rPr>
                      <m:t>𝑓</m:t>
                    </m:r>
                    <m:r>
                      <a:rPr lang="en-US" sz="3000" i="1" dirty="0" smtClean="0">
                        <a:latin typeface="Cambria Math" panose="02040503050406030204" pitchFamily="18" charset="0"/>
                        <a:ea typeface="Calibri Light" panose="020F0302020204030204" pitchFamily="34" charset="0"/>
                        <a:cs typeface="Rubik" pitchFamily="2" charset="-79"/>
                      </a:rPr>
                      <m:t>(</m:t>
                    </m:r>
                    <m:r>
                      <a:rPr lang="en-US" sz="3000" i="1" dirty="0" smtClean="0">
                        <a:latin typeface="Cambria Math" panose="02040503050406030204" pitchFamily="18" charset="0"/>
                        <a:ea typeface="Calibri Light" panose="020F0302020204030204" pitchFamily="34" charset="0"/>
                        <a:cs typeface="Rubik" pitchFamily="2" charset="-79"/>
                      </a:rPr>
                      <m:t>𝑥</m:t>
                    </m:r>
                    <m:r>
                      <a:rPr lang="en-US" sz="3000" i="1" dirty="0" smtClean="0">
                        <a:latin typeface="Cambria Math" panose="02040503050406030204" pitchFamily="18" charset="0"/>
                        <a:ea typeface="Calibri Light" panose="020F0302020204030204" pitchFamily="34" charset="0"/>
                        <a:cs typeface="Rubik" pitchFamily="2" charset="-79"/>
                      </a:rPr>
                      <m:t>)</m:t>
                    </m:r>
                  </m:oMath>
                </a14:m>
                <a:r>
                  <a:rPr lang="he-IL" sz="3000" dirty="0">
                    <a:latin typeface="Rubik" pitchFamily="2" charset="-79"/>
                    <a:ea typeface="Calibri Light" panose="020F0302020204030204" pitchFamily="34" charset="0"/>
                    <a:cs typeface="Rubik" pitchFamily="2" charset="-79"/>
                  </a:rPr>
                  <a:t> לבין גרף הפונקציה </a:t>
                </a:r>
                <a14:m>
                  <m:oMath xmlns:m="http://schemas.openxmlformats.org/officeDocument/2006/math">
                    <m:f>
                      <m:fPr>
                        <m:ctrlPr>
                          <a:rPr lang="en-US" sz="3000" i="1" dirty="0" smtClean="0">
                            <a:latin typeface="Cambria Math" panose="02040503050406030204" pitchFamily="18" charset="0"/>
                            <a:ea typeface="Calibri Light" panose="020F0302020204030204" pitchFamily="34" charset="0"/>
                            <a:cs typeface="Rubik" pitchFamily="2" charset="-79"/>
                          </a:rPr>
                        </m:ctrlPr>
                      </m:fPr>
                      <m:num>
                        <m:r>
                          <a:rPr lang="en-US" sz="3000" i="1" dirty="0" smtClean="0">
                            <a:latin typeface="Cambria Math" panose="02040503050406030204" pitchFamily="18" charset="0"/>
                            <a:ea typeface="Calibri Light" panose="020F0302020204030204" pitchFamily="34" charset="0"/>
                            <a:cs typeface="Rubik" pitchFamily="2" charset="-79"/>
                          </a:rPr>
                          <m:t>1</m:t>
                        </m:r>
                      </m:num>
                      <m:den>
                        <m:r>
                          <a:rPr lang="en-US" sz="3000" i="1" dirty="0" smtClean="0">
                            <a:latin typeface="Cambria Math" panose="02040503050406030204" pitchFamily="18" charset="0"/>
                            <a:ea typeface="Calibri Light" panose="020F0302020204030204" pitchFamily="34" charset="0"/>
                            <a:cs typeface="Rubik" pitchFamily="2" charset="-79"/>
                          </a:rPr>
                          <m:t>𝑓</m:t>
                        </m:r>
                        <m:d>
                          <m:dPr>
                            <m:ctrlPr>
                              <a:rPr lang="en-US" sz="3000" i="1" dirty="0" smtClean="0">
                                <a:latin typeface="Cambria Math" panose="02040503050406030204" pitchFamily="18" charset="0"/>
                                <a:ea typeface="Calibri Light" panose="020F0302020204030204" pitchFamily="34" charset="0"/>
                                <a:cs typeface="Rubik" pitchFamily="2" charset="-79"/>
                              </a:rPr>
                            </m:ctrlPr>
                          </m:dPr>
                          <m:e>
                            <m:r>
                              <a:rPr lang="en-US" sz="3000" i="1" dirty="0" smtClean="0">
                                <a:latin typeface="Cambria Math" panose="02040503050406030204" pitchFamily="18" charset="0"/>
                                <a:ea typeface="Calibri Light" panose="020F0302020204030204" pitchFamily="34" charset="0"/>
                                <a:cs typeface="Rubik" pitchFamily="2" charset="-79"/>
                              </a:rPr>
                              <m:t>𝑥</m:t>
                            </m:r>
                          </m:e>
                        </m:d>
                      </m:den>
                    </m:f>
                    <m:r>
                      <a:rPr lang="he-IL" sz="3000" i="1" dirty="0" smtClean="0">
                        <a:latin typeface="Cambria Math" panose="02040503050406030204" pitchFamily="18" charset="0"/>
                        <a:ea typeface="Calibri Light" panose="020F0302020204030204" pitchFamily="34" charset="0"/>
                        <a:cs typeface="Rubik" pitchFamily="2" charset="-79"/>
                      </a:rPr>
                      <m:t> </m:t>
                    </m:r>
                  </m:oMath>
                </a14:m>
                <a:endParaRPr lang="he-IL" sz="3000" dirty="0">
                  <a:latin typeface="Rubik" pitchFamily="2" charset="-79"/>
                  <a:ea typeface="Calibri Light" panose="020F0302020204030204" pitchFamily="34" charset="0"/>
                  <a:cs typeface="Rubik" pitchFamily="2" charset="-79"/>
                </a:endParaRPr>
              </a:p>
            </p:txBody>
          </p:sp>
        </mc:Choice>
        <mc:Fallback xmlns="">
          <p:sp>
            <p:nvSpPr>
              <p:cNvPr id="3" name="כותרת 1">
                <a:extLst>
                  <a:ext uri="{FF2B5EF4-FFF2-40B4-BE49-F238E27FC236}">
                    <a16:creationId xmlns:a16="http://schemas.microsoft.com/office/drawing/2014/main" id="{FF6306CF-8847-40E1-96DF-4606BE992703}"/>
                  </a:ext>
                </a:extLst>
              </p:cNvPr>
              <p:cNvSpPr txBox="1">
                <a:spLocks noRot="1" noChangeAspect="1" noMove="1" noResize="1" noEditPoints="1" noAdjustHandles="1" noChangeArrowheads="1" noChangeShapeType="1" noTextEdit="1"/>
              </p:cNvSpPr>
              <p:nvPr/>
            </p:nvSpPr>
            <p:spPr>
              <a:xfrm>
                <a:off x="395996" y="0"/>
                <a:ext cx="11400007" cy="1354408"/>
              </a:xfrm>
              <a:prstGeom prst="rect">
                <a:avLst/>
              </a:prstGeom>
              <a:blipFill>
                <a:blip r:embed="rId3"/>
                <a:stretch>
                  <a:fillRect/>
                </a:stretch>
              </a:blipFill>
            </p:spPr>
            <p:txBody>
              <a:bodyPr/>
              <a:lstStyle/>
              <a:p>
                <a:r>
                  <a:rPr lang="he-IL">
                    <a:noFill/>
                  </a:rPr>
                  <a:t> </a:t>
                </a:r>
              </a:p>
            </p:txBody>
          </p:sp>
        </mc:Fallback>
      </mc:AlternateContent>
      <p:sp>
        <p:nvSpPr>
          <p:cNvPr id="4" name="TextBox 3">
            <a:extLst>
              <a:ext uri="{FF2B5EF4-FFF2-40B4-BE49-F238E27FC236}">
                <a16:creationId xmlns:a16="http://schemas.microsoft.com/office/drawing/2014/main" id="{9381865C-2A67-4B66-8141-7E8B34B71923}"/>
              </a:ext>
            </a:extLst>
          </p:cNvPr>
          <p:cNvSpPr txBox="1"/>
          <p:nvPr/>
        </p:nvSpPr>
        <p:spPr>
          <a:xfrm flipH="1">
            <a:off x="9313599" y="1262075"/>
            <a:ext cx="2482404" cy="276999"/>
          </a:xfrm>
          <a:prstGeom prst="rect">
            <a:avLst/>
          </a:prstGeom>
          <a:noFill/>
        </p:spPr>
        <p:txBody>
          <a:bodyPr wrap="square" lIns="0" tIns="0" rIns="0" bIns="0" rtlCol="1">
            <a:spAutoFit/>
          </a:bodyPr>
          <a:lstStyle/>
          <a:p>
            <a:r>
              <a:rPr lang="he-IL" dirty="0"/>
              <a:t>שרטטו את גרף הפונקציה: </a:t>
            </a:r>
          </a:p>
        </p:txBody>
      </p:sp>
      <mc:AlternateContent xmlns:mc="http://schemas.openxmlformats.org/markup-compatibility/2006" xmlns:a14="http://schemas.microsoft.com/office/drawing/2010/main">
        <mc:Choice Requires="a14">
          <p:sp>
            <p:nvSpPr>
              <p:cNvPr id="6" name="מלבן 5">
                <a:extLst>
                  <a:ext uri="{FF2B5EF4-FFF2-40B4-BE49-F238E27FC236}">
                    <a16:creationId xmlns:a16="http://schemas.microsoft.com/office/drawing/2014/main" id="{9EC5CF40-C206-49F5-AF19-FEAE784D1B0E}"/>
                  </a:ext>
                </a:extLst>
              </p:cNvPr>
              <p:cNvSpPr/>
              <p:nvPr/>
            </p:nvSpPr>
            <p:spPr>
              <a:xfrm>
                <a:off x="6951367" y="1198529"/>
                <a:ext cx="24878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𝑓</m:t>
                      </m:r>
                      <m:r>
                        <a:rPr lang="en-US" b="0" i="1" dirty="0" smtClean="0">
                          <a:latin typeface="Cambria Math" panose="02040503050406030204" pitchFamily="18" charset="0"/>
                        </a:rPr>
                        <m:t>(</m:t>
                      </m:r>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𝑥</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2</m:t>
                          </m:r>
                        </m:e>
                      </m:d>
                      <m:r>
                        <a:rPr lang="en-US" b="0" i="1" dirty="0" smtClean="0">
                          <a:latin typeface="Cambria Math" panose="02040503050406030204" pitchFamily="18" charset="0"/>
                        </a:rPr>
                        <m:t> (</m:t>
                      </m:r>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2</m:t>
                      </m:r>
                      <m:r>
                        <a:rPr lang="en-US" b="0" i="1" dirty="0" smtClean="0">
                          <a:latin typeface="Cambria Math" panose="02040503050406030204" pitchFamily="18" charset="0"/>
                        </a:rPr>
                        <m:t>)</m:t>
                      </m:r>
                    </m:oMath>
                  </m:oMathPara>
                </a14:m>
                <a:endParaRPr lang="he-IL" dirty="0"/>
              </a:p>
            </p:txBody>
          </p:sp>
        </mc:Choice>
        <mc:Fallback xmlns="">
          <p:sp>
            <p:nvSpPr>
              <p:cNvPr id="6" name="מלבן 5">
                <a:extLst>
                  <a:ext uri="{FF2B5EF4-FFF2-40B4-BE49-F238E27FC236}">
                    <a16:creationId xmlns:a16="http://schemas.microsoft.com/office/drawing/2014/main" id="{9EC5CF40-C206-49F5-AF19-FEAE784D1B0E}"/>
                  </a:ext>
                </a:extLst>
              </p:cNvPr>
              <p:cNvSpPr>
                <a:spLocks noRot="1" noChangeAspect="1" noMove="1" noResize="1" noEditPoints="1" noAdjustHandles="1" noChangeArrowheads="1" noChangeShapeType="1" noTextEdit="1"/>
              </p:cNvSpPr>
              <p:nvPr/>
            </p:nvSpPr>
            <p:spPr>
              <a:xfrm>
                <a:off x="6951367" y="1198529"/>
                <a:ext cx="248786" cy="369332"/>
              </a:xfrm>
              <a:prstGeom prst="rect">
                <a:avLst/>
              </a:prstGeom>
              <a:blipFill>
                <a:blip r:embed="rId4"/>
                <a:stretch>
                  <a:fillRect l="-7317" r="-929268" b="-1500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77BBF71-A2EC-4054-91E9-3543B8878078}"/>
                  </a:ext>
                </a:extLst>
              </p:cNvPr>
              <p:cNvSpPr txBox="1"/>
              <p:nvPr/>
            </p:nvSpPr>
            <p:spPr>
              <a:xfrm flipH="1">
                <a:off x="2590809" y="1184921"/>
                <a:ext cx="3785803" cy="423899"/>
              </a:xfrm>
              <a:prstGeom prst="rect">
                <a:avLst/>
              </a:prstGeom>
              <a:noFill/>
            </p:spPr>
            <p:txBody>
              <a:bodyPr wrap="square" lIns="0" tIns="0" rIns="0" bIns="0" rtlCol="1">
                <a:spAutoFit/>
              </a:bodyPr>
              <a:lstStyle/>
              <a:p>
                <a:r>
                  <a:rPr lang="he-IL" dirty="0"/>
                  <a:t>נשרטט (</a:t>
                </a:r>
                <a:r>
                  <a:rPr lang="he-IL" dirty="0" err="1"/>
                  <a:t>דסמוס</a:t>
                </a:r>
                <a:r>
                  <a:rPr lang="he-IL" dirty="0"/>
                  <a:t>) את גרף הפונקציה </a:t>
                </a:r>
                <a14:m>
                  <m:oMath xmlns:m="http://schemas.openxmlformats.org/officeDocument/2006/math">
                    <m:f>
                      <m:fPr>
                        <m:ctrlPr>
                          <a:rPr lang="en-US" i="1" dirty="0">
                            <a:latin typeface="Cambria Math" panose="02040503050406030204" pitchFamily="18" charset="0"/>
                            <a:ea typeface="Calibri Light" panose="020F0302020204030204" pitchFamily="34" charset="0"/>
                            <a:cs typeface="Rubik" pitchFamily="2" charset="-79"/>
                          </a:rPr>
                        </m:ctrlPr>
                      </m:fPr>
                      <m:num>
                        <m:r>
                          <a:rPr lang="en-US" i="1" dirty="0">
                            <a:latin typeface="Cambria Math" panose="02040503050406030204" pitchFamily="18" charset="0"/>
                            <a:ea typeface="Calibri Light" panose="020F0302020204030204" pitchFamily="34" charset="0"/>
                            <a:cs typeface="Rubik" pitchFamily="2" charset="-79"/>
                          </a:rPr>
                          <m:t>1</m:t>
                        </m:r>
                      </m:num>
                      <m:den>
                        <m:r>
                          <a:rPr lang="en-US" i="1" dirty="0">
                            <a:latin typeface="Cambria Math" panose="02040503050406030204" pitchFamily="18" charset="0"/>
                            <a:ea typeface="Calibri Light" panose="020F0302020204030204" pitchFamily="34" charset="0"/>
                            <a:cs typeface="Rubik" pitchFamily="2" charset="-79"/>
                          </a:rPr>
                          <m:t>𝑓</m:t>
                        </m:r>
                        <m:d>
                          <m:dPr>
                            <m:ctrlPr>
                              <a:rPr lang="en-US" i="1" dirty="0">
                                <a:latin typeface="Cambria Math" panose="02040503050406030204" pitchFamily="18" charset="0"/>
                                <a:ea typeface="Calibri Light" panose="020F0302020204030204" pitchFamily="34" charset="0"/>
                                <a:cs typeface="Rubik" pitchFamily="2" charset="-79"/>
                              </a:rPr>
                            </m:ctrlPr>
                          </m:dPr>
                          <m:e>
                            <m:r>
                              <a:rPr lang="en-US" i="1" dirty="0">
                                <a:latin typeface="Cambria Math" panose="02040503050406030204" pitchFamily="18" charset="0"/>
                                <a:ea typeface="Calibri Light" panose="020F0302020204030204" pitchFamily="34" charset="0"/>
                                <a:cs typeface="Rubik" pitchFamily="2" charset="-79"/>
                              </a:rPr>
                              <m:t>𝑥</m:t>
                            </m:r>
                          </m:e>
                        </m:d>
                      </m:den>
                    </m:f>
                    <m:r>
                      <a:rPr lang="he-IL" i="1" dirty="0">
                        <a:latin typeface="Cambria Math" panose="02040503050406030204" pitchFamily="18" charset="0"/>
                        <a:ea typeface="Calibri Light" panose="020F0302020204030204" pitchFamily="34" charset="0"/>
                        <a:cs typeface="Rubik" pitchFamily="2" charset="-79"/>
                      </a:rPr>
                      <m:t> </m:t>
                    </m:r>
                  </m:oMath>
                </a14:m>
                <a:endParaRPr lang="he-IL" dirty="0"/>
              </a:p>
            </p:txBody>
          </p:sp>
        </mc:Choice>
        <mc:Fallback xmlns="">
          <p:sp>
            <p:nvSpPr>
              <p:cNvPr id="24" name="TextBox 23">
                <a:extLst>
                  <a:ext uri="{FF2B5EF4-FFF2-40B4-BE49-F238E27FC236}">
                    <a16:creationId xmlns:a16="http://schemas.microsoft.com/office/drawing/2014/main" id="{877BBF71-A2EC-4054-91E9-3543B8878078}"/>
                  </a:ext>
                </a:extLst>
              </p:cNvPr>
              <p:cNvSpPr txBox="1">
                <a:spLocks noRot="1" noChangeAspect="1" noMove="1" noResize="1" noEditPoints="1" noAdjustHandles="1" noChangeArrowheads="1" noChangeShapeType="1" noTextEdit="1"/>
              </p:cNvSpPr>
              <p:nvPr/>
            </p:nvSpPr>
            <p:spPr>
              <a:xfrm flipH="1">
                <a:off x="2590809" y="1184921"/>
                <a:ext cx="3785803" cy="423899"/>
              </a:xfrm>
              <a:prstGeom prst="rect">
                <a:avLst/>
              </a:prstGeom>
              <a:blipFill>
                <a:blip r:embed="rId5"/>
                <a:stretch>
                  <a:fillRect t="-5714" r="-3865" b="-18571"/>
                </a:stretch>
              </a:blipFill>
            </p:spPr>
            <p:txBody>
              <a:bodyPr/>
              <a:lstStyle/>
              <a:p>
                <a:r>
                  <a:rPr lang="he-IL">
                    <a:noFill/>
                  </a:rPr>
                  <a:t> </a:t>
                </a:r>
              </a:p>
            </p:txBody>
          </p:sp>
        </mc:Fallback>
      </mc:AlternateContent>
      <p:pic>
        <p:nvPicPr>
          <p:cNvPr id="7" name="תמונה 6">
            <a:extLst>
              <a:ext uri="{FF2B5EF4-FFF2-40B4-BE49-F238E27FC236}">
                <a16:creationId xmlns:a16="http://schemas.microsoft.com/office/drawing/2014/main" id="{0249ED71-025C-4DE5-8BF7-2E816204A462}"/>
              </a:ext>
            </a:extLst>
          </p:cNvPr>
          <p:cNvPicPr>
            <a:picLocks noChangeAspect="1"/>
          </p:cNvPicPr>
          <p:nvPr/>
        </p:nvPicPr>
        <p:blipFill rotWithShape="1">
          <a:blip r:embed="rId6"/>
          <a:srcRect l="22107" r="15942"/>
          <a:stretch/>
        </p:blipFill>
        <p:spPr>
          <a:xfrm>
            <a:off x="9820005" y="1913519"/>
            <a:ext cx="2128762" cy="3225359"/>
          </a:xfrm>
          <a:prstGeom prst="rect">
            <a:avLst/>
          </a:prstGeom>
        </p:spPr>
      </p:pic>
      <p:cxnSp>
        <p:nvCxnSpPr>
          <p:cNvPr id="81" name="מחבר חץ ישר 80">
            <a:extLst>
              <a:ext uri="{FF2B5EF4-FFF2-40B4-BE49-F238E27FC236}">
                <a16:creationId xmlns:a16="http://schemas.microsoft.com/office/drawing/2014/main" id="{951D057D-64FD-4146-8E99-AED66BA79DDA}"/>
              </a:ext>
            </a:extLst>
          </p:cNvPr>
          <p:cNvCxnSpPr>
            <a:cxnSpLocks/>
          </p:cNvCxnSpPr>
          <p:nvPr/>
        </p:nvCxnSpPr>
        <p:spPr>
          <a:xfrm>
            <a:off x="9820005" y="3707044"/>
            <a:ext cx="2185536" cy="8622"/>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82" name="מחבר חץ ישר 81">
            <a:extLst>
              <a:ext uri="{FF2B5EF4-FFF2-40B4-BE49-F238E27FC236}">
                <a16:creationId xmlns:a16="http://schemas.microsoft.com/office/drawing/2014/main" id="{FC16F3E9-5D8E-4340-8D5A-83724BDA20DC}"/>
              </a:ext>
            </a:extLst>
          </p:cNvPr>
          <p:cNvCxnSpPr>
            <a:cxnSpLocks/>
          </p:cNvCxnSpPr>
          <p:nvPr/>
        </p:nvCxnSpPr>
        <p:spPr>
          <a:xfrm flipV="1">
            <a:off x="10865336" y="1894469"/>
            <a:ext cx="0" cy="322535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85" name="אליפסה 84">
            <a:extLst>
              <a:ext uri="{FF2B5EF4-FFF2-40B4-BE49-F238E27FC236}">
                <a16:creationId xmlns:a16="http://schemas.microsoft.com/office/drawing/2014/main" id="{9DC755E1-1F3C-4DEF-A3EB-2DC83F551E55}"/>
              </a:ext>
            </a:extLst>
          </p:cNvPr>
          <p:cNvSpPr/>
          <p:nvPr/>
        </p:nvSpPr>
        <p:spPr>
          <a:xfrm>
            <a:off x="5906061" y="3573399"/>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50" name="מחבר ישר 49">
            <a:extLst>
              <a:ext uri="{FF2B5EF4-FFF2-40B4-BE49-F238E27FC236}">
                <a16:creationId xmlns:a16="http://schemas.microsoft.com/office/drawing/2014/main" id="{B2571C82-8970-411E-8277-2B2C4D1754E0}"/>
              </a:ext>
            </a:extLst>
          </p:cNvPr>
          <p:cNvCxnSpPr>
            <a:cxnSpLocks/>
          </p:cNvCxnSpPr>
          <p:nvPr/>
        </p:nvCxnSpPr>
        <p:spPr>
          <a:xfrm>
            <a:off x="5095677" y="1814793"/>
            <a:ext cx="0" cy="3226886"/>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783F4CEC-5BB3-4E51-B7D7-7FA16068A9D3}"/>
              </a:ext>
            </a:extLst>
          </p:cNvPr>
          <p:cNvSpPr txBox="1"/>
          <p:nvPr/>
        </p:nvSpPr>
        <p:spPr>
          <a:xfrm flipH="1">
            <a:off x="6539555" y="1900708"/>
            <a:ext cx="3138674" cy="553998"/>
          </a:xfrm>
          <a:prstGeom prst="rect">
            <a:avLst/>
          </a:prstGeom>
          <a:noFill/>
        </p:spPr>
        <p:txBody>
          <a:bodyPr wrap="square" lIns="0" tIns="0" rIns="0" bIns="0" rtlCol="1">
            <a:spAutoFit/>
          </a:bodyPr>
          <a:lstStyle/>
          <a:p>
            <a:r>
              <a:rPr lang="he-IL" b="1" u="sng" dirty="0" err="1">
                <a:latin typeface="Rubik" pitchFamily="2" charset="-79"/>
                <a:cs typeface="Rubik" pitchFamily="2" charset="-79"/>
              </a:rPr>
              <a:t>אסימפטוטה</a:t>
            </a:r>
            <a:r>
              <a:rPr lang="he-IL" b="1" u="sng" dirty="0">
                <a:latin typeface="Rubik" pitchFamily="2" charset="-79"/>
                <a:cs typeface="Rubik" pitchFamily="2" charset="-79"/>
              </a:rPr>
              <a:t> אופקית: </a:t>
            </a:r>
          </a:p>
          <a:p>
            <a:endParaRPr lang="he-IL" dirty="0">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1F8657EC-6876-4E55-BCA6-8BF1706679E5}"/>
                  </a:ext>
                </a:extLst>
              </p:cNvPr>
              <p:cNvSpPr txBox="1"/>
              <p:nvPr/>
            </p:nvSpPr>
            <p:spPr>
              <a:xfrm flipH="1">
                <a:off x="6465081" y="2311819"/>
                <a:ext cx="3466377" cy="276999"/>
              </a:xfrm>
              <a:prstGeom prst="rect">
                <a:avLst/>
              </a:prstGeom>
              <a:noFill/>
            </p:spPr>
            <p:txBody>
              <a:bodyPr wrap="square" lIns="0" tIns="0" rIns="0" bIns="0" rtlCol="1">
                <a:spAutoFit/>
              </a:bodyPr>
              <a:lstStyle/>
              <a:p>
                <a:r>
                  <a:rPr lang="he-IL" dirty="0"/>
                  <a:t>לפונקציה </a:t>
                </a:r>
                <a14:m>
                  <m:oMath xmlns:m="http://schemas.openxmlformats.org/officeDocument/2006/math">
                    <m:r>
                      <a:rPr lang="he-IL" i="1" dirty="0" smtClean="0">
                        <a:latin typeface="Cambria Math" panose="02040503050406030204" pitchFamily="18" charset="0"/>
                      </a:rPr>
                      <m:t> </m:t>
                    </m:r>
                    <m:r>
                      <a:rPr lang="en-US" i="1" dirty="0" smtClean="0">
                        <a:latin typeface="Cambria Math" panose="02040503050406030204" pitchFamily="18" charset="0"/>
                      </a:rPr>
                      <m:t>𝑓</m:t>
                    </m:r>
                    <m:d>
                      <m:dPr>
                        <m:ctrlPr>
                          <a:rPr lang="en-US" i="1" dirty="0" smtClean="0">
                            <a:latin typeface="Cambria Math" panose="02040503050406030204" pitchFamily="18" charset="0"/>
                          </a:rPr>
                        </m:ctrlPr>
                      </m:dPr>
                      <m:e>
                        <m:r>
                          <a:rPr lang="en-US" i="1" dirty="0" smtClean="0">
                            <a:latin typeface="Cambria Math" panose="02040503050406030204" pitchFamily="18" charset="0"/>
                          </a:rPr>
                          <m:t>𝑥</m:t>
                        </m:r>
                      </m:e>
                    </m:d>
                  </m:oMath>
                </a14:m>
                <a:r>
                  <a:rPr lang="he-IL" dirty="0"/>
                  <a:t>אין </a:t>
                </a:r>
                <a:r>
                  <a:rPr lang="he-IL" dirty="0" err="1"/>
                  <a:t>אסימפטוטה</a:t>
                </a:r>
                <a:r>
                  <a:rPr lang="he-IL" dirty="0"/>
                  <a:t> אופקית </a:t>
                </a:r>
              </a:p>
            </p:txBody>
          </p:sp>
        </mc:Choice>
        <mc:Fallback xmlns="">
          <p:sp>
            <p:nvSpPr>
              <p:cNvPr id="62" name="TextBox 61">
                <a:extLst>
                  <a:ext uri="{FF2B5EF4-FFF2-40B4-BE49-F238E27FC236}">
                    <a16:creationId xmlns:a16="http://schemas.microsoft.com/office/drawing/2014/main" id="{1F8657EC-6876-4E55-BCA6-8BF1706679E5}"/>
                  </a:ext>
                </a:extLst>
              </p:cNvPr>
              <p:cNvSpPr txBox="1">
                <a:spLocks noRot="1" noChangeAspect="1" noMove="1" noResize="1" noEditPoints="1" noAdjustHandles="1" noChangeArrowheads="1" noChangeShapeType="1" noTextEdit="1"/>
              </p:cNvSpPr>
              <p:nvPr/>
            </p:nvSpPr>
            <p:spPr>
              <a:xfrm flipH="1">
                <a:off x="6465081" y="2311819"/>
                <a:ext cx="3466377" cy="276999"/>
              </a:xfrm>
              <a:prstGeom prst="rect">
                <a:avLst/>
              </a:prstGeom>
              <a:blipFill>
                <a:blip r:embed="rId7"/>
                <a:stretch>
                  <a:fillRect l="-4930" t="-28261" r="-4049" b="-5000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63" name="מלבן 62">
                <a:extLst>
                  <a:ext uri="{FF2B5EF4-FFF2-40B4-BE49-F238E27FC236}">
                    <a16:creationId xmlns:a16="http://schemas.microsoft.com/office/drawing/2014/main" id="{8D1933D9-DBF7-4606-899B-C7BE2875CFC4}"/>
                  </a:ext>
                </a:extLst>
              </p:cNvPr>
              <p:cNvSpPr/>
              <p:nvPr/>
            </p:nvSpPr>
            <p:spPr>
              <a:xfrm>
                <a:off x="7410005" y="3025588"/>
                <a:ext cx="1000570"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𝑓</m:t>
                      </m:r>
                      <m:r>
                        <a:rPr lang="en-US" sz="2000" b="0" i="1" dirty="0" smtClean="0">
                          <a:latin typeface="Cambria Math" panose="02040503050406030204" pitchFamily="18" charset="0"/>
                          <a:cs typeface="Rubik" pitchFamily="2" charset="-79"/>
                        </a:rPr>
                        <m:t>(</m:t>
                      </m:r>
                      <m:r>
                        <a:rPr lang="en-US" sz="2000" b="0" i="1" dirty="0" smtClean="0">
                          <a:latin typeface="Cambria Math" panose="02040503050406030204" pitchFamily="18" charset="0"/>
                          <a:cs typeface="Rubik" pitchFamily="2" charset="-79"/>
                        </a:rPr>
                        <m:t>𝑥</m:t>
                      </m:r>
                      <m:r>
                        <a:rPr lang="en-US" sz="2000" b="0" i="1" dirty="0" smtClean="0">
                          <a:latin typeface="Cambria Math" panose="02040503050406030204" pitchFamily="18" charset="0"/>
                          <a:cs typeface="Rubik" pitchFamily="2" charset="-79"/>
                        </a:rPr>
                        <m:t>)</m:t>
                      </m:r>
                    </m:oMath>
                  </m:oMathPara>
                </a14:m>
                <a:endParaRPr lang="he-IL" sz="2400" dirty="0"/>
              </a:p>
            </p:txBody>
          </p:sp>
        </mc:Choice>
        <mc:Fallback xmlns="">
          <p:sp>
            <p:nvSpPr>
              <p:cNvPr id="63" name="מלבן 62">
                <a:extLst>
                  <a:ext uri="{FF2B5EF4-FFF2-40B4-BE49-F238E27FC236}">
                    <a16:creationId xmlns:a16="http://schemas.microsoft.com/office/drawing/2014/main" id="{8D1933D9-DBF7-4606-899B-C7BE2875CFC4}"/>
                  </a:ext>
                </a:extLst>
              </p:cNvPr>
              <p:cNvSpPr>
                <a:spLocks noRot="1" noChangeAspect="1" noMove="1" noResize="1" noEditPoints="1" noAdjustHandles="1" noChangeArrowheads="1" noChangeShapeType="1" noTextEdit="1"/>
              </p:cNvSpPr>
              <p:nvPr/>
            </p:nvSpPr>
            <p:spPr>
              <a:xfrm>
                <a:off x="7410005" y="3025588"/>
                <a:ext cx="1000570" cy="400110"/>
              </a:xfrm>
              <a:prstGeom prst="rect">
                <a:avLst/>
              </a:prstGeom>
              <a:blipFill>
                <a:blip r:embed="rId8"/>
                <a:stretch>
                  <a:fillRect b="-18182"/>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65" name="מלבן 64">
                <a:extLst>
                  <a:ext uri="{FF2B5EF4-FFF2-40B4-BE49-F238E27FC236}">
                    <a16:creationId xmlns:a16="http://schemas.microsoft.com/office/drawing/2014/main" id="{CB26DD71-3A1A-4214-A9AD-FE7B4F9B7847}"/>
                  </a:ext>
                </a:extLst>
              </p:cNvPr>
              <p:cNvSpPr/>
              <p:nvPr/>
            </p:nvSpPr>
            <p:spPr>
              <a:xfrm>
                <a:off x="7424705" y="3360226"/>
                <a:ext cx="1000570"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𝑥</m:t>
                      </m:r>
                      <m:r>
                        <a:rPr lang="en-US" sz="2000" i="1" dirty="0" smtClean="0">
                          <a:latin typeface="Cambria Math" panose="02040503050406030204" pitchFamily="18" charset="0"/>
                          <a:ea typeface="Cambria Math" panose="02040503050406030204" pitchFamily="18" charset="0"/>
                          <a:cs typeface="Rubik" pitchFamily="2" charset="-79"/>
                        </a:rPr>
                        <m:t>→</m:t>
                      </m:r>
                      <m:r>
                        <a:rPr lang="en-US" sz="2000" i="1" dirty="0" smtClean="0">
                          <a:latin typeface="Cambria Math" panose="02040503050406030204" pitchFamily="18" charset="0"/>
                          <a:ea typeface="Cambria Math" panose="02040503050406030204" pitchFamily="18" charset="0"/>
                          <a:cs typeface="Rubik" pitchFamily="2" charset="-79"/>
                        </a:rPr>
                        <m:t>∞</m:t>
                      </m:r>
                    </m:oMath>
                  </m:oMathPara>
                </a14:m>
                <a:endParaRPr lang="he-IL" sz="2400" dirty="0"/>
              </a:p>
            </p:txBody>
          </p:sp>
        </mc:Choice>
        <mc:Fallback xmlns="">
          <p:sp>
            <p:nvSpPr>
              <p:cNvPr id="65" name="מלבן 64">
                <a:extLst>
                  <a:ext uri="{FF2B5EF4-FFF2-40B4-BE49-F238E27FC236}">
                    <a16:creationId xmlns:a16="http://schemas.microsoft.com/office/drawing/2014/main" id="{CB26DD71-3A1A-4214-A9AD-FE7B4F9B7847}"/>
                  </a:ext>
                </a:extLst>
              </p:cNvPr>
              <p:cNvSpPr>
                <a:spLocks noRot="1" noChangeAspect="1" noMove="1" noResize="1" noEditPoints="1" noAdjustHandles="1" noChangeArrowheads="1" noChangeShapeType="1" noTextEdit="1"/>
              </p:cNvSpPr>
              <p:nvPr/>
            </p:nvSpPr>
            <p:spPr>
              <a:xfrm>
                <a:off x="7424705" y="3360226"/>
                <a:ext cx="1000570" cy="400110"/>
              </a:xfrm>
              <a:prstGeom prst="rect">
                <a:avLst/>
              </a:prstGeom>
              <a:blipFill>
                <a:blip r:embed="rId9"/>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68" name="מלבן 67">
                <a:extLst>
                  <a:ext uri="{FF2B5EF4-FFF2-40B4-BE49-F238E27FC236}">
                    <a16:creationId xmlns:a16="http://schemas.microsoft.com/office/drawing/2014/main" id="{08294F05-11D4-426A-8F0F-07D2B4A66F90}"/>
                  </a:ext>
                </a:extLst>
              </p:cNvPr>
              <p:cNvSpPr/>
              <p:nvPr/>
            </p:nvSpPr>
            <p:spPr>
              <a:xfrm>
                <a:off x="8157900" y="2989194"/>
                <a:ext cx="1000570" cy="5232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cs typeface="Rubik" pitchFamily="2" charset="-79"/>
                        </a:rPr>
                        <m:t>=</m:t>
                      </m:r>
                      <m:r>
                        <a:rPr lang="en-US" sz="2800" b="0" i="1" dirty="0" smtClean="0">
                          <a:latin typeface="Cambria Math" panose="02040503050406030204" pitchFamily="18" charset="0"/>
                          <a:cs typeface="Rubik" pitchFamily="2" charset="-79"/>
                        </a:rPr>
                        <m:t>"</m:t>
                      </m:r>
                      <m:r>
                        <a:rPr lang="en-US" sz="2800" i="1" dirty="0" smtClean="0">
                          <a:latin typeface="Cambria Math" panose="02040503050406030204" pitchFamily="18" charset="0"/>
                          <a:ea typeface="Cambria Math" panose="02040503050406030204" pitchFamily="18" charset="0"/>
                          <a:cs typeface="Rubik" pitchFamily="2" charset="-79"/>
                        </a:rPr>
                        <m:t>∞</m:t>
                      </m:r>
                      <m:r>
                        <a:rPr lang="en-US" sz="2800" b="0" i="1" dirty="0" smtClean="0">
                          <a:latin typeface="Cambria Math" panose="02040503050406030204" pitchFamily="18" charset="0"/>
                          <a:ea typeface="Cambria Math" panose="02040503050406030204" pitchFamily="18" charset="0"/>
                          <a:cs typeface="Rubik" pitchFamily="2" charset="-79"/>
                        </a:rPr>
                        <m:t>"</m:t>
                      </m:r>
                    </m:oMath>
                  </m:oMathPara>
                </a14:m>
                <a:endParaRPr lang="he-IL" sz="3200" dirty="0"/>
              </a:p>
            </p:txBody>
          </p:sp>
        </mc:Choice>
        <mc:Fallback xmlns="">
          <p:sp>
            <p:nvSpPr>
              <p:cNvPr id="68" name="מלבן 67">
                <a:extLst>
                  <a:ext uri="{FF2B5EF4-FFF2-40B4-BE49-F238E27FC236}">
                    <a16:creationId xmlns:a16="http://schemas.microsoft.com/office/drawing/2014/main" id="{08294F05-11D4-426A-8F0F-07D2B4A66F90}"/>
                  </a:ext>
                </a:extLst>
              </p:cNvPr>
              <p:cNvSpPr>
                <a:spLocks noRot="1" noChangeAspect="1" noMove="1" noResize="1" noEditPoints="1" noAdjustHandles="1" noChangeArrowheads="1" noChangeShapeType="1" noTextEdit="1"/>
              </p:cNvSpPr>
              <p:nvPr/>
            </p:nvSpPr>
            <p:spPr>
              <a:xfrm>
                <a:off x="8157900" y="2989194"/>
                <a:ext cx="1000570" cy="523220"/>
              </a:xfrm>
              <a:prstGeom prst="rect">
                <a:avLst/>
              </a:prstGeom>
              <a:blipFill>
                <a:blip r:embed="rId10"/>
                <a:stretch>
                  <a:fillRect r="-1829"/>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69" name="מלבן 68">
                <a:extLst>
                  <a:ext uri="{FF2B5EF4-FFF2-40B4-BE49-F238E27FC236}">
                    <a16:creationId xmlns:a16="http://schemas.microsoft.com/office/drawing/2014/main" id="{E49F625E-1253-43B5-8880-1BE179FCEC43}"/>
                  </a:ext>
                </a:extLst>
              </p:cNvPr>
              <p:cNvSpPr/>
              <p:nvPr/>
            </p:nvSpPr>
            <p:spPr>
              <a:xfrm>
                <a:off x="7338156" y="4047949"/>
                <a:ext cx="1000570"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𝑓</m:t>
                      </m:r>
                      <m:r>
                        <a:rPr lang="en-US" sz="2000" b="0" i="1" dirty="0" smtClean="0">
                          <a:latin typeface="Cambria Math" panose="02040503050406030204" pitchFamily="18" charset="0"/>
                          <a:cs typeface="Rubik" pitchFamily="2" charset="-79"/>
                        </a:rPr>
                        <m:t>(</m:t>
                      </m:r>
                      <m:r>
                        <a:rPr lang="en-US" sz="2000" b="0" i="1" dirty="0" smtClean="0">
                          <a:latin typeface="Cambria Math" panose="02040503050406030204" pitchFamily="18" charset="0"/>
                          <a:cs typeface="Rubik" pitchFamily="2" charset="-79"/>
                        </a:rPr>
                        <m:t>𝑥</m:t>
                      </m:r>
                      <m:r>
                        <a:rPr lang="en-US" sz="2000" b="0" i="1" dirty="0" smtClean="0">
                          <a:latin typeface="Cambria Math" panose="02040503050406030204" pitchFamily="18" charset="0"/>
                          <a:cs typeface="Rubik" pitchFamily="2" charset="-79"/>
                        </a:rPr>
                        <m:t>)</m:t>
                      </m:r>
                    </m:oMath>
                  </m:oMathPara>
                </a14:m>
                <a:endParaRPr lang="he-IL" sz="2400" dirty="0"/>
              </a:p>
            </p:txBody>
          </p:sp>
        </mc:Choice>
        <mc:Fallback xmlns="">
          <p:sp>
            <p:nvSpPr>
              <p:cNvPr id="69" name="מלבן 68">
                <a:extLst>
                  <a:ext uri="{FF2B5EF4-FFF2-40B4-BE49-F238E27FC236}">
                    <a16:creationId xmlns:a16="http://schemas.microsoft.com/office/drawing/2014/main" id="{E49F625E-1253-43B5-8880-1BE179FCEC43}"/>
                  </a:ext>
                </a:extLst>
              </p:cNvPr>
              <p:cNvSpPr>
                <a:spLocks noRot="1" noChangeAspect="1" noMove="1" noResize="1" noEditPoints="1" noAdjustHandles="1" noChangeArrowheads="1" noChangeShapeType="1" noTextEdit="1"/>
              </p:cNvSpPr>
              <p:nvPr/>
            </p:nvSpPr>
            <p:spPr>
              <a:xfrm>
                <a:off x="7338156" y="4047949"/>
                <a:ext cx="1000570" cy="400110"/>
              </a:xfrm>
              <a:prstGeom prst="rect">
                <a:avLst/>
              </a:prstGeom>
              <a:blipFill>
                <a:blip r:embed="rId11"/>
                <a:stretch>
                  <a:fillRect b="-18182"/>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70" name="מלבן 69">
                <a:extLst>
                  <a:ext uri="{FF2B5EF4-FFF2-40B4-BE49-F238E27FC236}">
                    <a16:creationId xmlns:a16="http://schemas.microsoft.com/office/drawing/2014/main" id="{76FD1779-A226-485D-9612-8ED2E72A1014}"/>
                  </a:ext>
                </a:extLst>
              </p:cNvPr>
              <p:cNvSpPr/>
              <p:nvPr/>
            </p:nvSpPr>
            <p:spPr>
              <a:xfrm>
                <a:off x="7149579" y="4402247"/>
                <a:ext cx="1377723"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𝑥</m:t>
                      </m:r>
                      <m:r>
                        <a:rPr lang="en-US" sz="2000" i="1" dirty="0" smtClean="0">
                          <a:latin typeface="Cambria Math" panose="02040503050406030204" pitchFamily="18" charset="0"/>
                          <a:ea typeface="Cambria Math" panose="02040503050406030204" pitchFamily="18" charset="0"/>
                          <a:cs typeface="Rubik" pitchFamily="2" charset="-79"/>
                        </a:rPr>
                        <m:t>→</m:t>
                      </m:r>
                      <m:r>
                        <a:rPr lang="en-US" sz="2000" b="0" i="1" dirty="0" smtClean="0">
                          <a:latin typeface="Cambria Math" panose="02040503050406030204" pitchFamily="18" charset="0"/>
                          <a:ea typeface="Cambria Math" panose="02040503050406030204" pitchFamily="18" charset="0"/>
                          <a:cs typeface="Rubik" pitchFamily="2" charset="-79"/>
                        </a:rPr>
                        <m:t>−</m:t>
                      </m:r>
                      <m:r>
                        <a:rPr lang="en-US" sz="2000" i="1" dirty="0" smtClean="0">
                          <a:latin typeface="Cambria Math" panose="02040503050406030204" pitchFamily="18" charset="0"/>
                          <a:ea typeface="Cambria Math" panose="02040503050406030204" pitchFamily="18" charset="0"/>
                          <a:cs typeface="Rubik" pitchFamily="2" charset="-79"/>
                        </a:rPr>
                        <m:t>∞</m:t>
                      </m:r>
                    </m:oMath>
                  </m:oMathPara>
                </a14:m>
                <a:endParaRPr lang="he-IL" sz="2400" dirty="0"/>
              </a:p>
            </p:txBody>
          </p:sp>
        </mc:Choice>
        <mc:Fallback xmlns="">
          <p:sp>
            <p:nvSpPr>
              <p:cNvPr id="70" name="מלבן 69">
                <a:extLst>
                  <a:ext uri="{FF2B5EF4-FFF2-40B4-BE49-F238E27FC236}">
                    <a16:creationId xmlns:a16="http://schemas.microsoft.com/office/drawing/2014/main" id="{76FD1779-A226-485D-9612-8ED2E72A1014}"/>
                  </a:ext>
                </a:extLst>
              </p:cNvPr>
              <p:cNvSpPr>
                <a:spLocks noRot="1" noChangeAspect="1" noMove="1" noResize="1" noEditPoints="1" noAdjustHandles="1" noChangeArrowheads="1" noChangeShapeType="1" noTextEdit="1"/>
              </p:cNvSpPr>
              <p:nvPr/>
            </p:nvSpPr>
            <p:spPr>
              <a:xfrm>
                <a:off x="7149579" y="4402247"/>
                <a:ext cx="1377723" cy="400110"/>
              </a:xfrm>
              <a:prstGeom prst="rect">
                <a:avLst/>
              </a:prstGeom>
              <a:blipFill>
                <a:blip r:embed="rId12"/>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71" name="מלבן 70">
                <a:extLst>
                  <a:ext uri="{FF2B5EF4-FFF2-40B4-BE49-F238E27FC236}">
                    <a16:creationId xmlns:a16="http://schemas.microsoft.com/office/drawing/2014/main" id="{4EEA8352-5721-4407-8D7E-7A9941A6279D}"/>
                  </a:ext>
                </a:extLst>
              </p:cNvPr>
              <p:cNvSpPr/>
              <p:nvPr/>
            </p:nvSpPr>
            <p:spPr>
              <a:xfrm>
                <a:off x="7933218" y="4037302"/>
                <a:ext cx="1745011"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cs typeface="Rubik" pitchFamily="2" charset="-79"/>
                        </a:rPr>
                        <m:t>=</m:t>
                      </m:r>
                      <m:r>
                        <a:rPr lang="en-US" sz="2400" b="0" i="1" dirty="0" smtClean="0">
                          <a:latin typeface="Cambria Math" panose="02040503050406030204" pitchFamily="18" charset="0"/>
                          <a:cs typeface="Rubik" pitchFamily="2" charset="-79"/>
                        </a:rPr>
                        <m:t>"−</m:t>
                      </m:r>
                      <m:r>
                        <a:rPr lang="en-US" sz="2400" i="1" dirty="0" smtClean="0">
                          <a:latin typeface="Cambria Math" panose="02040503050406030204" pitchFamily="18" charset="0"/>
                          <a:ea typeface="Cambria Math" panose="02040503050406030204" pitchFamily="18" charset="0"/>
                          <a:cs typeface="Rubik" pitchFamily="2" charset="-79"/>
                        </a:rPr>
                        <m:t>∞</m:t>
                      </m:r>
                      <m:r>
                        <a:rPr lang="en-US" sz="2400" b="0" i="1" dirty="0" smtClean="0">
                          <a:latin typeface="Cambria Math" panose="02040503050406030204" pitchFamily="18" charset="0"/>
                          <a:ea typeface="Cambria Math" panose="02040503050406030204" pitchFamily="18" charset="0"/>
                          <a:cs typeface="Rubik" pitchFamily="2" charset="-79"/>
                        </a:rPr>
                        <m:t>"</m:t>
                      </m:r>
                    </m:oMath>
                  </m:oMathPara>
                </a14:m>
                <a:endParaRPr lang="he-IL" sz="2800" dirty="0"/>
              </a:p>
            </p:txBody>
          </p:sp>
        </mc:Choice>
        <mc:Fallback xmlns="">
          <p:sp>
            <p:nvSpPr>
              <p:cNvPr id="71" name="מלבן 70">
                <a:extLst>
                  <a:ext uri="{FF2B5EF4-FFF2-40B4-BE49-F238E27FC236}">
                    <a16:creationId xmlns:a16="http://schemas.microsoft.com/office/drawing/2014/main" id="{4EEA8352-5721-4407-8D7E-7A9941A6279D}"/>
                  </a:ext>
                </a:extLst>
              </p:cNvPr>
              <p:cNvSpPr>
                <a:spLocks noRot="1" noChangeAspect="1" noMove="1" noResize="1" noEditPoints="1" noAdjustHandles="1" noChangeArrowheads="1" noChangeShapeType="1" noTextEdit="1"/>
              </p:cNvSpPr>
              <p:nvPr/>
            </p:nvSpPr>
            <p:spPr>
              <a:xfrm>
                <a:off x="7933218" y="4037302"/>
                <a:ext cx="1745011" cy="461665"/>
              </a:xfrm>
              <a:prstGeom prst="rect">
                <a:avLst/>
              </a:prstGeom>
              <a:blipFill>
                <a:blip r:embed="rId13"/>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44F225C4-FE71-4CE2-9748-D35C0B34DAC8}"/>
                  </a:ext>
                </a:extLst>
              </p:cNvPr>
              <p:cNvSpPr txBox="1"/>
              <p:nvPr/>
            </p:nvSpPr>
            <p:spPr>
              <a:xfrm flipH="1">
                <a:off x="610431" y="2830986"/>
                <a:ext cx="3236786" cy="700898"/>
              </a:xfrm>
              <a:prstGeom prst="rect">
                <a:avLst/>
              </a:prstGeom>
              <a:noFill/>
              <a:ln>
                <a:solidFill>
                  <a:srgbClr val="8A0437"/>
                </a:solidFill>
              </a:ln>
            </p:spPr>
            <p:txBody>
              <a:bodyPr wrap="square" lIns="0" tIns="0" rIns="0" bIns="0" rtlCol="1">
                <a:spAutoFit/>
              </a:bodyPr>
              <a:lstStyle/>
              <a:p>
                <a:pPr algn="ctr"/>
                <a:r>
                  <a:rPr lang="he-IL" dirty="0">
                    <a:latin typeface="Rubik" pitchFamily="2" charset="-79"/>
                    <a:cs typeface="Rubik" pitchFamily="2" charset="-79"/>
                  </a:rPr>
                  <a:t>לפונקציה </a:t>
                </a:r>
                <a14:m>
                  <m:oMath xmlns:m="http://schemas.openxmlformats.org/officeDocument/2006/math">
                    <m:f>
                      <m:fPr>
                        <m:ctrlPr>
                          <a:rPr lang="en-US" i="1" dirty="0" smtClean="0">
                            <a:latin typeface="Cambria Math" panose="02040503050406030204" pitchFamily="18" charset="0"/>
                            <a:cs typeface="Rubik" pitchFamily="2" charset="-79"/>
                          </a:rPr>
                        </m:ctrlPr>
                      </m:fPr>
                      <m:num>
                        <m:r>
                          <a:rPr lang="en-US" i="1" dirty="0" smtClean="0">
                            <a:latin typeface="Cambria Math" panose="02040503050406030204" pitchFamily="18" charset="0"/>
                            <a:cs typeface="Rubik" pitchFamily="2" charset="-79"/>
                          </a:rPr>
                          <m:t>1</m:t>
                        </m:r>
                      </m:num>
                      <m:den>
                        <m:r>
                          <a:rPr lang="en-US" i="1" dirty="0" smtClean="0">
                            <a:latin typeface="Cambria Math" panose="02040503050406030204" pitchFamily="18" charset="0"/>
                            <a:cs typeface="Rubik" pitchFamily="2" charset="-79"/>
                          </a:rPr>
                          <m:t>𝑓</m:t>
                        </m:r>
                        <m:d>
                          <m:dPr>
                            <m:ctrlPr>
                              <a:rPr lang="en-US" i="1" dirty="0" smtClean="0">
                                <a:latin typeface="Cambria Math" panose="02040503050406030204" pitchFamily="18" charset="0"/>
                                <a:cs typeface="Rubik" pitchFamily="2" charset="-79"/>
                              </a:rPr>
                            </m:ctrlPr>
                          </m:dPr>
                          <m:e>
                            <m:r>
                              <a:rPr lang="en-US" i="1" dirty="0" smtClean="0">
                                <a:latin typeface="Cambria Math" panose="02040503050406030204" pitchFamily="18" charset="0"/>
                                <a:cs typeface="Rubik" pitchFamily="2" charset="-79"/>
                              </a:rPr>
                              <m:t>𝑥</m:t>
                            </m:r>
                          </m:e>
                        </m:d>
                      </m:den>
                    </m:f>
                  </m:oMath>
                </a14:m>
                <a:r>
                  <a:rPr lang="he-IL" dirty="0">
                    <a:latin typeface="Rubik" pitchFamily="2" charset="-79"/>
                    <a:cs typeface="Rubik" pitchFamily="2" charset="-79"/>
                  </a:rPr>
                  <a:t> יש </a:t>
                </a:r>
                <a:r>
                  <a:rPr lang="he-IL" dirty="0" err="1">
                    <a:latin typeface="Rubik" pitchFamily="2" charset="-79"/>
                    <a:cs typeface="Rubik" pitchFamily="2" charset="-79"/>
                  </a:rPr>
                  <a:t>אסיפטוטה</a:t>
                </a:r>
                <a:r>
                  <a:rPr lang="he-IL" dirty="0">
                    <a:latin typeface="Rubik" pitchFamily="2" charset="-79"/>
                    <a:cs typeface="Rubik" pitchFamily="2" charset="-79"/>
                  </a:rPr>
                  <a:t> אופקית</a:t>
                </a:r>
                <a:r>
                  <a:rPr lang="en-US" dirty="0">
                    <a:latin typeface="Rubik" pitchFamily="2" charset="-79"/>
                    <a:cs typeface="Rubik" pitchFamily="2" charset="-79"/>
                  </a:rPr>
                  <a:t> </a:t>
                </a:r>
                <a:r>
                  <a:rPr lang="he-IL" dirty="0">
                    <a:latin typeface="Rubik" pitchFamily="2" charset="-79"/>
                    <a:cs typeface="Rubik" pitchFamily="2" charset="-79"/>
                  </a:rPr>
                  <a:t> ב- </a:t>
                </a:r>
                <a14:m>
                  <m:oMath xmlns:m="http://schemas.openxmlformats.org/officeDocument/2006/math">
                    <m:r>
                      <a:rPr lang="en-US" b="0" i="1" smtClean="0">
                        <a:latin typeface="Cambria Math" panose="02040503050406030204" pitchFamily="18" charset="0"/>
                        <a:cs typeface="Rubik" pitchFamily="2" charset="-79"/>
                      </a:rPr>
                      <m:t>𝑦</m:t>
                    </m:r>
                    <m:r>
                      <a:rPr lang="en-US" b="0" i="1" smtClean="0">
                        <a:latin typeface="Cambria Math" panose="02040503050406030204" pitchFamily="18" charset="0"/>
                        <a:cs typeface="Rubik" pitchFamily="2" charset="-79"/>
                      </a:rPr>
                      <m:t>=</m:t>
                    </m:r>
                    <m:r>
                      <a:rPr lang="en-US" b="0" i="1" smtClean="0">
                        <a:latin typeface="Cambria Math" panose="02040503050406030204" pitchFamily="18" charset="0"/>
                        <a:cs typeface="Rubik" pitchFamily="2" charset="-79"/>
                      </a:rPr>
                      <m:t>0</m:t>
                    </m:r>
                  </m:oMath>
                </a14:m>
                <a:endParaRPr lang="he-IL" dirty="0">
                  <a:latin typeface="Rubik" pitchFamily="2" charset="-79"/>
                  <a:cs typeface="Rubik" pitchFamily="2" charset="-79"/>
                </a:endParaRPr>
              </a:p>
            </p:txBody>
          </p:sp>
        </mc:Choice>
        <mc:Fallback xmlns="">
          <p:sp>
            <p:nvSpPr>
              <p:cNvPr id="73" name="TextBox 72">
                <a:extLst>
                  <a:ext uri="{FF2B5EF4-FFF2-40B4-BE49-F238E27FC236}">
                    <a16:creationId xmlns:a16="http://schemas.microsoft.com/office/drawing/2014/main" id="{44F225C4-FE71-4CE2-9748-D35C0B34DAC8}"/>
                  </a:ext>
                </a:extLst>
              </p:cNvPr>
              <p:cNvSpPr txBox="1">
                <a:spLocks noRot="1" noChangeAspect="1" noMove="1" noResize="1" noEditPoints="1" noAdjustHandles="1" noChangeArrowheads="1" noChangeShapeType="1" noTextEdit="1"/>
              </p:cNvSpPr>
              <p:nvPr/>
            </p:nvSpPr>
            <p:spPr>
              <a:xfrm flipH="1">
                <a:off x="610431" y="2830986"/>
                <a:ext cx="3236786" cy="700898"/>
              </a:xfrm>
              <a:prstGeom prst="rect">
                <a:avLst/>
              </a:prstGeom>
              <a:blipFill>
                <a:blip r:embed="rId14"/>
                <a:stretch>
                  <a:fillRect t="-1709" b="-18803"/>
                </a:stretch>
              </a:blipFill>
              <a:ln>
                <a:solidFill>
                  <a:srgbClr val="8A0437"/>
                </a:solidFill>
              </a:ln>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74" name="מלבן 73">
                <a:extLst>
                  <a:ext uri="{FF2B5EF4-FFF2-40B4-BE49-F238E27FC236}">
                    <a16:creationId xmlns:a16="http://schemas.microsoft.com/office/drawing/2014/main" id="{62CF4CB2-14F3-47CB-A38E-D0AFE3EBFBB8}"/>
                  </a:ext>
                </a:extLst>
              </p:cNvPr>
              <p:cNvSpPr/>
              <p:nvPr/>
            </p:nvSpPr>
            <p:spPr>
              <a:xfrm>
                <a:off x="248073" y="2039198"/>
                <a:ext cx="1836721"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cs typeface="Rubik" pitchFamily="2" charset="-79"/>
                        </a:rPr>
                        <m:t>𝑔</m:t>
                      </m:r>
                      <m:d>
                        <m:dPr>
                          <m:ctrlPr>
                            <a:rPr lang="en-US" sz="2000" b="0" i="1" dirty="0" smtClean="0">
                              <a:latin typeface="Cambria Math" panose="02040503050406030204" pitchFamily="18" charset="0"/>
                              <a:cs typeface="Rubik" pitchFamily="2" charset="-79"/>
                            </a:rPr>
                          </m:ctrlPr>
                        </m:dPr>
                        <m:e>
                          <m:r>
                            <a:rPr lang="en-US" sz="2000" b="0" i="1" dirty="0" smtClean="0">
                              <a:latin typeface="Cambria Math" panose="02040503050406030204" pitchFamily="18" charset="0"/>
                              <a:cs typeface="Rubik" pitchFamily="2" charset="-79"/>
                            </a:rPr>
                            <m:t>𝑥</m:t>
                          </m:r>
                        </m:e>
                      </m:d>
                    </m:oMath>
                  </m:oMathPara>
                </a14:m>
                <a:endParaRPr lang="he-IL" sz="2400" dirty="0"/>
              </a:p>
            </p:txBody>
          </p:sp>
        </mc:Choice>
        <mc:Fallback xmlns="">
          <p:sp>
            <p:nvSpPr>
              <p:cNvPr id="74" name="מלבן 73">
                <a:extLst>
                  <a:ext uri="{FF2B5EF4-FFF2-40B4-BE49-F238E27FC236}">
                    <a16:creationId xmlns:a16="http://schemas.microsoft.com/office/drawing/2014/main" id="{62CF4CB2-14F3-47CB-A38E-D0AFE3EBFBB8}"/>
                  </a:ext>
                </a:extLst>
              </p:cNvPr>
              <p:cNvSpPr>
                <a:spLocks noRot="1" noChangeAspect="1" noMove="1" noResize="1" noEditPoints="1" noAdjustHandles="1" noChangeArrowheads="1" noChangeShapeType="1" noTextEdit="1"/>
              </p:cNvSpPr>
              <p:nvPr/>
            </p:nvSpPr>
            <p:spPr>
              <a:xfrm>
                <a:off x="248073" y="2039198"/>
                <a:ext cx="1836721" cy="400110"/>
              </a:xfrm>
              <a:prstGeom prst="rect">
                <a:avLst/>
              </a:prstGeom>
              <a:blipFill>
                <a:blip r:embed="rId15"/>
                <a:stretch>
                  <a:fillRect b="-10769"/>
                </a:stretch>
              </a:blipFill>
            </p:spPr>
            <p:txBody>
              <a:bodyPr/>
              <a:lstStyle/>
              <a:p>
                <a:r>
                  <a:rPr lang="he-IL">
                    <a:noFill/>
                  </a:rPr>
                  <a:t> </a:t>
                </a:r>
              </a:p>
            </p:txBody>
          </p:sp>
        </mc:Fallback>
      </mc:AlternateContent>
      <p:sp>
        <p:nvSpPr>
          <p:cNvPr id="75" name="TextBox 74">
            <a:extLst>
              <a:ext uri="{FF2B5EF4-FFF2-40B4-BE49-F238E27FC236}">
                <a16:creationId xmlns:a16="http://schemas.microsoft.com/office/drawing/2014/main" id="{F798D461-B21D-4877-9D65-E6ECB9D648A6}"/>
              </a:ext>
            </a:extLst>
          </p:cNvPr>
          <p:cNvSpPr txBox="1"/>
          <p:nvPr/>
        </p:nvSpPr>
        <p:spPr>
          <a:xfrm flipH="1">
            <a:off x="958264" y="1668958"/>
            <a:ext cx="3138674" cy="553998"/>
          </a:xfrm>
          <a:prstGeom prst="rect">
            <a:avLst/>
          </a:prstGeom>
          <a:noFill/>
        </p:spPr>
        <p:txBody>
          <a:bodyPr wrap="square" lIns="0" tIns="0" rIns="0" bIns="0" rtlCol="1">
            <a:spAutoFit/>
          </a:bodyPr>
          <a:lstStyle/>
          <a:p>
            <a:r>
              <a:rPr lang="he-IL" b="1" u="sng" dirty="0" err="1">
                <a:latin typeface="Rubik" pitchFamily="2" charset="-79"/>
                <a:cs typeface="Rubik" pitchFamily="2" charset="-79"/>
              </a:rPr>
              <a:t>אסימפטוטה</a:t>
            </a:r>
            <a:r>
              <a:rPr lang="he-IL" b="1" u="sng" dirty="0">
                <a:latin typeface="Rubik" pitchFamily="2" charset="-79"/>
                <a:cs typeface="Rubik" pitchFamily="2" charset="-79"/>
              </a:rPr>
              <a:t> אופקית: </a:t>
            </a:r>
          </a:p>
          <a:p>
            <a:endParaRPr lang="he-IL" dirty="0">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76" name="מלבן 75">
                <a:extLst>
                  <a:ext uri="{FF2B5EF4-FFF2-40B4-BE49-F238E27FC236}">
                    <a16:creationId xmlns:a16="http://schemas.microsoft.com/office/drawing/2014/main" id="{8E4DBAE1-2BB7-4006-8B58-E59162CBD933}"/>
                  </a:ext>
                </a:extLst>
              </p:cNvPr>
              <p:cNvSpPr/>
              <p:nvPr/>
            </p:nvSpPr>
            <p:spPr>
              <a:xfrm>
                <a:off x="663675" y="2293657"/>
                <a:ext cx="1000570"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𝑥</m:t>
                      </m:r>
                      <m:r>
                        <a:rPr lang="en-US" sz="2000" i="1" dirty="0" smtClean="0">
                          <a:latin typeface="Cambria Math" panose="02040503050406030204" pitchFamily="18" charset="0"/>
                          <a:ea typeface="Cambria Math" panose="02040503050406030204" pitchFamily="18" charset="0"/>
                          <a:cs typeface="Rubik" pitchFamily="2" charset="-79"/>
                        </a:rPr>
                        <m:t>→</m:t>
                      </m:r>
                      <m:r>
                        <a:rPr lang="en-US" sz="2000" i="1" dirty="0" smtClean="0">
                          <a:latin typeface="Cambria Math" panose="02040503050406030204" pitchFamily="18" charset="0"/>
                          <a:ea typeface="Cambria Math" panose="02040503050406030204" pitchFamily="18" charset="0"/>
                          <a:cs typeface="Rubik" pitchFamily="2" charset="-79"/>
                        </a:rPr>
                        <m:t>∞</m:t>
                      </m:r>
                    </m:oMath>
                  </m:oMathPara>
                </a14:m>
                <a:endParaRPr lang="he-IL" sz="2400" dirty="0"/>
              </a:p>
            </p:txBody>
          </p:sp>
        </mc:Choice>
        <mc:Fallback xmlns="">
          <p:sp>
            <p:nvSpPr>
              <p:cNvPr id="76" name="מלבן 75">
                <a:extLst>
                  <a:ext uri="{FF2B5EF4-FFF2-40B4-BE49-F238E27FC236}">
                    <a16:creationId xmlns:a16="http://schemas.microsoft.com/office/drawing/2014/main" id="{8E4DBAE1-2BB7-4006-8B58-E59162CBD933}"/>
                  </a:ext>
                </a:extLst>
              </p:cNvPr>
              <p:cNvSpPr>
                <a:spLocks noRot="1" noChangeAspect="1" noMove="1" noResize="1" noEditPoints="1" noAdjustHandles="1" noChangeArrowheads="1" noChangeShapeType="1" noTextEdit="1"/>
              </p:cNvSpPr>
              <p:nvPr/>
            </p:nvSpPr>
            <p:spPr>
              <a:xfrm>
                <a:off x="663675" y="2293657"/>
                <a:ext cx="1000570" cy="400110"/>
              </a:xfrm>
              <a:prstGeom prst="rect">
                <a:avLst/>
              </a:prstGeom>
              <a:blipFill>
                <a:blip r:embed="rId16"/>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77" name="מלבן 76">
                <a:extLst>
                  <a:ext uri="{FF2B5EF4-FFF2-40B4-BE49-F238E27FC236}">
                    <a16:creationId xmlns:a16="http://schemas.microsoft.com/office/drawing/2014/main" id="{BC4AF980-EEF6-454E-9AB7-C5B07699F811}"/>
                  </a:ext>
                </a:extLst>
              </p:cNvPr>
              <p:cNvSpPr/>
              <p:nvPr/>
            </p:nvSpPr>
            <p:spPr>
              <a:xfrm>
                <a:off x="1637440" y="2506874"/>
                <a:ext cx="1000570"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𝑥</m:t>
                      </m:r>
                      <m:r>
                        <a:rPr lang="en-US" sz="2000" i="1" dirty="0" smtClean="0">
                          <a:latin typeface="Cambria Math" panose="02040503050406030204" pitchFamily="18" charset="0"/>
                          <a:ea typeface="Cambria Math" panose="02040503050406030204" pitchFamily="18" charset="0"/>
                          <a:cs typeface="Rubik" pitchFamily="2" charset="-79"/>
                        </a:rPr>
                        <m:t>→</m:t>
                      </m:r>
                      <m:r>
                        <a:rPr lang="en-US" sz="2000" i="1" dirty="0" smtClean="0">
                          <a:latin typeface="Cambria Math" panose="02040503050406030204" pitchFamily="18" charset="0"/>
                          <a:ea typeface="Cambria Math" panose="02040503050406030204" pitchFamily="18" charset="0"/>
                          <a:cs typeface="Rubik" pitchFamily="2" charset="-79"/>
                        </a:rPr>
                        <m:t>∞</m:t>
                      </m:r>
                    </m:oMath>
                  </m:oMathPara>
                </a14:m>
                <a:endParaRPr lang="he-IL" sz="2400" dirty="0"/>
              </a:p>
            </p:txBody>
          </p:sp>
        </mc:Choice>
        <mc:Fallback xmlns="">
          <p:sp>
            <p:nvSpPr>
              <p:cNvPr id="77" name="מלבן 76">
                <a:extLst>
                  <a:ext uri="{FF2B5EF4-FFF2-40B4-BE49-F238E27FC236}">
                    <a16:creationId xmlns:a16="http://schemas.microsoft.com/office/drawing/2014/main" id="{BC4AF980-EEF6-454E-9AB7-C5B07699F811}"/>
                  </a:ext>
                </a:extLst>
              </p:cNvPr>
              <p:cNvSpPr>
                <a:spLocks noRot="1" noChangeAspect="1" noMove="1" noResize="1" noEditPoints="1" noAdjustHandles="1" noChangeArrowheads="1" noChangeShapeType="1" noTextEdit="1"/>
              </p:cNvSpPr>
              <p:nvPr/>
            </p:nvSpPr>
            <p:spPr>
              <a:xfrm>
                <a:off x="1637440" y="2506874"/>
                <a:ext cx="1000570" cy="400110"/>
              </a:xfrm>
              <a:prstGeom prst="rect">
                <a:avLst/>
              </a:prstGeom>
              <a:blipFill>
                <a:blip r:embed="rId17"/>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78" name="מלבן 77">
                <a:extLst>
                  <a:ext uri="{FF2B5EF4-FFF2-40B4-BE49-F238E27FC236}">
                    <a16:creationId xmlns:a16="http://schemas.microsoft.com/office/drawing/2014/main" id="{B7A8390F-F04D-4889-9FBD-9D96C2F60D19}"/>
                  </a:ext>
                </a:extLst>
              </p:cNvPr>
              <p:cNvSpPr/>
              <p:nvPr/>
            </p:nvSpPr>
            <p:spPr>
              <a:xfrm>
                <a:off x="1522730" y="1924328"/>
                <a:ext cx="1016797" cy="72449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a:latin typeface="Cambria Math" panose="02040503050406030204" pitchFamily="18" charset="0"/>
                          <a:cs typeface="Rubik" pitchFamily="2" charset="-79"/>
                        </a:rPr>
                        <m:t>=</m:t>
                      </m:r>
                      <m:f>
                        <m:fPr>
                          <m:ctrlPr>
                            <a:rPr lang="en-US" sz="2000" i="1" dirty="0">
                              <a:latin typeface="Cambria Math" panose="02040503050406030204" pitchFamily="18" charset="0"/>
                              <a:cs typeface="Rubik" pitchFamily="2" charset="-79"/>
                            </a:rPr>
                          </m:ctrlPr>
                        </m:fPr>
                        <m:num>
                          <m:r>
                            <a:rPr lang="en-US" sz="2000" i="1" dirty="0">
                              <a:latin typeface="Cambria Math" panose="02040503050406030204" pitchFamily="18" charset="0"/>
                              <a:cs typeface="Rubik" pitchFamily="2" charset="-79"/>
                            </a:rPr>
                            <m:t>1</m:t>
                          </m:r>
                        </m:num>
                        <m:den>
                          <m:r>
                            <a:rPr lang="en-US" sz="2000" i="1" dirty="0">
                              <a:latin typeface="Cambria Math" panose="02040503050406030204" pitchFamily="18" charset="0"/>
                              <a:cs typeface="Rubik" pitchFamily="2" charset="-79"/>
                            </a:rPr>
                            <m:t>𝑓</m:t>
                          </m:r>
                          <m:d>
                            <m:dPr>
                              <m:ctrlPr>
                                <a:rPr lang="en-US" sz="2000" i="1" dirty="0">
                                  <a:latin typeface="Cambria Math" panose="02040503050406030204" pitchFamily="18" charset="0"/>
                                  <a:cs typeface="Rubik" pitchFamily="2" charset="-79"/>
                                </a:rPr>
                              </m:ctrlPr>
                            </m:dPr>
                            <m:e>
                              <m:r>
                                <a:rPr lang="en-US" sz="2000" i="1" dirty="0">
                                  <a:latin typeface="Cambria Math" panose="02040503050406030204" pitchFamily="18" charset="0"/>
                                  <a:cs typeface="Rubik" pitchFamily="2" charset="-79"/>
                                </a:rPr>
                                <m:t>𝑥</m:t>
                              </m:r>
                            </m:e>
                          </m:d>
                        </m:den>
                      </m:f>
                    </m:oMath>
                  </m:oMathPara>
                </a14:m>
                <a:endParaRPr lang="he-IL" sz="2000" dirty="0"/>
              </a:p>
            </p:txBody>
          </p:sp>
        </mc:Choice>
        <mc:Fallback xmlns="">
          <p:sp>
            <p:nvSpPr>
              <p:cNvPr id="78" name="מלבן 77">
                <a:extLst>
                  <a:ext uri="{FF2B5EF4-FFF2-40B4-BE49-F238E27FC236}">
                    <a16:creationId xmlns:a16="http://schemas.microsoft.com/office/drawing/2014/main" id="{B7A8390F-F04D-4889-9FBD-9D96C2F60D19}"/>
                  </a:ext>
                </a:extLst>
              </p:cNvPr>
              <p:cNvSpPr>
                <a:spLocks noRot="1" noChangeAspect="1" noMove="1" noResize="1" noEditPoints="1" noAdjustHandles="1" noChangeArrowheads="1" noChangeShapeType="1" noTextEdit="1"/>
              </p:cNvSpPr>
              <p:nvPr/>
            </p:nvSpPr>
            <p:spPr>
              <a:xfrm>
                <a:off x="1522730" y="1924328"/>
                <a:ext cx="1016797" cy="724494"/>
              </a:xfrm>
              <a:prstGeom prst="rect">
                <a:avLst/>
              </a:prstGeom>
              <a:blipFill>
                <a:blip r:embed="rId18"/>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79" name="מלבן 78">
                <a:extLst>
                  <a:ext uri="{FF2B5EF4-FFF2-40B4-BE49-F238E27FC236}">
                    <a16:creationId xmlns:a16="http://schemas.microsoft.com/office/drawing/2014/main" id="{DA1A5659-4CC4-40B3-8B49-06195D45250C}"/>
                  </a:ext>
                </a:extLst>
              </p:cNvPr>
              <p:cNvSpPr/>
              <p:nvPr/>
            </p:nvSpPr>
            <p:spPr>
              <a:xfrm>
                <a:off x="2456351" y="1911183"/>
                <a:ext cx="1016797" cy="66851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m:t>
                      </m:r>
                      <m:f>
                        <m:fPr>
                          <m:ctrlPr>
                            <a:rPr lang="en-US" sz="2000" i="1" dirty="0">
                              <a:latin typeface="Cambria Math" panose="02040503050406030204" pitchFamily="18" charset="0"/>
                              <a:cs typeface="Rubik" pitchFamily="2" charset="-79"/>
                            </a:rPr>
                          </m:ctrlPr>
                        </m:fPr>
                        <m:num>
                          <m:r>
                            <a:rPr lang="en-US" sz="2000" i="1" dirty="0">
                              <a:latin typeface="Cambria Math" panose="02040503050406030204" pitchFamily="18" charset="0"/>
                              <a:cs typeface="Rubik" pitchFamily="2" charset="-79"/>
                            </a:rPr>
                            <m:t>1</m:t>
                          </m:r>
                        </m:num>
                        <m:den>
                          <m:r>
                            <a:rPr lang="en-US" sz="2000" b="0" i="1" dirty="0" smtClean="0">
                              <a:latin typeface="Cambria Math" panose="02040503050406030204" pitchFamily="18" charset="0"/>
                              <a:cs typeface="Rubik" pitchFamily="2" charset="-79"/>
                            </a:rPr>
                            <m:t>"</m:t>
                          </m:r>
                          <m:r>
                            <a:rPr lang="en-US" sz="2000" b="0" i="1" dirty="0" smtClean="0">
                              <a:latin typeface="Cambria Math" panose="02040503050406030204" pitchFamily="18" charset="0"/>
                              <a:ea typeface="Cambria Math" panose="02040503050406030204" pitchFamily="18" charset="0"/>
                              <a:cs typeface="Rubik" pitchFamily="2" charset="-79"/>
                            </a:rPr>
                            <m:t>∞</m:t>
                          </m:r>
                          <m:r>
                            <a:rPr lang="en-US" sz="2000" b="0" i="1" dirty="0" smtClean="0">
                              <a:latin typeface="Cambria Math" panose="02040503050406030204" pitchFamily="18" charset="0"/>
                              <a:ea typeface="Cambria Math" panose="02040503050406030204" pitchFamily="18" charset="0"/>
                              <a:cs typeface="Rubik" pitchFamily="2" charset="-79"/>
                            </a:rPr>
                            <m:t>"</m:t>
                          </m:r>
                        </m:den>
                      </m:f>
                    </m:oMath>
                  </m:oMathPara>
                </a14:m>
                <a:endParaRPr lang="he-IL" sz="2000" dirty="0"/>
              </a:p>
            </p:txBody>
          </p:sp>
        </mc:Choice>
        <mc:Fallback xmlns="">
          <p:sp>
            <p:nvSpPr>
              <p:cNvPr id="79" name="מלבן 78">
                <a:extLst>
                  <a:ext uri="{FF2B5EF4-FFF2-40B4-BE49-F238E27FC236}">
                    <a16:creationId xmlns:a16="http://schemas.microsoft.com/office/drawing/2014/main" id="{DA1A5659-4CC4-40B3-8B49-06195D45250C}"/>
                  </a:ext>
                </a:extLst>
              </p:cNvPr>
              <p:cNvSpPr>
                <a:spLocks noRot="1" noChangeAspect="1" noMove="1" noResize="1" noEditPoints="1" noAdjustHandles="1" noChangeArrowheads="1" noChangeShapeType="1" noTextEdit="1"/>
              </p:cNvSpPr>
              <p:nvPr/>
            </p:nvSpPr>
            <p:spPr>
              <a:xfrm>
                <a:off x="2456351" y="1911183"/>
                <a:ext cx="1016797" cy="668516"/>
              </a:xfrm>
              <a:prstGeom prst="rect">
                <a:avLst/>
              </a:prstGeom>
              <a:blipFill>
                <a:blip r:embed="rId19"/>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80" name="מלבן 79">
                <a:extLst>
                  <a:ext uri="{FF2B5EF4-FFF2-40B4-BE49-F238E27FC236}">
                    <a16:creationId xmlns:a16="http://schemas.microsoft.com/office/drawing/2014/main" id="{63748C6D-19A8-4296-A3FC-34D686A5E5CC}"/>
                  </a:ext>
                </a:extLst>
              </p:cNvPr>
              <p:cNvSpPr/>
              <p:nvPr/>
            </p:nvSpPr>
            <p:spPr>
              <a:xfrm>
                <a:off x="3315740" y="2085931"/>
                <a:ext cx="1016797"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m:t>
                      </m:r>
                      <m:r>
                        <a:rPr lang="en-US" sz="2000" i="1" dirty="0" smtClean="0">
                          <a:latin typeface="Cambria Math" panose="02040503050406030204" pitchFamily="18" charset="0"/>
                          <a:cs typeface="Rubik" pitchFamily="2" charset="-79"/>
                        </a:rPr>
                        <m:t>0</m:t>
                      </m:r>
                    </m:oMath>
                  </m:oMathPara>
                </a14:m>
                <a:endParaRPr lang="he-IL" sz="2000" dirty="0"/>
              </a:p>
            </p:txBody>
          </p:sp>
        </mc:Choice>
        <mc:Fallback xmlns="">
          <p:sp>
            <p:nvSpPr>
              <p:cNvPr id="80" name="מלבן 79">
                <a:extLst>
                  <a:ext uri="{FF2B5EF4-FFF2-40B4-BE49-F238E27FC236}">
                    <a16:creationId xmlns:a16="http://schemas.microsoft.com/office/drawing/2014/main" id="{63748C6D-19A8-4296-A3FC-34D686A5E5CC}"/>
                  </a:ext>
                </a:extLst>
              </p:cNvPr>
              <p:cNvSpPr>
                <a:spLocks noRot="1" noChangeAspect="1" noMove="1" noResize="1" noEditPoints="1" noAdjustHandles="1" noChangeArrowheads="1" noChangeShapeType="1" noTextEdit="1"/>
              </p:cNvSpPr>
              <p:nvPr/>
            </p:nvSpPr>
            <p:spPr>
              <a:xfrm>
                <a:off x="3315740" y="2085931"/>
                <a:ext cx="1016797" cy="400110"/>
              </a:xfrm>
              <a:prstGeom prst="rect">
                <a:avLst/>
              </a:prstGeom>
              <a:blipFill>
                <a:blip r:embed="rId20"/>
                <a:stretch>
                  <a:fillRect/>
                </a:stretch>
              </a:blipFill>
            </p:spPr>
            <p:txBody>
              <a:bodyPr/>
              <a:lstStyle/>
              <a:p>
                <a:r>
                  <a:rPr lang="he-IL">
                    <a:noFill/>
                  </a:rPr>
                  <a:t> </a:t>
                </a:r>
              </a:p>
            </p:txBody>
          </p:sp>
        </mc:Fallback>
      </mc:AlternateContent>
      <p:sp>
        <p:nvSpPr>
          <p:cNvPr id="52" name="TextBox 51">
            <a:extLst>
              <a:ext uri="{FF2B5EF4-FFF2-40B4-BE49-F238E27FC236}">
                <a16:creationId xmlns:a16="http://schemas.microsoft.com/office/drawing/2014/main" id="{9AD65A4B-82B5-47C5-B913-6E5005D84811}"/>
              </a:ext>
            </a:extLst>
          </p:cNvPr>
          <p:cNvSpPr txBox="1"/>
          <p:nvPr/>
        </p:nvSpPr>
        <p:spPr>
          <a:xfrm flipH="1">
            <a:off x="895129" y="3839720"/>
            <a:ext cx="3138674" cy="276999"/>
          </a:xfrm>
          <a:prstGeom prst="rect">
            <a:avLst/>
          </a:prstGeom>
          <a:noFill/>
        </p:spPr>
        <p:txBody>
          <a:bodyPr wrap="square" lIns="0" tIns="0" rIns="0" bIns="0" rtlCol="1">
            <a:spAutoFit/>
          </a:bodyPr>
          <a:lstStyle/>
          <a:p>
            <a:r>
              <a:rPr lang="he-IL" b="1" u="sng" dirty="0">
                <a:latin typeface="Rubik" pitchFamily="2" charset="-79"/>
                <a:cs typeface="Rubik" pitchFamily="2" charset="-79"/>
              </a:rPr>
              <a:t>נקודות חיתוך עם ציר </a:t>
            </a:r>
            <a:r>
              <a:rPr lang="en-US" b="1" u="sng" dirty="0">
                <a:latin typeface="Rubik" pitchFamily="2" charset="-79"/>
                <a:cs typeface="Rubik" pitchFamily="2" charset="-79"/>
              </a:rPr>
              <a:t>x</a:t>
            </a:r>
            <a:r>
              <a:rPr lang="he-IL" b="1" u="sng" dirty="0">
                <a:latin typeface="Rubik" pitchFamily="2" charset="-79"/>
                <a:cs typeface="Rubik" pitchFamily="2" charset="-79"/>
              </a:rPr>
              <a:t>.</a:t>
            </a:r>
            <a:endParaRPr lang="he-IL" dirty="0">
              <a:latin typeface="Rubik" pitchFamily="2" charset="-79"/>
              <a:cs typeface="Rubik" pitchFamily="2" charset="-79"/>
            </a:endParaRPr>
          </a:p>
        </p:txBody>
      </p:sp>
      <p:sp>
        <p:nvSpPr>
          <p:cNvPr id="59" name="TextBox 58">
            <a:extLst>
              <a:ext uri="{FF2B5EF4-FFF2-40B4-BE49-F238E27FC236}">
                <a16:creationId xmlns:a16="http://schemas.microsoft.com/office/drawing/2014/main" id="{0CB8A5C0-864F-47CE-B280-3D04E7DC6F0B}"/>
              </a:ext>
            </a:extLst>
          </p:cNvPr>
          <p:cNvSpPr txBox="1"/>
          <p:nvPr/>
        </p:nvSpPr>
        <p:spPr>
          <a:xfrm flipH="1">
            <a:off x="314113" y="5379169"/>
            <a:ext cx="3236786" cy="307777"/>
          </a:xfrm>
          <a:prstGeom prst="rect">
            <a:avLst/>
          </a:prstGeom>
          <a:noFill/>
          <a:ln>
            <a:solidFill>
              <a:srgbClr val="8A0437"/>
            </a:solidFill>
          </a:ln>
        </p:spPr>
        <p:txBody>
          <a:bodyPr wrap="square" lIns="0" tIns="0" rIns="0" bIns="0" rtlCol="1">
            <a:spAutoFit/>
          </a:bodyPr>
          <a:lstStyle/>
          <a:p>
            <a:pPr algn="ctr"/>
            <a:r>
              <a:rPr lang="he-IL" sz="2000" dirty="0">
                <a:latin typeface="Rubik" pitchFamily="2" charset="-79"/>
                <a:cs typeface="Rubik" pitchFamily="2" charset="-79"/>
              </a:rPr>
              <a:t>אין נקודות חיתוך עם ציר </a:t>
            </a:r>
            <a:r>
              <a:rPr lang="en-US" sz="2000" dirty="0">
                <a:latin typeface="Rubik" pitchFamily="2" charset="-79"/>
                <a:cs typeface="Rubik" pitchFamily="2" charset="-79"/>
              </a:rPr>
              <a:t>x</a:t>
            </a:r>
            <a:r>
              <a:rPr lang="he-IL" sz="2000" dirty="0">
                <a:latin typeface="Rubik" pitchFamily="2" charset="-79"/>
                <a:cs typeface="Rubik" pitchFamily="2" charset="-79"/>
              </a:rPr>
              <a:t>. </a:t>
            </a:r>
          </a:p>
        </p:txBody>
      </p:sp>
      <mc:AlternateContent xmlns:mc="http://schemas.openxmlformats.org/markup-compatibility/2006" xmlns:a14="http://schemas.microsoft.com/office/drawing/2010/main">
        <mc:Choice Requires="a14">
          <p:sp>
            <p:nvSpPr>
              <p:cNvPr id="60" name="מלבן 59">
                <a:extLst>
                  <a:ext uri="{FF2B5EF4-FFF2-40B4-BE49-F238E27FC236}">
                    <a16:creationId xmlns:a16="http://schemas.microsoft.com/office/drawing/2014/main" id="{EDA82FE4-7EA7-49EA-8A21-C9CDDDEE86EA}"/>
                  </a:ext>
                </a:extLst>
              </p:cNvPr>
              <p:cNvSpPr/>
              <p:nvPr/>
            </p:nvSpPr>
            <p:spPr>
              <a:xfrm>
                <a:off x="1210514" y="4162064"/>
                <a:ext cx="255198" cy="72449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2000" i="1" dirty="0" smtClean="0">
                              <a:latin typeface="Cambria Math" panose="02040503050406030204" pitchFamily="18" charset="0"/>
                              <a:cs typeface="Rubik" pitchFamily="2" charset="-79"/>
                            </a:rPr>
                          </m:ctrlPr>
                        </m:fPr>
                        <m:num>
                          <m:r>
                            <a:rPr lang="en-US" sz="2000" i="1" dirty="0">
                              <a:latin typeface="Cambria Math" panose="02040503050406030204" pitchFamily="18" charset="0"/>
                              <a:cs typeface="Rubik" pitchFamily="2" charset="-79"/>
                            </a:rPr>
                            <m:t>1</m:t>
                          </m:r>
                        </m:num>
                        <m:den>
                          <m:r>
                            <a:rPr lang="en-US" sz="2000" i="1" dirty="0">
                              <a:latin typeface="Cambria Math" panose="02040503050406030204" pitchFamily="18" charset="0"/>
                              <a:cs typeface="Rubik" pitchFamily="2" charset="-79"/>
                            </a:rPr>
                            <m:t>𝑓</m:t>
                          </m:r>
                          <m:d>
                            <m:dPr>
                              <m:ctrlPr>
                                <a:rPr lang="en-US" sz="2000" i="1" dirty="0">
                                  <a:latin typeface="Cambria Math" panose="02040503050406030204" pitchFamily="18" charset="0"/>
                                  <a:cs typeface="Rubik" pitchFamily="2" charset="-79"/>
                                </a:rPr>
                              </m:ctrlPr>
                            </m:dPr>
                            <m:e>
                              <m:r>
                                <a:rPr lang="en-US" sz="2000" i="1" dirty="0">
                                  <a:latin typeface="Cambria Math" panose="02040503050406030204" pitchFamily="18" charset="0"/>
                                  <a:cs typeface="Rubik" pitchFamily="2" charset="-79"/>
                                </a:rPr>
                                <m:t>𝑥</m:t>
                              </m:r>
                            </m:e>
                          </m:d>
                        </m:den>
                      </m:f>
                      <m:r>
                        <a:rPr lang="en-US" sz="2000" b="0" i="1" dirty="0" smtClean="0">
                          <a:latin typeface="Cambria Math" panose="02040503050406030204" pitchFamily="18" charset="0"/>
                          <a:cs typeface="Rubik" pitchFamily="2" charset="-79"/>
                        </a:rPr>
                        <m:t>=</m:t>
                      </m:r>
                      <m:r>
                        <a:rPr lang="en-US" sz="2000" b="0" i="1" dirty="0" smtClean="0">
                          <a:latin typeface="Cambria Math" panose="02040503050406030204" pitchFamily="18" charset="0"/>
                          <a:cs typeface="Rubik" pitchFamily="2" charset="-79"/>
                        </a:rPr>
                        <m:t>0</m:t>
                      </m:r>
                    </m:oMath>
                  </m:oMathPara>
                </a14:m>
                <a:endParaRPr lang="he-IL" sz="2400" dirty="0"/>
              </a:p>
            </p:txBody>
          </p:sp>
        </mc:Choice>
        <mc:Fallback xmlns="">
          <p:sp>
            <p:nvSpPr>
              <p:cNvPr id="60" name="מלבן 59">
                <a:extLst>
                  <a:ext uri="{FF2B5EF4-FFF2-40B4-BE49-F238E27FC236}">
                    <a16:creationId xmlns:a16="http://schemas.microsoft.com/office/drawing/2014/main" id="{EDA82FE4-7EA7-49EA-8A21-C9CDDDEE86EA}"/>
                  </a:ext>
                </a:extLst>
              </p:cNvPr>
              <p:cNvSpPr>
                <a:spLocks noRot="1" noChangeAspect="1" noMove="1" noResize="1" noEditPoints="1" noAdjustHandles="1" noChangeArrowheads="1" noChangeShapeType="1" noTextEdit="1"/>
              </p:cNvSpPr>
              <p:nvPr/>
            </p:nvSpPr>
            <p:spPr>
              <a:xfrm>
                <a:off x="1210514" y="4162064"/>
                <a:ext cx="255198" cy="724494"/>
              </a:xfrm>
              <a:prstGeom prst="rect">
                <a:avLst/>
              </a:prstGeom>
              <a:blipFill>
                <a:blip r:embed="rId21"/>
                <a:stretch>
                  <a:fillRect r="-321951"/>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64" name="מלבן 63">
                <a:extLst>
                  <a:ext uri="{FF2B5EF4-FFF2-40B4-BE49-F238E27FC236}">
                    <a16:creationId xmlns:a16="http://schemas.microsoft.com/office/drawing/2014/main" id="{A4DA9CD6-9A47-47CE-9981-054707676776}"/>
                  </a:ext>
                </a:extLst>
              </p:cNvPr>
              <p:cNvSpPr/>
              <p:nvPr/>
            </p:nvSpPr>
            <p:spPr>
              <a:xfrm>
                <a:off x="1252550" y="4942573"/>
                <a:ext cx="1166569"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1</m:t>
                      </m:r>
                      <m:r>
                        <a:rPr lang="en-US" sz="2000" b="0" i="1" dirty="0" smtClean="0">
                          <a:latin typeface="Cambria Math" panose="02040503050406030204" pitchFamily="18" charset="0"/>
                          <a:cs typeface="Rubik" pitchFamily="2" charset="-79"/>
                        </a:rPr>
                        <m:t>=</m:t>
                      </m:r>
                      <m:r>
                        <a:rPr lang="en-US" sz="2000" b="0" i="1" dirty="0" smtClean="0">
                          <a:latin typeface="Cambria Math" panose="02040503050406030204" pitchFamily="18" charset="0"/>
                          <a:cs typeface="Rubik" pitchFamily="2" charset="-79"/>
                        </a:rPr>
                        <m:t>0</m:t>
                      </m:r>
                    </m:oMath>
                  </m:oMathPara>
                </a14:m>
                <a:endParaRPr lang="he-IL" sz="2400" dirty="0"/>
              </a:p>
            </p:txBody>
          </p:sp>
        </mc:Choice>
        <mc:Fallback xmlns="">
          <p:sp>
            <p:nvSpPr>
              <p:cNvPr id="64" name="מלבן 63">
                <a:extLst>
                  <a:ext uri="{FF2B5EF4-FFF2-40B4-BE49-F238E27FC236}">
                    <a16:creationId xmlns:a16="http://schemas.microsoft.com/office/drawing/2014/main" id="{A4DA9CD6-9A47-47CE-9981-054707676776}"/>
                  </a:ext>
                </a:extLst>
              </p:cNvPr>
              <p:cNvSpPr>
                <a:spLocks noRot="1" noChangeAspect="1" noMove="1" noResize="1" noEditPoints="1" noAdjustHandles="1" noChangeArrowheads="1" noChangeShapeType="1" noTextEdit="1"/>
              </p:cNvSpPr>
              <p:nvPr/>
            </p:nvSpPr>
            <p:spPr>
              <a:xfrm>
                <a:off x="1252550" y="4942573"/>
                <a:ext cx="1166569" cy="400110"/>
              </a:xfrm>
              <a:prstGeom prst="rect">
                <a:avLst/>
              </a:prstGeom>
              <a:blipFill>
                <a:blip r:embed="rId22"/>
                <a:stretch>
                  <a:fillRect/>
                </a:stretch>
              </a:blipFill>
            </p:spPr>
            <p:txBody>
              <a:bodyPr/>
              <a:lstStyle/>
              <a:p>
                <a:r>
                  <a:rPr lang="he-IL">
                    <a:noFill/>
                  </a:rPr>
                  <a:t> </a:t>
                </a:r>
              </a:p>
            </p:txBody>
          </p:sp>
        </mc:Fallback>
      </mc:AlternateContent>
      <p:sp>
        <p:nvSpPr>
          <p:cNvPr id="66" name="אליפסה 65">
            <a:extLst>
              <a:ext uri="{FF2B5EF4-FFF2-40B4-BE49-F238E27FC236}">
                <a16:creationId xmlns:a16="http://schemas.microsoft.com/office/drawing/2014/main" id="{C672DC0F-32AB-4756-8FF5-EE025A37BC2F}"/>
              </a:ext>
            </a:extLst>
          </p:cNvPr>
          <p:cNvSpPr/>
          <p:nvPr/>
        </p:nvSpPr>
        <p:spPr>
          <a:xfrm>
            <a:off x="4236736" y="3602580"/>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D6AE32F7-4881-4811-82D2-D80C5B67C969}"/>
              </a:ext>
            </a:extLst>
          </p:cNvPr>
          <p:cNvSpPr/>
          <p:nvPr/>
        </p:nvSpPr>
        <p:spPr>
          <a:xfrm>
            <a:off x="5089059" y="3583828"/>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0" name="מחבר ישר 89">
            <a:extLst>
              <a:ext uri="{FF2B5EF4-FFF2-40B4-BE49-F238E27FC236}">
                <a16:creationId xmlns:a16="http://schemas.microsoft.com/office/drawing/2014/main" id="{A8495D90-280B-4136-A77E-7CC371236CAC}"/>
              </a:ext>
            </a:extLst>
          </p:cNvPr>
          <p:cNvCxnSpPr>
            <a:cxnSpLocks/>
          </p:cNvCxnSpPr>
          <p:nvPr/>
        </p:nvCxnSpPr>
        <p:spPr>
          <a:xfrm flipH="1">
            <a:off x="3032007" y="3663016"/>
            <a:ext cx="3675274" cy="0"/>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91" name="מחבר חץ ישר 90">
            <a:extLst>
              <a:ext uri="{FF2B5EF4-FFF2-40B4-BE49-F238E27FC236}">
                <a16:creationId xmlns:a16="http://schemas.microsoft.com/office/drawing/2014/main" id="{7A306F36-EF9E-4458-A6D1-8AD687B89061}"/>
              </a:ext>
            </a:extLst>
          </p:cNvPr>
          <p:cNvCxnSpPr>
            <a:cxnSpLocks/>
          </p:cNvCxnSpPr>
          <p:nvPr/>
        </p:nvCxnSpPr>
        <p:spPr>
          <a:xfrm>
            <a:off x="9820005" y="3707044"/>
            <a:ext cx="2185536" cy="8622"/>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92" name="אליפסה 91">
            <a:extLst>
              <a:ext uri="{FF2B5EF4-FFF2-40B4-BE49-F238E27FC236}">
                <a16:creationId xmlns:a16="http://schemas.microsoft.com/office/drawing/2014/main" id="{C8A49CB9-BEC4-4ABA-9340-FE1A140105AB}"/>
              </a:ext>
            </a:extLst>
          </p:cNvPr>
          <p:cNvSpPr/>
          <p:nvPr/>
        </p:nvSpPr>
        <p:spPr>
          <a:xfrm>
            <a:off x="9950598" y="3654738"/>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93" name="אליפסה 92">
            <a:extLst>
              <a:ext uri="{FF2B5EF4-FFF2-40B4-BE49-F238E27FC236}">
                <a16:creationId xmlns:a16="http://schemas.microsoft.com/office/drawing/2014/main" id="{78BA6EC9-BBEE-41FA-9E92-DA18756B26F4}"/>
              </a:ext>
            </a:extLst>
          </p:cNvPr>
          <p:cNvSpPr/>
          <p:nvPr/>
        </p:nvSpPr>
        <p:spPr>
          <a:xfrm>
            <a:off x="10822407" y="3665083"/>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94" name="אליפסה 93">
            <a:extLst>
              <a:ext uri="{FF2B5EF4-FFF2-40B4-BE49-F238E27FC236}">
                <a16:creationId xmlns:a16="http://schemas.microsoft.com/office/drawing/2014/main" id="{C8A102F0-1E1B-4FD3-A2F4-8D7EE99C4851}"/>
              </a:ext>
            </a:extLst>
          </p:cNvPr>
          <p:cNvSpPr/>
          <p:nvPr/>
        </p:nvSpPr>
        <p:spPr>
          <a:xfrm>
            <a:off x="11654658" y="3654738"/>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95" name="מלבן 94">
            <a:extLst>
              <a:ext uri="{FF2B5EF4-FFF2-40B4-BE49-F238E27FC236}">
                <a16:creationId xmlns:a16="http://schemas.microsoft.com/office/drawing/2014/main" id="{20E5C3EC-0312-4F38-814B-FA195626900C}"/>
              </a:ext>
            </a:extLst>
          </p:cNvPr>
          <p:cNvSpPr/>
          <p:nvPr/>
        </p:nvSpPr>
        <p:spPr>
          <a:xfrm>
            <a:off x="11684620" y="3711255"/>
            <a:ext cx="320921" cy="369332"/>
          </a:xfrm>
          <a:prstGeom prst="rect">
            <a:avLst/>
          </a:prstGeom>
        </p:spPr>
        <p:txBody>
          <a:bodyPr wrap="none">
            <a:spAutoFit/>
          </a:bodyPr>
          <a:lstStyle/>
          <a:p>
            <a:r>
              <a:rPr lang="en-US" dirty="0">
                <a:latin typeface="Rubik" pitchFamily="2" charset="-79"/>
                <a:cs typeface="Rubik" pitchFamily="2" charset="-79"/>
              </a:rPr>
              <a:t>2</a:t>
            </a:r>
            <a:endParaRPr lang="he-IL" dirty="0"/>
          </a:p>
        </p:txBody>
      </p:sp>
      <p:sp>
        <p:nvSpPr>
          <p:cNvPr id="96" name="מלבן 95">
            <a:extLst>
              <a:ext uri="{FF2B5EF4-FFF2-40B4-BE49-F238E27FC236}">
                <a16:creationId xmlns:a16="http://schemas.microsoft.com/office/drawing/2014/main" id="{07FF542C-938A-429A-B4C2-794EBEA64C58}"/>
              </a:ext>
            </a:extLst>
          </p:cNvPr>
          <p:cNvSpPr/>
          <p:nvPr/>
        </p:nvSpPr>
        <p:spPr>
          <a:xfrm>
            <a:off x="9867567" y="3700566"/>
            <a:ext cx="433132" cy="369332"/>
          </a:xfrm>
          <a:prstGeom prst="rect">
            <a:avLst/>
          </a:prstGeom>
        </p:spPr>
        <p:txBody>
          <a:bodyPr wrap="none">
            <a:spAutoFit/>
          </a:bodyPr>
          <a:lstStyle/>
          <a:p>
            <a:r>
              <a:rPr lang="en-US" dirty="0">
                <a:latin typeface="Rubik" pitchFamily="2" charset="-79"/>
                <a:cs typeface="Rubik" pitchFamily="2" charset="-79"/>
              </a:rPr>
              <a:t>-2</a:t>
            </a:r>
            <a:endParaRPr lang="he-IL" dirty="0"/>
          </a:p>
        </p:txBody>
      </p:sp>
    </p:spTree>
    <p:extLst>
      <p:ext uri="{BB962C8B-B14F-4D97-AF65-F5344CB8AC3E}">
        <p14:creationId xmlns:p14="http://schemas.microsoft.com/office/powerpoint/2010/main" val="133242031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7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9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5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4"/>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5" grpId="0"/>
      <p:bldP spid="68" grpId="0"/>
      <p:bldP spid="69" grpId="0"/>
      <p:bldP spid="70" grpId="0"/>
      <p:bldP spid="71" grpId="0"/>
      <p:bldP spid="73" grpId="0" animBg="1"/>
      <p:bldP spid="74" grpId="0"/>
      <p:bldP spid="75" grpId="0"/>
      <p:bldP spid="76" grpId="0"/>
      <p:bldP spid="77" grpId="0"/>
      <p:bldP spid="78" grpId="0"/>
      <p:bldP spid="79" grpId="0"/>
      <p:bldP spid="80" grpId="0"/>
      <p:bldP spid="52" grpId="0"/>
      <p:bldP spid="59" grpId="0" animBg="1"/>
      <p:bldP spid="60" grpId="0"/>
      <p:bldP spid="6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0" name="מחבר חץ ישר 59">
            <a:extLst>
              <a:ext uri="{FF2B5EF4-FFF2-40B4-BE49-F238E27FC236}">
                <a16:creationId xmlns:a16="http://schemas.microsoft.com/office/drawing/2014/main" id="{35D38327-2A8C-4A1C-B7CD-02B0DAED85EE}"/>
              </a:ext>
            </a:extLst>
          </p:cNvPr>
          <p:cNvCxnSpPr>
            <a:cxnSpLocks/>
          </p:cNvCxnSpPr>
          <p:nvPr/>
        </p:nvCxnSpPr>
        <p:spPr>
          <a:xfrm flipV="1">
            <a:off x="3190875" y="3634661"/>
            <a:ext cx="3516406" cy="1943"/>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88" name="מחבר ישר 87">
            <a:extLst>
              <a:ext uri="{FF2B5EF4-FFF2-40B4-BE49-F238E27FC236}">
                <a16:creationId xmlns:a16="http://schemas.microsoft.com/office/drawing/2014/main" id="{D8244272-71F2-43F2-849C-5D908793D30A}"/>
              </a:ext>
            </a:extLst>
          </p:cNvPr>
          <p:cNvCxnSpPr>
            <a:cxnSpLocks/>
          </p:cNvCxnSpPr>
          <p:nvPr/>
        </p:nvCxnSpPr>
        <p:spPr>
          <a:xfrm>
            <a:off x="5958125" y="1914319"/>
            <a:ext cx="0" cy="3226886"/>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89" name="מחבר ישר 88">
            <a:extLst>
              <a:ext uri="{FF2B5EF4-FFF2-40B4-BE49-F238E27FC236}">
                <a16:creationId xmlns:a16="http://schemas.microsoft.com/office/drawing/2014/main" id="{A8F9250D-4857-4A6E-A86E-B6D9640AF40F}"/>
              </a:ext>
            </a:extLst>
          </p:cNvPr>
          <p:cNvCxnSpPr>
            <a:cxnSpLocks/>
          </p:cNvCxnSpPr>
          <p:nvPr/>
        </p:nvCxnSpPr>
        <p:spPr>
          <a:xfrm>
            <a:off x="4278490" y="1873831"/>
            <a:ext cx="0" cy="3257702"/>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87" name="מחבר חץ ישר 86">
            <a:extLst>
              <a:ext uri="{FF2B5EF4-FFF2-40B4-BE49-F238E27FC236}">
                <a16:creationId xmlns:a16="http://schemas.microsoft.com/office/drawing/2014/main" id="{C3B8A06B-FBBA-489C-9E55-319562194347}"/>
              </a:ext>
            </a:extLst>
          </p:cNvPr>
          <p:cNvCxnSpPr>
            <a:cxnSpLocks/>
          </p:cNvCxnSpPr>
          <p:nvPr/>
        </p:nvCxnSpPr>
        <p:spPr>
          <a:xfrm flipV="1">
            <a:off x="5124252" y="1816320"/>
            <a:ext cx="0" cy="322535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pic>
        <p:nvPicPr>
          <p:cNvPr id="2" name="תמונה 1">
            <a:extLst>
              <a:ext uri="{FF2B5EF4-FFF2-40B4-BE49-F238E27FC236}">
                <a16:creationId xmlns:a16="http://schemas.microsoft.com/office/drawing/2014/main" id="{B8AEC4E6-FE27-4A8E-B9D8-7C7F9EF4F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11852"/>
            <a:ext cx="12192000" cy="946150"/>
          </a:xfrm>
          <a:prstGeom prst="rect">
            <a:avLst/>
          </a:prstGeom>
        </p:spPr>
      </p:pic>
      <mc:AlternateContent xmlns:mc="http://schemas.openxmlformats.org/markup-compatibility/2006" xmlns:a14="http://schemas.microsoft.com/office/drawing/2010/main">
        <mc:Choice Requires="a14">
          <p:sp>
            <p:nvSpPr>
              <p:cNvPr id="3" name="כותרת 1">
                <a:extLst>
                  <a:ext uri="{FF2B5EF4-FFF2-40B4-BE49-F238E27FC236}">
                    <a16:creationId xmlns:a16="http://schemas.microsoft.com/office/drawing/2014/main" id="{FF6306CF-8847-40E1-96DF-4606BE992703}"/>
                  </a:ext>
                </a:extLst>
              </p:cNvPr>
              <p:cNvSpPr txBox="1">
                <a:spLocks/>
              </p:cNvSpPr>
              <p:nvPr/>
            </p:nvSpPr>
            <p:spPr>
              <a:xfrm>
                <a:off x="395996" y="0"/>
                <a:ext cx="11400007" cy="1354408"/>
              </a:xfrm>
              <a:prstGeom prst="rect">
                <a:avLst/>
              </a:prstGeom>
            </p:spPr>
            <p:txBody>
              <a:bodyPr>
                <a:noAutofit/>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rtl="1" hangingPunct="1">
                  <a:lnSpc>
                    <a:spcPct val="150000"/>
                  </a:lnSpc>
                </a:pPr>
                <a:r>
                  <a:rPr lang="he-IL" sz="3000" dirty="0">
                    <a:latin typeface="Rubik" pitchFamily="2" charset="-79"/>
                    <a:ea typeface="Calibri Light" panose="020F0302020204030204" pitchFamily="34" charset="0"/>
                    <a:cs typeface="Rubik" pitchFamily="2" charset="-79"/>
                  </a:rPr>
                  <a:t>הקשר בין גרף הפונקציה </a:t>
                </a:r>
                <a14:m>
                  <m:oMath xmlns:m="http://schemas.openxmlformats.org/officeDocument/2006/math">
                    <m:r>
                      <a:rPr lang="en-US" sz="3000" i="1" dirty="0" smtClean="0">
                        <a:latin typeface="Cambria Math" panose="02040503050406030204" pitchFamily="18" charset="0"/>
                        <a:ea typeface="Calibri Light" panose="020F0302020204030204" pitchFamily="34" charset="0"/>
                        <a:cs typeface="Rubik" pitchFamily="2" charset="-79"/>
                      </a:rPr>
                      <m:t>𝑓</m:t>
                    </m:r>
                    <m:r>
                      <a:rPr lang="en-US" sz="3000" i="1" dirty="0" smtClean="0">
                        <a:latin typeface="Cambria Math" panose="02040503050406030204" pitchFamily="18" charset="0"/>
                        <a:ea typeface="Calibri Light" panose="020F0302020204030204" pitchFamily="34" charset="0"/>
                        <a:cs typeface="Rubik" pitchFamily="2" charset="-79"/>
                      </a:rPr>
                      <m:t>(</m:t>
                    </m:r>
                    <m:r>
                      <a:rPr lang="en-US" sz="3000" i="1" dirty="0" smtClean="0">
                        <a:latin typeface="Cambria Math" panose="02040503050406030204" pitchFamily="18" charset="0"/>
                        <a:ea typeface="Calibri Light" panose="020F0302020204030204" pitchFamily="34" charset="0"/>
                        <a:cs typeface="Rubik" pitchFamily="2" charset="-79"/>
                      </a:rPr>
                      <m:t>𝑥</m:t>
                    </m:r>
                    <m:r>
                      <a:rPr lang="en-US" sz="3000" i="1" dirty="0" smtClean="0">
                        <a:latin typeface="Cambria Math" panose="02040503050406030204" pitchFamily="18" charset="0"/>
                        <a:ea typeface="Calibri Light" panose="020F0302020204030204" pitchFamily="34" charset="0"/>
                        <a:cs typeface="Rubik" pitchFamily="2" charset="-79"/>
                      </a:rPr>
                      <m:t>)</m:t>
                    </m:r>
                  </m:oMath>
                </a14:m>
                <a:r>
                  <a:rPr lang="he-IL" sz="3000" dirty="0">
                    <a:latin typeface="Rubik" pitchFamily="2" charset="-79"/>
                    <a:ea typeface="Calibri Light" panose="020F0302020204030204" pitchFamily="34" charset="0"/>
                    <a:cs typeface="Rubik" pitchFamily="2" charset="-79"/>
                  </a:rPr>
                  <a:t> לבין גרף הפונקציה </a:t>
                </a:r>
                <a14:m>
                  <m:oMath xmlns:m="http://schemas.openxmlformats.org/officeDocument/2006/math">
                    <m:f>
                      <m:fPr>
                        <m:ctrlPr>
                          <a:rPr lang="en-US" sz="3000" i="1" dirty="0" smtClean="0">
                            <a:latin typeface="Cambria Math" panose="02040503050406030204" pitchFamily="18" charset="0"/>
                            <a:ea typeface="Calibri Light" panose="020F0302020204030204" pitchFamily="34" charset="0"/>
                            <a:cs typeface="Rubik" pitchFamily="2" charset="-79"/>
                          </a:rPr>
                        </m:ctrlPr>
                      </m:fPr>
                      <m:num>
                        <m:r>
                          <a:rPr lang="en-US" sz="3000" i="1" dirty="0" smtClean="0">
                            <a:latin typeface="Cambria Math" panose="02040503050406030204" pitchFamily="18" charset="0"/>
                            <a:ea typeface="Calibri Light" panose="020F0302020204030204" pitchFamily="34" charset="0"/>
                            <a:cs typeface="Rubik" pitchFamily="2" charset="-79"/>
                          </a:rPr>
                          <m:t>1</m:t>
                        </m:r>
                      </m:num>
                      <m:den>
                        <m:r>
                          <a:rPr lang="en-US" sz="3000" i="1" dirty="0" smtClean="0">
                            <a:latin typeface="Cambria Math" panose="02040503050406030204" pitchFamily="18" charset="0"/>
                            <a:ea typeface="Calibri Light" panose="020F0302020204030204" pitchFamily="34" charset="0"/>
                            <a:cs typeface="Rubik" pitchFamily="2" charset="-79"/>
                          </a:rPr>
                          <m:t>𝑓</m:t>
                        </m:r>
                        <m:d>
                          <m:dPr>
                            <m:ctrlPr>
                              <a:rPr lang="en-US" sz="3000" i="1" dirty="0" smtClean="0">
                                <a:latin typeface="Cambria Math" panose="02040503050406030204" pitchFamily="18" charset="0"/>
                                <a:ea typeface="Calibri Light" panose="020F0302020204030204" pitchFamily="34" charset="0"/>
                                <a:cs typeface="Rubik" pitchFamily="2" charset="-79"/>
                              </a:rPr>
                            </m:ctrlPr>
                          </m:dPr>
                          <m:e>
                            <m:r>
                              <a:rPr lang="en-US" sz="3000" i="1" dirty="0" smtClean="0">
                                <a:latin typeface="Cambria Math" panose="02040503050406030204" pitchFamily="18" charset="0"/>
                                <a:ea typeface="Calibri Light" panose="020F0302020204030204" pitchFamily="34" charset="0"/>
                                <a:cs typeface="Rubik" pitchFamily="2" charset="-79"/>
                              </a:rPr>
                              <m:t>𝑥</m:t>
                            </m:r>
                          </m:e>
                        </m:d>
                      </m:den>
                    </m:f>
                    <m:r>
                      <a:rPr lang="he-IL" sz="3000" i="1" dirty="0" smtClean="0">
                        <a:latin typeface="Cambria Math" panose="02040503050406030204" pitchFamily="18" charset="0"/>
                        <a:ea typeface="Calibri Light" panose="020F0302020204030204" pitchFamily="34" charset="0"/>
                        <a:cs typeface="Rubik" pitchFamily="2" charset="-79"/>
                      </a:rPr>
                      <m:t> </m:t>
                    </m:r>
                  </m:oMath>
                </a14:m>
                <a:endParaRPr lang="he-IL" sz="3000" dirty="0">
                  <a:latin typeface="Rubik" pitchFamily="2" charset="-79"/>
                  <a:ea typeface="Calibri Light" panose="020F0302020204030204" pitchFamily="34" charset="0"/>
                  <a:cs typeface="Rubik" pitchFamily="2" charset="-79"/>
                </a:endParaRPr>
              </a:p>
            </p:txBody>
          </p:sp>
        </mc:Choice>
        <mc:Fallback xmlns="">
          <p:sp>
            <p:nvSpPr>
              <p:cNvPr id="3" name="כותרת 1">
                <a:extLst>
                  <a:ext uri="{FF2B5EF4-FFF2-40B4-BE49-F238E27FC236}">
                    <a16:creationId xmlns:a16="http://schemas.microsoft.com/office/drawing/2014/main" id="{FF6306CF-8847-40E1-96DF-4606BE992703}"/>
                  </a:ext>
                </a:extLst>
              </p:cNvPr>
              <p:cNvSpPr txBox="1">
                <a:spLocks noRot="1" noChangeAspect="1" noMove="1" noResize="1" noEditPoints="1" noAdjustHandles="1" noChangeArrowheads="1" noChangeShapeType="1" noTextEdit="1"/>
              </p:cNvSpPr>
              <p:nvPr/>
            </p:nvSpPr>
            <p:spPr>
              <a:xfrm>
                <a:off x="395996" y="0"/>
                <a:ext cx="11400007" cy="1354408"/>
              </a:xfrm>
              <a:prstGeom prst="rect">
                <a:avLst/>
              </a:prstGeom>
              <a:blipFill>
                <a:blip r:embed="rId3"/>
                <a:stretch>
                  <a:fillRect/>
                </a:stretch>
              </a:blipFill>
            </p:spPr>
            <p:txBody>
              <a:bodyPr/>
              <a:lstStyle/>
              <a:p>
                <a:r>
                  <a:rPr lang="he-IL">
                    <a:noFill/>
                  </a:rPr>
                  <a:t> </a:t>
                </a:r>
              </a:p>
            </p:txBody>
          </p:sp>
        </mc:Fallback>
      </mc:AlternateContent>
      <p:sp>
        <p:nvSpPr>
          <p:cNvPr id="4" name="TextBox 3">
            <a:extLst>
              <a:ext uri="{FF2B5EF4-FFF2-40B4-BE49-F238E27FC236}">
                <a16:creationId xmlns:a16="http://schemas.microsoft.com/office/drawing/2014/main" id="{9381865C-2A67-4B66-8141-7E8B34B71923}"/>
              </a:ext>
            </a:extLst>
          </p:cNvPr>
          <p:cNvSpPr txBox="1"/>
          <p:nvPr/>
        </p:nvSpPr>
        <p:spPr>
          <a:xfrm flipH="1">
            <a:off x="9313599" y="1262075"/>
            <a:ext cx="2482404" cy="276999"/>
          </a:xfrm>
          <a:prstGeom prst="rect">
            <a:avLst/>
          </a:prstGeom>
          <a:noFill/>
        </p:spPr>
        <p:txBody>
          <a:bodyPr wrap="square" lIns="0" tIns="0" rIns="0" bIns="0" rtlCol="1">
            <a:spAutoFit/>
          </a:bodyPr>
          <a:lstStyle/>
          <a:p>
            <a:r>
              <a:rPr lang="he-IL" dirty="0"/>
              <a:t>שרטטו את גרף הפונקציה: </a:t>
            </a:r>
          </a:p>
        </p:txBody>
      </p:sp>
      <p:sp>
        <p:nvSpPr>
          <p:cNvPr id="5" name="TextBox 4">
            <a:extLst>
              <a:ext uri="{FF2B5EF4-FFF2-40B4-BE49-F238E27FC236}">
                <a16:creationId xmlns:a16="http://schemas.microsoft.com/office/drawing/2014/main" id="{1622E127-48AB-4612-B96B-17828CD136B8}"/>
              </a:ext>
            </a:extLst>
          </p:cNvPr>
          <p:cNvSpPr txBox="1"/>
          <p:nvPr/>
        </p:nvSpPr>
        <p:spPr>
          <a:xfrm flipH="1">
            <a:off x="8337282" y="1906308"/>
            <a:ext cx="1394703" cy="276999"/>
          </a:xfrm>
          <a:prstGeom prst="rect">
            <a:avLst/>
          </a:prstGeom>
          <a:noFill/>
        </p:spPr>
        <p:txBody>
          <a:bodyPr wrap="square" lIns="0" tIns="0" rIns="0" bIns="0" rtlCol="1">
            <a:spAutoFit/>
          </a:bodyPr>
          <a:lstStyle/>
          <a:p>
            <a:r>
              <a:rPr lang="he-IL" b="1" u="sng" dirty="0">
                <a:latin typeface="Rubik" pitchFamily="2" charset="-79"/>
                <a:cs typeface="Rubik" pitchFamily="2" charset="-79"/>
              </a:rPr>
              <a:t>נקודות קיצון:</a:t>
            </a:r>
            <a:endParaRPr lang="he-IL" dirty="0">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6" name="מלבן 5">
                <a:extLst>
                  <a:ext uri="{FF2B5EF4-FFF2-40B4-BE49-F238E27FC236}">
                    <a16:creationId xmlns:a16="http://schemas.microsoft.com/office/drawing/2014/main" id="{9EC5CF40-C206-49F5-AF19-FEAE784D1B0E}"/>
                  </a:ext>
                </a:extLst>
              </p:cNvPr>
              <p:cNvSpPr/>
              <p:nvPr/>
            </p:nvSpPr>
            <p:spPr>
              <a:xfrm>
                <a:off x="6951367" y="1198529"/>
                <a:ext cx="24878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𝑓</m:t>
                      </m:r>
                      <m:r>
                        <a:rPr lang="en-US" b="0" i="1" dirty="0" smtClean="0">
                          <a:latin typeface="Cambria Math" panose="02040503050406030204" pitchFamily="18" charset="0"/>
                        </a:rPr>
                        <m:t>(</m:t>
                      </m:r>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𝑥</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2</m:t>
                          </m:r>
                        </m:e>
                      </m:d>
                      <m:r>
                        <a:rPr lang="en-US" b="0" i="1" dirty="0" smtClean="0">
                          <a:latin typeface="Cambria Math" panose="02040503050406030204" pitchFamily="18" charset="0"/>
                        </a:rPr>
                        <m:t> (</m:t>
                      </m:r>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2</m:t>
                      </m:r>
                      <m:r>
                        <a:rPr lang="en-US" b="0" i="1" dirty="0" smtClean="0">
                          <a:latin typeface="Cambria Math" panose="02040503050406030204" pitchFamily="18" charset="0"/>
                        </a:rPr>
                        <m:t>)</m:t>
                      </m:r>
                    </m:oMath>
                  </m:oMathPara>
                </a14:m>
                <a:endParaRPr lang="he-IL" dirty="0"/>
              </a:p>
            </p:txBody>
          </p:sp>
        </mc:Choice>
        <mc:Fallback xmlns="">
          <p:sp>
            <p:nvSpPr>
              <p:cNvPr id="6" name="מלבן 5">
                <a:extLst>
                  <a:ext uri="{FF2B5EF4-FFF2-40B4-BE49-F238E27FC236}">
                    <a16:creationId xmlns:a16="http://schemas.microsoft.com/office/drawing/2014/main" id="{9EC5CF40-C206-49F5-AF19-FEAE784D1B0E}"/>
                  </a:ext>
                </a:extLst>
              </p:cNvPr>
              <p:cNvSpPr>
                <a:spLocks noRot="1" noChangeAspect="1" noMove="1" noResize="1" noEditPoints="1" noAdjustHandles="1" noChangeArrowheads="1" noChangeShapeType="1" noTextEdit="1"/>
              </p:cNvSpPr>
              <p:nvPr/>
            </p:nvSpPr>
            <p:spPr>
              <a:xfrm>
                <a:off x="6951367" y="1198529"/>
                <a:ext cx="248786" cy="369332"/>
              </a:xfrm>
              <a:prstGeom prst="rect">
                <a:avLst/>
              </a:prstGeom>
              <a:blipFill>
                <a:blip r:embed="rId4"/>
                <a:stretch>
                  <a:fillRect l="-7317" r="-929268" b="-1500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77BBF71-A2EC-4054-91E9-3543B8878078}"/>
                  </a:ext>
                </a:extLst>
              </p:cNvPr>
              <p:cNvSpPr txBox="1"/>
              <p:nvPr/>
            </p:nvSpPr>
            <p:spPr>
              <a:xfrm flipH="1">
                <a:off x="2590809" y="1184921"/>
                <a:ext cx="3785803" cy="423899"/>
              </a:xfrm>
              <a:prstGeom prst="rect">
                <a:avLst/>
              </a:prstGeom>
              <a:noFill/>
            </p:spPr>
            <p:txBody>
              <a:bodyPr wrap="square" lIns="0" tIns="0" rIns="0" bIns="0" rtlCol="1">
                <a:spAutoFit/>
              </a:bodyPr>
              <a:lstStyle/>
              <a:p>
                <a:r>
                  <a:rPr lang="he-IL" dirty="0"/>
                  <a:t>נשרטט (</a:t>
                </a:r>
                <a:r>
                  <a:rPr lang="he-IL" dirty="0" err="1"/>
                  <a:t>דסמוס</a:t>
                </a:r>
                <a:r>
                  <a:rPr lang="he-IL" dirty="0"/>
                  <a:t>) את גרף הפונקציה </a:t>
                </a:r>
                <a14:m>
                  <m:oMath xmlns:m="http://schemas.openxmlformats.org/officeDocument/2006/math">
                    <m:f>
                      <m:fPr>
                        <m:ctrlPr>
                          <a:rPr lang="en-US" i="1" dirty="0">
                            <a:latin typeface="Cambria Math" panose="02040503050406030204" pitchFamily="18" charset="0"/>
                            <a:ea typeface="Calibri Light" panose="020F0302020204030204" pitchFamily="34" charset="0"/>
                            <a:cs typeface="Rubik" pitchFamily="2" charset="-79"/>
                          </a:rPr>
                        </m:ctrlPr>
                      </m:fPr>
                      <m:num>
                        <m:r>
                          <a:rPr lang="en-US" i="1" dirty="0">
                            <a:latin typeface="Cambria Math" panose="02040503050406030204" pitchFamily="18" charset="0"/>
                            <a:ea typeface="Calibri Light" panose="020F0302020204030204" pitchFamily="34" charset="0"/>
                            <a:cs typeface="Rubik" pitchFamily="2" charset="-79"/>
                          </a:rPr>
                          <m:t>1</m:t>
                        </m:r>
                      </m:num>
                      <m:den>
                        <m:r>
                          <a:rPr lang="en-US" i="1" dirty="0">
                            <a:latin typeface="Cambria Math" panose="02040503050406030204" pitchFamily="18" charset="0"/>
                            <a:ea typeface="Calibri Light" panose="020F0302020204030204" pitchFamily="34" charset="0"/>
                            <a:cs typeface="Rubik" pitchFamily="2" charset="-79"/>
                          </a:rPr>
                          <m:t>𝑓</m:t>
                        </m:r>
                        <m:d>
                          <m:dPr>
                            <m:ctrlPr>
                              <a:rPr lang="en-US" i="1" dirty="0">
                                <a:latin typeface="Cambria Math" panose="02040503050406030204" pitchFamily="18" charset="0"/>
                                <a:ea typeface="Calibri Light" panose="020F0302020204030204" pitchFamily="34" charset="0"/>
                                <a:cs typeface="Rubik" pitchFamily="2" charset="-79"/>
                              </a:rPr>
                            </m:ctrlPr>
                          </m:dPr>
                          <m:e>
                            <m:r>
                              <a:rPr lang="en-US" i="1" dirty="0">
                                <a:latin typeface="Cambria Math" panose="02040503050406030204" pitchFamily="18" charset="0"/>
                                <a:ea typeface="Calibri Light" panose="020F0302020204030204" pitchFamily="34" charset="0"/>
                                <a:cs typeface="Rubik" pitchFamily="2" charset="-79"/>
                              </a:rPr>
                              <m:t>𝑥</m:t>
                            </m:r>
                          </m:e>
                        </m:d>
                      </m:den>
                    </m:f>
                    <m:r>
                      <a:rPr lang="he-IL" i="1" dirty="0">
                        <a:latin typeface="Cambria Math" panose="02040503050406030204" pitchFamily="18" charset="0"/>
                        <a:ea typeface="Calibri Light" panose="020F0302020204030204" pitchFamily="34" charset="0"/>
                        <a:cs typeface="Rubik" pitchFamily="2" charset="-79"/>
                      </a:rPr>
                      <m:t> </m:t>
                    </m:r>
                  </m:oMath>
                </a14:m>
                <a:endParaRPr lang="he-IL" dirty="0"/>
              </a:p>
            </p:txBody>
          </p:sp>
        </mc:Choice>
        <mc:Fallback xmlns="">
          <p:sp>
            <p:nvSpPr>
              <p:cNvPr id="24" name="TextBox 23">
                <a:extLst>
                  <a:ext uri="{FF2B5EF4-FFF2-40B4-BE49-F238E27FC236}">
                    <a16:creationId xmlns:a16="http://schemas.microsoft.com/office/drawing/2014/main" id="{877BBF71-A2EC-4054-91E9-3543B8878078}"/>
                  </a:ext>
                </a:extLst>
              </p:cNvPr>
              <p:cNvSpPr txBox="1">
                <a:spLocks noRot="1" noChangeAspect="1" noMove="1" noResize="1" noEditPoints="1" noAdjustHandles="1" noChangeArrowheads="1" noChangeShapeType="1" noTextEdit="1"/>
              </p:cNvSpPr>
              <p:nvPr/>
            </p:nvSpPr>
            <p:spPr>
              <a:xfrm flipH="1">
                <a:off x="2590809" y="1184921"/>
                <a:ext cx="3785803" cy="423899"/>
              </a:xfrm>
              <a:prstGeom prst="rect">
                <a:avLst/>
              </a:prstGeom>
              <a:blipFill>
                <a:blip r:embed="rId5"/>
                <a:stretch>
                  <a:fillRect t="-5714" r="-3865" b="-18571"/>
                </a:stretch>
              </a:blipFill>
            </p:spPr>
            <p:txBody>
              <a:bodyPr/>
              <a:lstStyle/>
              <a:p>
                <a:r>
                  <a:rPr lang="he-IL">
                    <a:noFill/>
                  </a:rPr>
                  <a:t> </a:t>
                </a:r>
              </a:p>
            </p:txBody>
          </p:sp>
        </mc:Fallback>
      </mc:AlternateContent>
      <p:sp>
        <p:nvSpPr>
          <p:cNvPr id="51" name="TextBox 50">
            <a:extLst>
              <a:ext uri="{FF2B5EF4-FFF2-40B4-BE49-F238E27FC236}">
                <a16:creationId xmlns:a16="http://schemas.microsoft.com/office/drawing/2014/main" id="{A6C93A11-3657-4966-B8AD-34F247F50766}"/>
              </a:ext>
            </a:extLst>
          </p:cNvPr>
          <p:cNvSpPr txBox="1"/>
          <p:nvPr/>
        </p:nvSpPr>
        <p:spPr>
          <a:xfrm flipH="1">
            <a:off x="1918244" y="1856807"/>
            <a:ext cx="2008779" cy="276999"/>
          </a:xfrm>
          <a:prstGeom prst="rect">
            <a:avLst/>
          </a:prstGeom>
          <a:noFill/>
        </p:spPr>
        <p:txBody>
          <a:bodyPr wrap="square" lIns="0" tIns="0" rIns="0" bIns="0" rtlCol="1">
            <a:spAutoFit/>
          </a:bodyPr>
          <a:lstStyle/>
          <a:p>
            <a:r>
              <a:rPr lang="he-IL" b="1" u="sng" dirty="0">
                <a:latin typeface="Rubik" pitchFamily="2" charset="-79"/>
                <a:cs typeface="Rubik" pitchFamily="2" charset="-79"/>
              </a:rPr>
              <a:t>נקודות קיצון:</a:t>
            </a:r>
            <a:endParaRPr lang="he-IL" dirty="0">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993EB5B8-C448-48A5-ACB6-8508235D1C7B}"/>
                  </a:ext>
                </a:extLst>
              </p:cNvPr>
              <p:cNvSpPr txBox="1"/>
              <p:nvPr/>
            </p:nvSpPr>
            <p:spPr>
              <a:xfrm flipH="1">
                <a:off x="258269" y="1753436"/>
                <a:ext cx="1627251" cy="569002"/>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Rubik" pitchFamily="2" charset="-79"/>
                        </a:rPr>
                        <m:t>𝑔</m:t>
                      </m:r>
                      <m:d>
                        <m:dPr>
                          <m:ctrlPr>
                            <a:rPr lang="en-US" b="0" i="1" smtClean="0">
                              <a:latin typeface="Cambria Math" panose="02040503050406030204" pitchFamily="18" charset="0"/>
                              <a:cs typeface="Rubik" pitchFamily="2" charset="-79"/>
                            </a:rPr>
                          </m:ctrlPr>
                        </m:dPr>
                        <m:e>
                          <m:r>
                            <a:rPr lang="en-US" b="0" i="1" smtClean="0">
                              <a:latin typeface="Cambria Math" panose="02040503050406030204" pitchFamily="18" charset="0"/>
                              <a:cs typeface="Rubik" pitchFamily="2" charset="-79"/>
                            </a:rPr>
                            <m:t>𝑥</m:t>
                          </m:r>
                        </m:e>
                      </m:d>
                      <m:r>
                        <a:rPr lang="en-US" b="0" i="1" smtClean="0">
                          <a:latin typeface="Cambria Math" panose="02040503050406030204" pitchFamily="18" charset="0"/>
                          <a:cs typeface="Rubik" pitchFamily="2" charset="-79"/>
                        </a:rPr>
                        <m:t>=</m:t>
                      </m:r>
                      <m:f>
                        <m:fPr>
                          <m:ctrlPr>
                            <a:rPr lang="en-US" b="0" i="1" smtClean="0">
                              <a:latin typeface="Cambria Math" panose="02040503050406030204" pitchFamily="18" charset="0"/>
                              <a:cs typeface="Rubik" pitchFamily="2" charset="-79"/>
                            </a:rPr>
                          </m:ctrlPr>
                        </m:fPr>
                        <m:num>
                          <m:r>
                            <a:rPr lang="en-US" b="0" i="1" smtClean="0">
                              <a:latin typeface="Cambria Math" panose="02040503050406030204" pitchFamily="18" charset="0"/>
                              <a:cs typeface="Rubik" pitchFamily="2" charset="-79"/>
                            </a:rPr>
                            <m:t>1</m:t>
                          </m:r>
                        </m:num>
                        <m:den>
                          <m:r>
                            <a:rPr lang="en-US" b="0" i="1" smtClean="0">
                              <a:latin typeface="Cambria Math" panose="02040503050406030204" pitchFamily="18" charset="0"/>
                              <a:cs typeface="Rubik" pitchFamily="2" charset="-79"/>
                            </a:rPr>
                            <m:t>𝑓</m:t>
                          </m:r>
                          <m:d>
                            <m:dPr>
                              <m:ctrlPr>
                                <a:rPr lang="en-US" b="0" i="1" smtClean="0">
                                  <a:latin typeface="Cambria Math" panose="02040503050406030204" pitchFamily="18" charset="0"/>
                                  <a:cs typeface="Rubik" pitchFamily="2" charset="-79"/>
                                </a:rPr>
                              </m:ctrlPr>
                            </m:dPr>
                            <m:e>
                              <m:r>
                                <a:rPr lang="en-US" b="0" i="1" smtClean="0">
                                  <a:latin typeface="Cambria Math" panose="02040503050406030204" pitchFamily="18" charset="0"/>
                                  <a:cs typeface="Rubik" pitchFamily="2" charset="-79"/>
                                </a:rPr>
                                <m:t>𝑥</m:t>
                              </m:r>
                            </m:e>
                          </m:d>
                        </m:den>
                      </m:f>
                    </m:oMath>
                  </m:oMathPara>
                </a14:m>
                <a:endParaRPr lang="he-IL" dirty="0">
                  <a:latin typeface="Rubik" pitchFamily="2" charset="-79"/>
                  <a:cs typeface="Rubik" pitchFamily="2" charset="-79"/>
                </a:endParaRPr>
              </a:p>
            </p:txBody>
          </p:sp>
        </mc:Choice>
        <mc:Fallback xmlns="">
          <p:sp>
            <p:nvSpPr>
              <p:cNvPr id="57" name="TextBox 56">
                <a:extLst>
                  <a:ext uri="{FF2B5EF4-FFF2-40B4-BE49-F238E27FC236}">
                    <a16:creationId xmlns:a16="http://schemas.microsoft.com/office/drawing/2014/main" id="{993EB5B8-C448-48A5-ACB6-8508235D1C7B}"/>
                  </a:ext>
                </a:extLst>
              </p:cNvPr>
              <p:cNvSpPr txBox="1">
                <a:spLocks noRot="1" noChangeAspect="1" noMove="1" noResize="1" noEditPoints="1" noAdjustHandles="1" noChangeArrowheads="1" noChangeShapeType="1" noTextEdit="1"/>
              </p:cNvSpPr>
              <p:nvPr/>
            </p:nvSpPr>
            <p:spPr>
              <a:xfrm flipH="1">
                <a:off x="258269" y="1753436"/>
                <a:ext cx="1627251" cy="569002"/>
              </a:xfrm>
              <a:prstGeom prst="rect">
                <a:avLst/>
              </a:prstGeom>
              <a:blipFill>
                <a:blip r:embed="rId6"/>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1AC1E7CD-1C36-4870-B70C-54E7948C7D92}"/>
                  </a:ext>
                </a:extLst>
              </p:cNvPr>
              <p:cNvSpPr txBox="1"/>
              <p:nvPr/>
            </p:nvSpPr>
            <p:spPr>
              <a:xfrm flipH="1">
                <a:off x="2389334" y="4446034"/>
                <a:ext cx="1637852" cy="1231106"/>
              </a:xfrm>
              <a:prstGeom prst="rect">
                <a:avLst/>
              </a:prstGeom>
              <a:noFill/>
              <a:ln>
                <a:solidFill>
                  <a:srgbClr val="8A0437"/>
                </a:solidFill>
              </a:ln>
            </p:spPr>
            <p:txBody>
              <a:bodyPr wrap="square" lIns="0" tIns="0" rIns="0" bIns="0" rtlCol="1">
                <a:spAutoFit/>
              </a:bodyPr>
              <a:lstStyle/>
              <a:p>
                <a:pPr algn="ctr"/>
                <a:r>
                  <a:rPr lang="he-IL" sz="2000" dirty="0">
                    <a:latin typeface="Rubik" pitchFamily="2" charset="-79"/>
                    <a:cs typeface="Rubik" pitchFamily="2" charset="-79"/>
                  </a:rPr>
                  <a:t>בנקודות הקיצון של </a:t>
                </a:r>
                <a14:m>
                  <m:oMath xmlns:m="http://schemas.openxmlformats.org/officeDocument/2006/math">
                    <m:r>
                      <a:rPr lang="en-US" sz="2000" i="1" dirty="0" smtClean="0">
                        <a:latin typeface="Cambria Math" panose="02040503050406030204" pitchFamily="18" charset="0"/>
                        <a:cs typeface="Rubik" pitchFamily="2" charset="-79"/>
                      </a:rPr>
                      <m:t>𝑓</m:t>
                    </m:r>
                    <m:r>
                      <a:rPr lang="en-US" sz="2000" i="1" dirty="0" smtClean="0">
                        <a:latin typeface="Cambria Math" panose="02040503050406030204" pitchFamily="18" charset="0"/>
                        <a:cs typeface="Rubik" pitchFamily="2" charset="-79"/>
                      </a:rPr>
                      <m:t>(</m:t>
                    </m:r>
                    <m:r>
                      <a:rPr lang="en-US" sz="2000" i="1" dirty="0" smtClean="0">
                        <a:latin typeface="Cambria Math" panose="02040503050406030204" pitchFamily="18" charset="0"/>
                        <a:cs typeface="Rubik" pitchFamily="2" charset="-79"/>
                      </a:rPr>
                      <m:t>𝑥</m:t>
                    </m:r>
                    <m:r>
                      <a:rPr lang="en-US" sz="2000" i="1" dirty="0" smtClean="0">
                        <a:latin typeface="Cambria Math" panose="02040503050406030204" pitchFamily="18" charset="0"/>
                        <a:cs typeface="Rubik" pitchFamily="2" charset="-79"/>
                      </a:rPr>
                      <m:t>) </m:t>
                    </m:r>
                  </m:oMath>
                </a14:m>
                <a:endParaRPr lang="he-IL" sz="2000" dirty="0">
                  <a:latin typeface="Rubik" pitchFamily="2" charset="-79"/>
                  <a:cs typeface="Rubik" pitchFamily="2" charset="-79"/>
                </a:endParaRPr>
              </a:p>
              <a:p>
                <a:pPr algn="ctr"/>
                <a:r>
                  <a:rPr lang="he-IL" sz="2000" dirty="0">
                    <a:latin typeface="Rubik" pitchFamily="2" charset="-79"/>
                    <a:cs typeface="Rubik" pitchFamily="2" charset="-79"/>
                  </a:rPr>
                  <a:t>מתקיים: </a:t>
                </a:r>
              </a:p>
              <a:p>
                <a:pPr algn="ctr"/>
                <a14:m>
                  <m:oMathPara xmlns:m="http://schemas.openxmlformats.org/officeDocument/2006/math">
                    <m:oMathParaPr>
                      <m:jc m:val="centerGroup"/>
                    </m:oMathParaPr>
                    <m:oMath xmlns:m="http://schemas.openxmlformats.org/officeDocument/2006/math">
                      <m:sSup>
                        <m:sSupPr>
                          <m:ctrlPr>
                            <a:rPr lang="en-US" sz="2000" i="1">
                              <a:latin typeface="Cambria Math" panose="02040503050406030204" pitchFamily="18" charset="0"/>
                            </a:rPr>
                          </m:ctrlPr>
                        </m:sSupPr>
                        <m:e>
                          <m:r>
                            <a:rPr lang="en-US" sz="2000" i="1">
                              <a:latin typeface="Cambria Math" panose="02040503050406030204" pitchFamily="18" charset="0"/>
                            </a:rPr>
                            <m:t>𝑓</m:t>
                          </m:r>
                        </m:e>
                        <m:sup>
                          <m:r>
                            <a:rPr lang="en-US" sz="2000" i="1">
                              <a:latin typeface="Cambria Math" panose="02040503050406030204" pitchFamily="18" charset="0"/>
                            </a:rPr>
                            <m:t>′</m:t>
                          </m:r>
                        </m:sup>
                      </m:sSup>
                      <m:d>
                        <m:dPr>
                          <m:ctrlPr>
                            <a:rPr lang="en-US" sz="2000" i="1">
                              <a:latin typeface="Cambria Math" panose="02040503050406030204" pitchFamily="18" charset="0"/>
                            </a:rPr>
                          </m:ctrlPr>
                        </m:dPr>
                        <m:e>
                          <m:r>
                            <a:rPr lang="en-US" sz="2000" i="1">
                              <a:latin typeface="Cambria Math" panose="02040503050406030204" pitchFamily="18" charset="0"/>
                            </a:rPr>
                            <m:t>𝑥</m:t>
                          </m:r>
                        </m:e>
                      </m:d>
                      <m:r>
                        <a:rPr lang="en-US" sz="2000" i="1">
                          <a:latin typeface="Cambria Math" panose="02040503050406030204" pitchFamily="18" charset="0"/>
                        </a:rPr>
                        <m:t>=</m:t>
                      </m:r>
                      <m:r>
                        <a:rPr lang="en-US" sz="2000" i="1">
                          <a:latin typeface="Cambria Math" panose="02040503050406030204" pitchFamily="18" charset="0"/>
                        </a:rPr>
                        <m:t>0</m:t>
                      </m:r>
                    </m:oMath>
                  </m:oMathPara>
                </a14:m>
                <a:endParaRPr lang="he-IL" sz="2000" dirty="0">
                  <a:latin typeface="Rubik" pitchFamily="2" charset="-79"/>
                  <a:cs typeface="Rubik" pitchFamily="2" charset="-79"/>
                </a:endParaRPr>
              </a:p>
            </p:txBody>
          </p:sp>
        </mc:Choice>
        <mc:Fallback xmlns="">
          <p:sp>
            <p:nvSpPr>
              <p:cNvPr id="65" name="TextBox 64">
                <a:extLst>
                  <a:ext uri="{FF2B5EF4-FFF2-40B4-BE49-F238E27FC236}">
                    <a16:creationId xmlns:a16="http://schemas.microsoft.com/office/drawing/2014/main" id="{1AC1E7CD-1C36-4870-B70C-54E7948C7D92}"/>
                  </a:ext>
                </a:extLst>
              </p:cNvPr>
              <p:cNvSpPr txBox="1">
                <a:spLocks noRot="1" noChangeAspect="1" noMove="1" noResize="1" noEditPoints="1" noAdjustHandles="1" noChangeArrowheads="1" noChangeShapeType="1" noTextEdit="1"/>
              </p:cNvSpPr>
              <p:nvPr/>
            </p:nvSpPr>
            <p:spPr>
              <a:xfrm flipH="1">
                <a:off x="2389334" y="4446034"/>
                <a:ext cx="1637852" cy="1231106"/>
              </a:xfrm>
              <a:prstGeom prst="rect">
                <a:avLst/>
              </a:prstGeom>
              <a:blipFill>
                <a:blip r:embed="rId7"/>
                <a:stretch>
                  <a:fillRect l="-9594" t="-5882" r="-5904" b="-7353"/>
                </a:stretch>
              </a:blipFill>
              <a:ln>
                <a:solidFill>
                  <a:srgbClr val="8A0437"/>
                </a:solidFill>
              </a:ln>
            </p:spPr>
            <p:txBody>
              <a:bodyPr/>
              <a:lstStyle/>
              <a:p>
                <a:r>
                  <a:rPr lang="he-IL">
                    <a:noFill/>
                  </a:rPr>
                  <a:t> </a:t>
                </a:r>
              </a:p>
            </p:txBody>
          </p:sp>
        </mc:Fallback>
      </mc:AlternateContent>
      <p:pic>
        <p:nvPicPr>
          <p:cNvPr id="7" name="תמונה 6">
            <a:extLst>
              <a:ext uri="{FF2B5EF4-FFF2-40B4-BE49-F238E27FC236}">
                <a16:creationId xmlns:a16="http://schemas.microsoft.com/office/drawing/2014/main" id="{0249ED71-025C-4DE5-8BF7-2E816204A462}"/>
              </a:ext>
            </a:extLst>
          </p:cNvPr>
          <p:cNvPicPr>
            <a:picLocks noChangeAspect="1"/>
          </p:cNvPicPr>
          <p:nvPr/>
        </p:nvPicPr>
        <p:blipFill rotWithShape="1">
          <a:blip r:embed="rId8"/>
          <a:srcRect l="22107" r="15942"/>
          <a:stretch/>
        </p:blipFill>
        <p:spPr>
          <a:xfrm>
            <a:off x="9820005" y="1913519"/>
            <a:ext cx="2128762" cy="3225359"/>
          </a:xfrm>
          <a:prstGeom prst="rect">
            <a:avLst/>
          </a:prstGeom>
        </p:spPr>
      </p:pic>
      <p:cxnSp>
        <p:nvCxnSpPr>
          <p:cNvPr id="81" name="מחבר חץ ישר 80">
            <a:extLst>
              <a:ext uri="{FF2B5EF4-FFF2-40B4-BE49-F238E27FC236}">
                <a16:creationId xmlns:a16="http://schemas.microsoft.com/office/drawing/2014/main" id="{951D057D-64FD-4146-8E99-AED66BA79DDA}"/>
              </a:ext>
            </a:extLst>
          </p:cNvPr>
          <p:cNvCxnSpPr>
            <a:cxnSpLocks/>
          </p:cNvCxnSpPr>
          <p:nvPr/>
        </p:nvCxnSpPr>
        <p:spPr>
          <a:xfrm>
            <a:off x="9820005" y="3707044"/>
            <a:ext cx="2185536" cy="8622"/>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82" name="מחבר חץ ישר 81">
            <a:extLst>
              <a:ext uri="{FF2B5EF4-FFF2-40B4-BE49-F238E27FC236}">
                <a16:creationId xmlns:a16="http://schemas.microsoft.com/office/drawing/2014/main" id="{FC16F3E9-5D8E-4340-8D5A-83724BDA20DC}"/>
              </a:ext>
            </a:extLst>
          </p:cNvPr>
          <p:cNvCxnSpPr>
            <a:cxnSpLocks/>
          </p:cNvCxnSpPr>
          <p:nvPr/>
        </p:nvCxnSpPr>
        <p:spPr>
          <a:xfrm flipV="1">
            <a:off x="10865336" y="1894469"/>
            <a:ext cx="0" cy="322535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83" name="אליפסה 82">
            <a:extLst>
              <a:ext uri="{FF2B5EF4-FFF2-40B4-BE49-F238E27FC236}">
                <a16:creationId xmlns:a16="http://schemas.microsoft.com/office/drawing/2014/main" id="{47545972-DBA8-4197-9D0A-A1A9724CEC78}"/>
              </a:ext>
            </a:extLst>
          </p:cNvPr>
          <p:cNvSpPr/>
          <p:nvPr/>
        </p:nvSpPr>
        <p:spPr>
          <a:xfrm>
            <a:off x="4202001" y="3573399"/>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אליפסה 83">
            <a:extLst>
              <a:ext uri="{FF2B5EF4-FFF2-40B4-BE49-F238E27FC236}">
                <a16:creationId xmlns:a16="http://schemas.microsoft.com/office/drawing/2014/main" id="{6D7BD17D-7196-49DF-9062-A6EFE8292059}"/>
              </a:ext>
            </a:extLst>
          </p:cNvPr>
          <p:cNvSpPr/>
          <p:nvPr/>
        </p:nvSpPr>
        <p:spPr>
          <a:xfrm>
            <a:off x="5073810" y="3583744"/>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אליפסה 84">
            <a:extLst>
              <a:ext uri="{FF2B5EF4-FFF2-40B4-BE49-F238E27FC236}">
                <a16:creationId xmlns:a16="http://schemas.microsoft.com/office/drawing/2014/main" id="{9DC755E1-1F3C-4DEF-A3EB-2DC83F551E55}"/>
              </a:ext>
            </a:extLst>
          </p:cNvPr>
          <p:cNvSpPr/>
          <p:nvPr/>
        </p:nvSpPr>
        <p:spPr>
          <a:xfrm>
            <a:off x="5906061" y="3573399"/>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B8DE630C-E751-44F8-9E46-C88B518EDEBB}"/>
                  </a:ext>
                </a:extLst>
              </p:cNvPr>
              <p:cNvSpPr txBox="1"/>
              <p:nvPr/>
            </p:nvSpPr>
            <p:spPr>
              <a:xfrm flipH="1">
                <a:off x="140131" y="4337704"/>
                <a:ext cx="1736834" cy="1384995"/>
              </a:xfrm>
              <a:prstGeom prst="rect">
                <a:avLst/>
              </a:prstGeom>
              <a:noFill/>
              <a:ln>
                <a:solidFill>
                  <a:srgbClr val="8A0437"/>
                </a:solidFill>
              </a:ln>
            </p:spPr>
            <p:txBody>
              <a:bodyPr wrap="square" lIns="0" tIns="0" rIns="0" bIns="0" rtlCol="1">
                <a:spAutoFit/>
              </a:bodyPr>
              <a:lstStyle/>
              <a:p>
                <a:pPr algn="ctr"/>
                <a:r>
                  <a:rPr lang="he-IL" dirty="0">
                    <a:latin typeface="Rubik" pitchFamily="2" charset="-79"/>
                    <a:cs typeface="Rubik" pitchFamily="2" charset="-79"/>
                  </a:rPr>
                  <a:t>בנקודות אלו גם</a:t>
                </a:r>
              </a:p>
              <a:p>
                <a:pPr algn="ct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𝑔</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𝑥</m:t>
                          </m:r>
                        </m:e>
                      </m:d>
                      <m:r>
                        <a:rPr lang="en-US" i="1">
                          <a:latin typeface="Cambria Math" panose="02040503050406030204" pitchFamily="18" charset="0"/>
                        </a:rPr>
                        <m:t>=</m:t>
                      </m:r>
                      <m:r>
                        <a:rPr lang="en-US" i="1">
                          <a:latin typeface="Cambria Math" panose="02040503050406030204" pitchFamily="18" charset="0"/>
                        </a:rPr>
                        <m:t>0</m:t>
                      </m:r>
                    </m:oMath>
                  </m:oMathPara>
                </a14:m>
                <a:endParaRPr lang="en-US" dirty="0"/>
              </a:p>
              <a:p>
                <a:pPr algn="ctr"/>
                <a:endParaRPr lang="he-IL" dirty="0"/>
              </a:p>
              <a:p>
                <a:pPr algn="ctr"/>
                <a:r>
                  <a:rPr lang="he-IL" dirty="0">
                    <a:latin typeface="Rubik" pitchFamily="2" charset="-79"/>
                    <a:cs typeface="Rubik" pitchFamily="2" charset="-79"/>
                  </a:rPr>
                  <a:t>לכן ל-</a:t>
                </a:r>
                <a14:m>
                  <m:oMath xmlns:m="http://schemas.openxmlformats.org/officeDocument/2006/math">
                    <m:r>
                      <a:rPr lang="en-US" i="1" dirty="0" smtClean="0">
                        <a:latin typeface="Cambria Math" panose="02040503050406030204" pitchFamily="18" charset="0"/>
                        <a:cs typeface="Rubik" pitchFamily="2" charset="-79"/>
                      </a:rPr>
                      <m:t>𝑔</m:t>
                    </m:r>
                    <m:r>
                      <a:rPr lang="en-US" i="1" dirty="0" smtClean="0">
                        <a:latin typeface="Cambria Math" panose="02040503050406030204" pitchFamily="18" charset="0"/>
                        <a:cs typeface="Rubik" pitchFamily="2" charset="-79"/>
                      </a:rPr>
                      <m:t>(</m:t>
                    </m:r>
                    <m:r>
                      <a:rPr lang="en-US" i="1" dirty="0" smtClean="0">
                        <a:latin typeface="Cambria Math" panose="02040503050406030204" pitchFamily="18" charset="0"/>
                        <a:cs typeface="Rubik" pitchFamily="2" charset="-79"/>
                      </a:rPr>
                      <m:t>𝑥</m:t>
                    </m:r>
                    <m:r>
                      <a:rPr lang="en-US" i="1" dirty="0" smtClean="0">
                        <a:latin typeface="Cambria Math" panose="02040503050406030204" pitchFamily="18" charset="0"/>
                        <a:cs typeface="Rubik" pitchFamily="2" charset="-79"/>
                      </a:rPr>
                      <m:t>)</m:t>
                    </m:r>
                  </m:oMath>
                </a14:m>
                <a:r>
                  <a:rPr lang="he-IL" dirty="0">
                    <a:latin typeface="Rubik" pitchFamily="2" charset="-79"/>
                    <a:cs typeface="Rubik" pitchFamily="2" charset="-79"/>
                  </a:rPr>
                  <a:t> יש נקודות קיצון. </a:t>
                </a:r>
              </a:p>
            </p:txBody>
          </p:sp>
        </mc:Choice>
        <mc:Fallback xmlns="">
          <p:sp>
            <p:nvSpPr>
              <p:cNvPr id="91" name="TextBox 90">
                <a:extLst>
                  <a:ext uri="{FF2B5EF4-FFF2-40B4-BE49-F238E27FC236}">
                    <a16:creationId xmlns:a16="http://schemas.microsoft.com/office/drawing/2014/main" id="{B8DE630C-E751-44F8-9E46-C88B518EDEBB}"/>
                  </a:ext>
                </a:extLst>
              </p:cNvPr>
              <p:cNvSpPr txBox="1">
                <a:spLocks noRot="1" noChangeAspect="1" noMove="1" noResize="1" noEditPoints="1" noAdjustHandles="1" noChangeArrowheads="1" noChangeShapeType="1" noTextEdit="1"/>
              </p:cNvSpPr>
              <p:nvPr/>
            </p:nvSpPr>
            <p:spPr>
              <a:xfrm flipH="1">
                <a:off x="140131" y="4337704"/>
                <a:ext cx="1736834" cy="1384995"/>
              </a:xfrm>
              <a:prstGeom prst="rect">
                <a:avLst/>
              </a:prstGeom>
              <a:blipFill>
                <a:blip r:embed="rId9"/>
                <a:stretch>
                  <a:fillRect t="-4803" r="-348" b="-9170"/>
                </a:stretch>
              </a:blipFill>
              <a:ln>
                <a:solidFill>
                  <a:srgbClr val="8A0437"/>
                </a:solidFill>
              </a:ln>
            </p:spPr>
            <p:txBody>
              <a:bodyPr/>
              <a:lstStyle/>
              <a:p>
                <a:r>
                  <a:rPr lang="he-IL">
                    <a:noFill/>
                  </a:rPr>
                  <a:t> </a:t>
                </a:r>
              </a:p>
            </p:txBody>
          </p:sp>
        </mc:Fallback>
      </mc:AlternateContent>
      <p:sp>
        <p:nvSpPr>
          <p:cNvPr id="53" name="חץ: ימינה מחורץ 52">
            <a:extLst>
              <a:ext uri="{FF2B5EF4-FFF2-40B4-BE49-F238E27FC236}">
                <a16:creationId xmlns:a16="http://schemas.microsoft.com/office/drawing/2014/main" id="{F09F237F-AF32-41DD-991A-3CF6A300E961}"/>
              </a:ext>
            </a:extLst>
          </p:cNvPr>
          <p:cNvSpPr/>
          <p:nvPr/>
        </p:nvSpPr>
        <p:spPr>
          <a:xfrm rot="10800000">
            <a:off x="1826624" y="4947269"/>
            <a:ext cx="820048" cy="402403"/>
          </a:xfrm>
          <a:prstGeom prst="notchedRightArrow">
            <a:avLst/>
          </a:prstGeom>
          <a:solidFill>
            <a:srgbClr val="EF532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3DFAEC58-9C25-405A-812E-7DBC82D930A6}"/>
              </a:ext>
            </a:extLst>
          </p:cNvPr>
          <p:cNvSpPr/>
          <p:nvPr/>
        </p:nvSpPr>
        <p:spPr>
          <a:xfrm>
            <a:off x="11314345" y="4982155"/>
            <a:ext cx="109214" cy="91656"/>
          </a:xfrm>
          <a:prstGeom prst="ellipse">
            <a:avLst/>
          </a:prstGeom>
          <a:solidFill>
            <a:srgbClr val="00206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D2CF324-0258-4C66-A295-E1EFE0F25F08}"/>
                  </a:ext>
                </a:extLst>
              </p:cNvPr>
              <p:cNvSpPr txBox="1"/>
              <p:nvPr/>
            </p:nvSpPr>
            <p:spPr>
              <a:xfrm flipH="1">
                <a:off x="6750394" y="2374846"/>
                <a:ext cx="3038461" cy="276999"/>
              </a:xfrm>
              <a:prstGeom prst="rect">
                <a:avLst/>
              </a:prstGeom>
              <a:noFill/>
            </p:spPr>
            <p:txBody>
              <a:bodyPr wrap="square" lIns="0" tIns="0" rIns="0" bIns="0" rtlCol="1">
                <a:spAutoFit/>
              </a:bodyPr>
              <a:lstStyle/>
              <a:p>
                <a:r>
                  <a:rPr lang="he-IL" dirty="0"/>
                  <a:t>קיימות 2 נקודות בהן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0</m:t>
                    </m:r>
                  </m:oMath>
                </a14:m>
                <a:endParaRPr lang="he-IL" dirty="0"/>
              </a:p>
            </p:txBody>
          </p:sp>
        </mc:Choice>
        <mc:Fallback xmlns="">
          <p:sp>
            <p:nvSpPr>
              <p:cNvPr id="43" name="TextBox 42">
                <a:extLst>
                  <a:ext uri="{FF2B5EF4-FFF2-40B4-BE49-F238E27FC236}">
                    <a16:creationId xmlns:a16="http://schemas.microsoft.com/office/drawing/2014/main" id="{BD2CF324-0258-4C66-A295-E1EFE0F25F08}"/>
                  </a:ext>
                </a:extLst>
              </p:cNvPr>
              <p:cNvSpPr txBox="1">
                <a:spLocks noRot="1" noChangeAspect="1" noMove="1" noResize="1" noEditPoints="1" noAdjustHandles="1" noChangeArrowheads="1" noChangeShapeType="1" noTextEdit="1"/>
              </p:cNvSpPr>
              <p:nvPr/>
            </p:nvSpPr>
            <p:spPr>
              <a:xfrm flipH="1">
                <a:off x="6750394" y="2374846"/>
                <a:ext cx="3038461" cy="276999"/>
              </a:xfrm>
              <a:prstGeom prst="rect">
                <a:avLst/>
              </a:prstGeom>
              <a:blipFill>
                <a:blip r:embed="rId10"/>
                <a:stretch>
                  <a:fillRect t="-28889" r="-4609" b="-51111"/>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 name="מלבן 8">
                <a:extLst>
                  <a:ext uri="{FF2B5EF4-FFF2-40B4-BE49-F238E27FC236}">
                    <a16:creationId xmlns:a16="http://schemas.microsoft.com/office/drawing/2014/main" id="{FFE36683-10AF-4C9D-9BC9-5F04B0984014}"/>
                  </a:ext>
                </a:extLst>
              </p:cNvPr>
              <p:cNvSpPr/>
              <p:nvPr/>
            </p:nvSpPr>
            <p:spPr>
              <a:xfrm>
                <a:off x="10922485" y="5009837"/>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m:oMathPara>
                </a14:m>
                <a:endParaRPr lang="he-IL" dirty="0"/>
              </a:p>
            </p:txBody>
          </p:sp>
        </mc:Choice>
        <mc:Fallback xmlns="">
          <p:sp>
            <p:nvSpPr>
              <p:cNvPr id="9" name="מלבן 8">
                <a:extLst>
                  <a:ext uri="{FF2B5EF4-FFF2-40B4-BE49-F238E27FC236}">
                    <a16:creationId xmlns:a16="http://schemas.microsoft.com/office/drawing/2014/main" id="{FFE36683-10AF-4C9D-9BC9-5F04B0984014}"/>
                  </a:ext>
                </a:extLst>
              </p:cNvPr>
              <p:cNvSpPr>
                <a:spLocks noRot="1" noChangeAspect="1" noMove="1" noResize="1" noEditPoints="1" noAdjustHandles="1" noChangeArrowheads="1" noChangeShapeType="1" noTextEdit="1"/>
              </p:cNvSpPr>
              <p:nvPr/>
            </p:nvSpPr>
            <p:spPr>
              <a:xfrm>
                <a:off x="10922485" y="5009837"/>
                <a:ext cx="873515" cy="369332"/>
              </a:xfrm>
              <a:prstGeom prst="rect">
                <a:avLst/>
              </a:prstGeom>
              <a:blipFill>
                <a:blip r:embed="rId11"/>
                <a:stretch>
                  <a:fillRect l="-2098" r="-6294" b="-1500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45" name="מלבן 44">
                <a:extLst>
                  <a:ext uri="{FF2B5EF4-FFF2-40B4-BE49-F238E27FC236}">
                    <a16:creationId xmlns:a16="http://schemas.microsoft.com/office/drawing/2014/main" id="{2CF41425-8A57-4692-AA85-71E073F45AF4}"/>
                  </a:ext>
                </a:extLst>
              </p:cNvPr>
              <p:cNvSpPr/>
              <p:nvPr/>
            </p:nvSpPr>
            <p:spPr>
              <a:xfrm>
                <a:off x="7900524" y="2834413"/>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e>
                      </m:d>
                      <m:r>
                        <a:rPr lang="en-US" b="0" i="1" smtClean="0">
                          <a:latin typeface="Cambria Math" panose="02040503050406030204" pitchFamily="18" charset="0"/>
                        </a:rPr>
                        <m:t>𝑚𝑖𝑛</m:t>
                      </m:r>
                    </m:oMath>
                  </m:oMathPara>
                </a14:m>
                <a:endParaRPr lang="he-IL" dirty="0"/>
              </a:p>
            </p:txBody>
          </p:sp>
        </mc:Choice>
        <mc:Fallback xmlns="">
          <p:sp>
            <p:nvSpPr>
              <p:cNvPr id="45" name="מלבן 44">
                <a:extLst>
                  <a:ext uri="{FF2B5EF4-FFF2-40B4-BE49-F238E27FC236}">
                    <a16:creationId xmlns:a16="http://schemas.microsoft.com/office/drawing/2014/main" id="{2CF41425-8A57-4692-AA85-71E073F45AF4}"/>
                  </a:ext>
                </a:extLst>
              </p:cNvPr>
              <p:cNvSpPr>
                <a:spLocks noRot="1" noChangeAspect="1" noMove="1" noResize="1" noEditPoints="1" noAdjustHandles="1" noChangeArrowheads="1" noChangeShapeType="1" noTextEdit="1"/>
              </p:cNvSpPr>
              <p:nvPr/>
            </p:nvSpPr>
            <p:spPr>
              <a:xfrm>
                <a:off x="7900524" y="2834413"/>
                <a:ext cx="873515" cy="369332"/>
              </a:xfrm>
              <a:prstGeom prst="rect">
                <a:avLst/>
              </a:prstGeom>
              <a:blipFill>
                <a:blip r:embed="rId12"/>
                <a:stretch>
                  <a:fillRect r="-48951" b="-6557"/>
                </a:stretch>
              </a:blipFill>
            </p:spPr>
            <p:txBody>
              <a:bodyPr/>
              <a:lstStyle/>
              <a:p>
                <a:r>
                  <a:rPr lang="he-IL">
                    <a:noFill/>
                  </a:rPr>
                  <a:t> </a:t>
                </a:r>
              </a:p>
            </p:txBody>
          </p:sp>
        </mc:Fallback>
      </mc:AlternateContent>
      <p:sp>
        <p:nvSpPr>
          <p:cNvPr id="46" name="אליפסה 45">
            <a:extLst>
              <a:ext uri="{FF2B5EF4-FFF2-40B4-BE49-F238E27FC236}">
                <a16:creationId xmlns:a16="http://schemas.microsoft.com/office/drawing/2014/main" id="{265C4F65-F781-4FD9-81D9-0E791487B154}"/>
              </a:ext>
            </a:extLst>
          </p:cNvPr>
          <p:cNvSpPr/>
          <p:nvPr/>
        </p:nvSpPr>
        <p:spPr>
          <a:xfrm>
            <a:off x="7863033" y="2984910"/>
            <a:ext cx="109214" cy="91656"/>
          </a:xfrm>
          <a:prstGeom prst="ellipse">
            <a:avLst/>
          </a:prstGeom>
          <a:solidFill>
            <a:srgbClr val="00206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60C5DE49-A0D8-4E77-BB91-12D8D0EECA35}"/>
              </a:ext>
            </a:extLst>
          </p:cNvPr>
          <p:cNvSpPr/>
          <p:nvPr/>
        </p:nvSpPr>
        <p:spPr>
          <a:xfrm>
            <a:off x="10301387" y="2322438"/>
            <a:ext cx="109214" cy="91656"/>
          </a:xfrm>
          <a:prstGeom prst="ellipse">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48" name="מלבן 47">
                <a:extLst>
                  <a:ext uri="{FF2B5EF4-FFF2-40B4-BE49-F238E27FC236}">
                    <a16:creationId xmlns:a16="http://schemas.microsoft.com/office/drawing/2014/main" id="{872508FD-4539-4984-BF27-3EB4E8624E2F}"/>
                  </a:ext>
                </a:extLst>
              </p:cNvPr>
              <p:cNvSpPr/>
              <p:nvPr/>
            </p:nvSpPr>
            <p:spPr>
              <a:xfrm>
                <a:off x="9905596" y="1892375"/>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m:oMathPara>
                </a14:m>
                <a:endParaRPr lang="he-IL" dirty="0"/>
              </a:p>
            </p:txBody>
          </p:sp>
        </mc:Choice>
        <mc:Fallback xmlns="">
          <p:sp>
            <p:nvSpPr>
              <p:cNvPr id="48" name="מלבן 47">
                <a:extLst>
                  <a:ext uri="{FF2B5EF4-FFF2-40B4-BE49-F238E27FC236}">
                    <a16:creationId xmlns:a16="http://schemas.microsoft.com/office/drawing/2014/main" id="{872508FD-4539-4984-BF27-3EB4E8624E2F}"/>
                  </a:ext>
                </a:extLst>
              </p:cNvPr>
              <p:cNvSpPr>
                <a:spLocks noRot="1" noChangeAspect="1" noMove="1" noResize="1" noEditPoints="1" noAdjustHandles="1" noChangeArrowheads="1" noChangeShapeType="1" noTextEdit="1"/>
              </p:cNvSpPr>
              <p:nvPr/>
            </p:nvSpPr>
            <p:spPr>
              <a:xfrm>
                <a:off x="9905596" y="1892375"/>
                <a:ext cx="873515" cy="369332"/>
              </a:xfrm>
              <a:prstGeom prst="rect">
                <a:avLst/>
              </a:prstGeom>
              <a:blipFill>
                <a:blip r:embed="rId13"/>
                <a:stretch>
                  <a:fillRect l="-2098" r="-7692" b="-14754"/>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49" name="מלבן 48">
                <a:extLst>
                  <a:ext uri="{FF2B5EF4-FFF2-40B4-BE49-F238E27FC236}">
                    <a16:creationId xmlns:a16="http://schemas.microsoft.com/office/drawing/2014/main" id="{FD99E99A-13DC-48A9-B731-0A924E6D8AF4}"/>
                  </a:ext>
                </a:extLst>
              </p:cNvPr>
              <p:cNvSpPr/>
              <p:nvPr/>
            </p:nvSpPr>
            <p:spPr>
              <a:xfrm>
                <a:off x="7883624" y="3337352"/>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e>
                      </m:d>
                      <m:r>
                        <a:rPr lang="en-US" b="0" i="1" smtClean="0">
                          <a:latin typeface="Cambria Math" panose="02040503050406030204" pitchFamily="18" charset="0"/>
                        </a:rPr>
                        <m:t>𝑚𝑎𝑥</m:t>
                      </m:r>
                    </m:oMath>
                  </m:oMathPara>
                </a14:m>
                <a:endParaRPr lang="he-IL" dirty="0"/>
              </a:p>
            </p:txBody>
          </p:sp>
        </mc:Choice>
        <mc:Fallback xmlns="">
          <p:sp>
            <p:nvSpPr>
              <p:cNvPr id="49" name="מלבן 48">
                <a:extLst>
                  <a:ext uri="{FF2B5EF4-FFF2-40B4-BE49-F238E27FC236}">
                    <a16:creationId xmlns:a16="http://schemas.microsoft.com/office/drawing/2014/main" id="{FD99E99A-13DC-48A9-B731-0A924E6D8AF4}"/>
                  </a:ext>
                </a:extLst>
              </p:cNvPr>
              <p:cNvSpPr>
                <a:spLocks noRot="1" noChangeAspect="1" noMove="1" noResize="1" noEditPoints="1" noAdjustHandles="1" noChangeArrowheads="1" noChangeShapeType="1" noTextEdit="1"/>
              </p:cNvSpPr>
              <p:nvPr/>
            </p:nvSpPr>
            <p:spPr>
              <a:xfrm>
                <a:off x="7883624" y="3337352"/>
                <a:ext cx="873515" cy="369332"/>
              </a:xfrm>
              <a:prstGeom prst="rect">
                <a:avLst/>
              </a:prstGeom>
              <a:blipFill>
                <a:blip r:embed="rId14"/>
                <a:stretch>
                  <a:fillRect r="-51389" b="-8197"/>
                </a:stretch>
              </a:blipFill>
            </p:spPr>
            <p:txBody>
              <a:bodyPr/>
              <a:lstStyle/>
              <a:p>
                <a:r>
                  <a:rPr lang="he-IL">
                    <a:noFill/>
                  </a:rPr>
                  <a:t> </a:t>
                </a:r>
              </a:p>
            </p:txBody>
          </p:sp>
        </mc:Fallback>
      </mc:AlternateContent>
      <p:sp>
        <p:nvSpPr>
          <p:cNvPr id="52" name="אליפסה 51">
            <a:extLst>
              <a:ext uri="{FF2B5EF4-FFF2-40B4-BE49-F238E27FC236}">
                <a16:creationId xmlns:a16="http://schemas.microsoft.com/office/drawing/2014/main" id="{B71BED8E-3ED8-4E56-8DBB-CA1D73D4FD4B}"/>
              </a:ext>
            </a:extLst>
          </p:cNvPr>
          <p:cNvSpPr/>
          <p:nvPr/>
        </p:nvSpPr>
        <p:spPr>
          <a:xfrm>
            <a:off x="7846133" y="3487849"/>
            <a:ext cx="109214" cy="91656"/>
          </a:xfrm>
          <a:prstGeom prst="ellipse">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78A3560A-058C-4197-8BD1-3CBFEA68AAE9}"/>
                  </a:ext>
                </a:extLst>
              </p:cNvPr>
              <p:cNvSpPr txBox="1"/>
              <p:nvPr/>
            </p:nvSpPr>
            <p:spPr>
              <a:xfrm flipH="1">
                <a:off x="187255" y="2622018"/>
                <a:ext cx="3245469" cy="586122"/>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Rubik" pitchFamily="2" charset="-79"/>
                        </a:rPr>
                        <m:t>𝑔</m:t>
                      </m:r>
                      <m:r>
                        <a:rPr lang="en-US" b="0" i="1" smtClean="0">
                          <a:latin typeface="Cambria Math" panose="02040503050406030204" pitchFamily="18" charset="0"/>
                          <a:cs typeface="Rubik" pitchFamily="2" charset="-79"/>
                        </a:rPr>
                        <m:t>′</m:t>
                      </m:r>
                      <m:d>
                        <m:dPr>
                          <m:ctrlPr>
                            <a:rPr lang="en-US" b="0" i="1" smtClean="0">
                              <a:latin typeface="Cambria Math" panose="02040503050406030204" pitchFamily="18" charset="0"/>
                              <a:cs typeface="Rubik" pitchFamily="2" charset="-79"/>
                            </a:rPr>
                          </m:ctrlPr>
                        </m:dPr>
                        <m:e>
                          <m:r>
                            <a:rPr lang="en-US" b="0" i="1" smtClean="0">
                              <a:latin typeface="Cambria Math" panose="02040503050406030204" pitchFamily="18" charset="0"/>
                              <a:cs typeface="Rubik" pitchFamily="2" charset="-79"/>
                            </a:rPr>
                            <m:t>𝑥</m:t>
                          </m:r>
                        </m:e>
                      </m:d>
                      <m:r>
                        <a:rPr lang="en-US" b="0" i="1" smtClean="0">
                          <a:latin typeface="Cambria Math" panose="02040503050406030204" pitchFamily="18" charset="0"/>
                          <a:cs typeface="Rubik" pitchFamily="2" charset="-79"/>
                        </a:rPr>
                        <m:t>=</m:t>
                      </m:r>
                      <m:f>
                        <m:fPr>
                          <m:ctrlPr>
                            <a:rPr lang="en-US" b="0" i="1" smtClean="0">
                              <a:latin typeface="Cambria Math" panose="02040503050406030204" pitchFamily="18" charset="0"/>
                              <a:ea typeface="Cambria Math" panose="02040503050406030204" pitchFamily="18" charset="0"/>
                              <a:cs typeface="Rubik" pitchFamily="2" charset="-79"/>
                            </a:rPr>
                          </m:ctrlPr>
                        </m:fPr>
                        <m:num>
                          <m:r>
                            <a:rPr lang="en-US" b="0" i="1" smtClean="0">
                              <a:latin typeface="Cambria Math" panose="02040503050406030204" pitchFamily="18" charset="0"/>
                              <a:cs typeface="Rubik" pitchFamily="2" charset="-79"/>
                            </a:rPr>
                            <m:t>0</m:t>
                          </m:r>
                          <m:r>
                            <a:rPr lang="en-US" b="0" i="1" smtClean="0">
                              <a:latin typeface="Cambria Math" panose="02040503050406030204" pitchFamily="18" charset="0"/>
                              <a:ea typeface="Cambria Math" panose="02040503050406030204" pitchFamily="18" charset="0"/>
                              <a:cs typeface="Rubik" pitchFamily="2" charset="-79"/>
                            </a:rPr>
                            <m:t>∙</m:t>
                          </m:r>
                          <m:r>
                            <a:rPr lang="en-US" b="0" i="1" smtClean="0">
                              <a:latin typeface="Cambria Math" panose="02040503050406030204" pitchFamily="18" charset="0"/>
                              <a:ea typeface="Cambria Math" panose="02040503050406030204" pitchFamily="18" charset="0"/>
                              <a:cs typeface="Rubik" pitchFamily="2" charset="-79"/>
                            </a:rPr>
                            <m:t>𝑓</m:t>
                          </m:r>
                          <m:d>
                            <m:dPr>
                              <m:ctrlPr>
                                <a:rPr lang="en-US" b="0" i="1" smtClean="0">
                                  <a:latin typeface="Cambria Math" panose="02040503050406030204" pitchFamily="18" charset="0"/>
                                  <a:ea typeface="Cambria Math" panose="02040503050406030204" pitchFamily="18" charset="0"/>
                                  <a:cs typeface="Rubik" pitchFamily="2" charset="-79"/>
                                </a:rPr>
                              </m:ctrlPr>
                            </m:dPr>
                            <m:e>
                              <m:r>
                                <a:rPr lang="en-US" b="0" i="1" smtClean="0">
                                  <a:latin typeface="Cambria Math" panose="02040503050406030204" pitchFamily="18" charset="0"/>
                                  <a:ea typeface="Cambria Math" panose="02040503050406030204" pitchFamily="18" charset="0"/>
                                  <a:cs typeface="Rubik" pitchFamily="2" charset="-79"/>
                                </a:rPr>
                                <m:t>𝑥</m:t>
                              </m:r>
                            </m:e>
                          </m:d>
                          <m:r>
                            <a:rPr lang="en-US" b="0" i="1" smtClean="0">
                              <a:latin typeface="Cambria Math" panose="02040503050406030204" pitchFamily="18" charset="0"/>
                              <a:ea typeface="Cambria Math" panose="02040503050406030204" pitchFamily="18" charset="0"/>
                              <a:cs typeface="Rubik" pitchFamily="2" charset="-79"/>
                            </a:rPr>
                            <m:t>−</m:t>
                          </m:r>
                          <m:r>
                            <a:rPr lang="en-US" b="0" i="1" smtClean="0">
                              <a:latin typeface="Cambria Math" panose="02040503050406030204" pitchFamily="18" charset="0"/>
                              <a:ea typeface="Cambria Math" panose="02040503050406030204" pitchFamily="18" charset="0"/>
                              <a:cs typeface="Rubik" pitchFamily="2" charset="-79"/>
                            </a:rPr>
                            <m:t>1</m:t>
                          </m:r>
                          <m:r>
                            <a:rPr lang="en-US" b="0" i="1" smtClean="0">
                              <a:latin typeface="Cambria Math" panose="02040503050406030204" pitchFamily="18" charset="0"/>
                              <a:ea typeface="Cambria Math" panose="02040503050406030204" pitchFamily="18" charset="0"/>
                              <a:cs typeface="Rubik" pitchFamily="2" charset="-79"/>
                            </a:rPr>
                            <m:t>∙</m:t>
                          </m:r>
                          <m:sSup>
                            <m:sSupPr>
                              <m:ctrlPr>
                                <a:rPr lang="en-US" b="0" i="1" smtClean="0">
                                  <a:latin typeface="Cambria Math" panose="02040503050406030204" pitchFamily="18" charset="0"/>
                                  <a:ea typeface="Cambria Math" panose="02040503050406030204" pitchFamily="18" charset="0"/>
                                  <a:cs typeface="Rubik" pitchFamily="2" charset="-79"/>
                                </a:rPr>
                              </m:ctrlPr>
                            </m:sSupPr>
                            <m:e>
                              <m:r>
                                <a:rPr lang="en-US" b="0" i="1" smtClean="0">
                                  <a:latin typeface="Cambria Math" panose="02040503050406030204" pitchFamily="18" charset="0"/>
                                  <a:ea typeface="Cambria Math" panose="02040503050406030204" pitchFamily="18" charset="0"/>
                                  <a:cs typeface="Rubik" pitchFamily="2" charset="-79"/>
                                </a:rPr>
                                <m:t>𝑓</m:t>
                              </m:r>
                            </m:e>
                            <m:sup>
                              <m:r>
                                <a:rPr lang="en-US" b="0" i="1" smtClean="0">
                                  <a:latin typeface="Cambria Math" panose="02040503050406030204" pitchFamily="18" charset="0"/>
                                  <a:ea typeface="Cambria Math" panose="02040503050406030204" pitchFamily="18" charset="0"/>
                                  <a:cs typeface="Rubik" pitchFamily="2" charset="-79"/>
                                </a:rPr>
                                <m:t>′</m:t>
                              </m:r>
                            </m:sup>
                          </m:sSup>
                          <m:d>
                            <m:dPr>
                              <m:ctrlPr>
                                <a:rPr lang="en-US" b="0" i="1" smtClean="0">
                                  <a:latin typeface="Cambria Math" panose="02040503050406030204" pitchFamily="18" charset="0"/>
                                  <a:ea typeface="Cambria Math" panose="02040503050406030204" pitchFamily="18" charset="0"/>
                                  <a:cs typeface="Rubik" pitchFamily="2" charset="-79"/>
                                </a:rPr>
                              </m:ctrlPr>
                            </m:dPr>
                            <m:e>
                              <m:r>
                                <a:rPr lang="en-US" b="0" i="1" smtClean="0">
                                  <a:latin typeface="Cambria Math" panose="02040503050406030204" pitchFamily="18" charset="0"/>
                                  <a:ea typeface="Cambria Math" panose="02040503050406030204" pitchFamily="18" charset="0"/>
                                  <a:cs typeface="Rubik" pitchFamily="2" charset="-79"/>
                                </a:rPr>
                                <m:t>𝑥</m:t>
                              </m:r>
                            </m:e>
                          </m:d>
                        </m:num>
                        <m:den>
                          <m:sSup>
                            <m:sSupPr>
                              <m:ctrlPr>
                                <a:rPr lang="en-US" b="0" i="1" smtClean="0">
                                  <a:latin typeface="Cambria Math" panose="02040503050406030204" pitchFamily="18" charset="0"/>
                                  <a:ea typeface="Cambria Math" panose="02040503050406030204" pitchFamily="18" charset="0"/>
                                  <a:cs typeface="Rubik" pitchFamily="2" charset="-79"/>
                                </a:rPr>
                              </m:ctrlPr>
                            </m:sSupPr>
                            <m:e>
                              <m:r>
                                <a:rPr lang="en-US" b="0" i="1" smtClean="0">
                                  <a:latin typeface="Cambria Math" panose="02040503050406030204" pitchFamily="18" charset="0"/>
                                  <a:ea typeface="Cambria Math" panose="02040503050406030204" pitchFamily="18" charset="0"/>
                                  <a:cs typeface="Rubik" pitchFamily="2" charset="-79"/>
                                </a:rPr>
                                <m:t>𝑓</m:t>
                              </m:r>
                              <m:r>
                                <a:rPr lang="en-US" b="0" i="1" smtClean="0">
                                  <a:latin typeface="Cambria Math" panose="02040503050406030204" pitchFamily="18" charset="0"/>
                                  <a:ea typeface="Cambria Math" panose="02040503050406030204" pitchFamily="18" charset="0"/>
                                  <a:cs typeface="Rubik" pitchFamily="2" charset="-79"/>
                                </a:rPr>
                                <m:t>(</m:t>
                              </m:r>
                              <m:r>
                                <a:rPr lang="en-US" b="0" i="1" smtClean="0">
                                  <a:latin typeface="Cambria Math" panose="02040503050406030204" pitchFamily="18" charset="0"/>
                                  <a:ea typeface="Cambria Math" panose="02040503050406030204" pitchFamily="18" charset="0"/>
                                  <a:cs typeface="Rubik" pitchFamily="2" charset="-79"/>
                                </a:rPr>
                                <m:t>𝑥</m:t>
                              </m:r>
                              <m:r>
                                <a:rPr lang="en-US" b="0" i="1" smtClean="0">
                                  <a:latin typeface="Cambria Math" panose="02040503050406030204" pitchFamily="18" charset="0"/>
                                  <a:ea typeface="Cambria Math" panose="02040503050406030204" pitchFamily="18" charset="0"/>
                                  <a:cs typeface="Rubik" pitchFamily="2" charset="-79"/>
                                </a:rPr>
                                <m:t>)</m:t>
                              </m:r>
                            </m:e>
                            <m:sup>
                              <m:r>
                                <a:rPr lang="en-US" b="0" i="1" smtClean="0">
                                  <a:latin typeface="Cambria Math" panose="02040503050406030204" pitchFamily="18" charset="0"/>
                                  <a:ea typeface="Cambria Math" panose="02040503050406030204" pitchFamily="18" charset="0"/>
                                  <a:cs typeface="Rubik" pitchFamily="2" charset="-79"/>
                                </a:rPr>
                                <m:t>2</m:t>
                              </m:r>
                            </m:sup>
                          </m:sSup>
                        </m:den>
                      </m:f>
                    </m:oMath>
                  </m:oMathPara>
                </a14:m>
                <a:endParaRPr lang="he-IL" dirty="0">
                  <a:latin typeface="Rubik" pitchFamily="2" charset="-79"/>
                  <a:cs typeface="Rubik" pitchFamily="2" charset="-79"/>
                </a:endParaRPr>
              </a:p>
            </p:txBody>
          </p:sp>
        </mc:Choice>
        <mc:Fallback xmlns="">
          <p:sp>
            <p:nvSpPr>
              <p:cNvPr id="54" name="TextBox 53">
                <a:extLst>
                  <a:ext uri="{FF2B5EF4-FFF2-40B4-BE49-F238E27FC236}">
                    <a16:creationId xmlns:a16="http://schemas.microsoft.com/office/drawing/2014/main" id="{78A3560A-058C-4197-8BD1-3CBFEA68AAE9}"/>
                  </a:ext>
                </a:extLst>
              </p:cNvPr>
              <p:cNvSpPr txBox="1">
                <a:spLocks noRot="1" noChangeAspect="1" noMove="1" noResize="1" noEditPoints="1" noAdjustHandles="1" noChangeArrowheads="1" noChangeShapeType="1" noTextEdit="1"/>
              </p:cNvSpPr>
              <p:nvPr/>
            </p:nvSpPr>
            <p:spPr>
              <a:xfrm flipH="1">
                <a:off x="187255" y="2622018"/>
                <a:ext cx="3245469" cy="586122"/>
              </a:xfrm>
              <a:prstGeom prst="rect">
                <a:avLst/>
              </a:prstGeom>
              <a:blipFill>
                <a:blip r:embed="rId15"/>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BD432BD3-987F-45E0-96EE-BA57C9E8FDF8}"/>
                  </a:ext>
                </a:extLst>
              </p:cNvPr>
              <p:cNvSpPr txBox="1"/>
              <p:nvPr/>
            </p:nvSpPr>
            <p:spPr>
              <a:xfrm flipH="1">
                <a:off x="174492" y="3365561"/>
                <a:ext cx="2122597" cy="586122"/>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Rubik" pitchFamily="2" charset="-79"/>
                        </a:rPr>
                        <m:t>𝑔</m:t>
                      </m:r>
                      <m:r>
                        <a:rPr lang="en-US" b="0" i="1" smtClean="0">
                          <a:latin typeface="Cambria Math" panose="02040503050406030204" pitchFamily="18" charset="0"/>
                          <a:cs typeface="Rubik" pitchFamily="2" charset="-79"/>
                        </a:rPr>
                        <m:t>′</m:t>
                      </m:r>
                      <m:d>
                        <m:dPr>
                          <m:ctrlPr>
                            <a:rPr lang="en-US" b="0" i="1" smtClean="0">
                              <a:latin typeface="Cambria Math" panose="02040503050406030204" pitchFamily="18" charset="0"/>
                              <a:cs typeface="Rubik" pitchFamily="2" charset="-79"/>
                            </a:rPr>
                          </m:ctrlPr>
                        </m:dPr>
                        <m:e>
                          <m:r>
                            <a:rPr lang="en-US" b="0" i="1" smtClean="0">
                              <a:latin typeface="Cambria Math" panose="02040503050406030204" pitchFamily="18" charset="0"/>
                              <a:cs typeface="Rubik" pitchFamily="2" charset="-79"/>
                            </a:rPr>
                            <m:t>𝑥</m:t>
                          </m:r>
                        </m:e>
                      </m:d>
                      <m:r>
                        <a:rPr lang="en-US" b="0" i="1" smtClean="0">
                          <a:latin typeface="Cambria Math" panose="02040503050406030204" pitchFamily="18" charset="0"/>
                          <a:cs typeface="Rubik" pitchFamily="2" charset="-79"/>
                        </a:rPr>
                        <m:t>=</m:t>
                      </m:r>
                      <m:f>
                        <m:fPr>
                          <m:ctrlPr>
                            <a:rPr lang="en-US" b="0" i="1" smtClean="0">
                              <a:latin typeface="Cambria Math" panose="02040503050406030204" pitchFamily="18" charset="0"/>
                              <a:ea typeface="Cambria Math" panose="02040503050406030204" pitchFamily="18" charset="0"/>
                              <a:cs typeface="Rubik" pitchFamily="2" charset="-79"/>
                            </a:rPr>
                          </m:ctrlPr>
                        </m:fPr>
                        <m:num>
                          <m:r>
                            <a:rPr lang="en-US" b="0" i="1" smtClean="0">
                              <a:latin typeface="Cambria Math" panose="02040503050406030204" pitchFamily="18" charset="0"/>
                              <a:ea typeface="Cambria Math" panose="02040503050406030204" pitchFamily="18" charset="0"/>
                              <a:cs typeface="Rubik" pitchFamily="2" charset="-79"/>
                            </a:rPr>
                            <m:t>−</m:t>
                          </m:r>
                          <m:sSup>
                            <m:sSupPr>
                              <m:ctrlPr>
                                <a:rPr lang="en-US" b="0" i="1" smtClean="0">
                                  <a:latin typeface="Cambria Math" panose="02040503050406030204" pitchFamily="18" charset="0"/>
                                  <a:ea typeface="Cambria Math" panose="02040503050406030204" pitchFamily="18" charset="0"/>
                                  <a:cs typeface="Rubik" pitchFamily="2" charset="-79"/>
                                </a:rPr>
                              </m:ctrlPr>
                            </m:sSupPr>
                            <m:e>
                              <m:r>
                                <a:rPr lang="en-US" b="0" i="1" smtClean="0">
                                  <a:latin typeface="Cambria Math" panose="02040503050406030204" pitchFamily="18" charset="0"/>
                                  <a:ea typeface="Cambria Math" panose="02040503050406030204" pitchFamily="18" charset="0"/>
                                  <a:cs typeface="Rubik" pitchFamily="2" charset="-79"/>
                                </a:rPr>
                                <m:t>𝑓</m:t>
                              </m:r>
                            </m:e>
                            <m:sup>
                              <m:r>
                                <a:rPr lang="en-US" b="0" i="1" smtClean="0">
                                  <a:latin typeface="Cambria Math" panose="02040503050406030204" pitchFamily="18" charset="0"/>
                                  <a:ea typeface="Cambria Math" panose="02040503050406030204" pitchFamily="18" charset="0"/>
                                  <a:cs typeface="Rubik" pitchFamily="2" charset="-79"/>
                                </a:rPr>
                                <m:t>′</m:t>
                              </m:r>
                            </m:sup>
                          </m:sSup>
                          <m:d>
                            <m:dPr>
                              <m:ctrlPr>
                                <a:rPr lang="en-US" b="0" i="1" smtClean="0">
                                  <a:latin typeface="Cambria Math" panose="02040503050406030204" pitchFamily="18" charset="0"/>
                                  <a:ea typeface="Cambria Math" panose="02040503050406030204" pitchFamily="18" charset="0"/>
                                  <a:cs typeface="Rubik" pitchFamily="2" charset="-79"/>
                                </a:rPr>
                              </m:ctrlPr>
                            </m:dPr>
                            <m:e>
                              <m:r>
                                <a:rPr lang="en-US" b="0" i="1" smtClean="0">
                                  <a:latin typeface="Cambria Math" panose="02040503050406030204" pitchFamily="18" charset="0"/>
                                  <a:ea typeface="Cambria Math" panose="02040503050406030204" pitchFamily="18" charset="0"/>
                                  <a:cs typeface="Rubik" pitchFamily="2" charset="-79"/>
                                </a:rPr>
                                <m:t>𝑥</m:t>
                              </m:r>
                            </m:e>
                          </m:d>
                        </m:num>
                        <m:den>
                          <m:sSup>
                            <m:sSupPr>
                              <m:ctrlPr>
                                <a:rPr lang="en-US" b="0" i="1" smtClean="0">
                                  <a:latin typeface="Cambria Math" panose="02040503050406030204" pitchFamily="18" charset="0"/>
                                  <a:ea typeface="Cambria Math" panose="02040503050406030204" pitchFamily="18" charset="0"/>
                                  <a:cs typeface="Rubik" pitchFamily="2" charset="-79"/>
                                </a:rPr>
                              </m:ctrlPr>
                            </m:sSupPr>
                            <m:e>
                              <m:r>
                                <a:rPr lang="en-US" b="0" i="1" smtClean="0">
                                  <a:latin typeface="Cambria Math" panose="02040503050406030204" pitchFamily="18" charset="0"/>
                                  <a:ea typeface="Cambria Math" panose="02040503050406030204" pitchFamily="18" charset="0"/>
                                  <a:cs typeface="Rubik" pitchFamily="2" charset="-79"/>
                                </a:rPr>
                                <m:t>𝑓</m:t>
                              </m:r>
                              <m:r>
                                <a:rPr lang="en-US" b="0" i="1" smtClean="0">
                                  <a:latin typeface="Cambria Math" panose="02040503050406030204" pitchFamily="18" charset="0"/>
                                  <a:ea typeface="Cambria Math" panose="02040503050406030204" pitchFamily="18" charset="0"/>
                                  <a:cs typeface="Rubik" pitchFamily="2" charset="-79"/>
                                </a:rPr>
                                <m:t>(</m:t>
                              </m:r>
                              <m:r>
                                <a:rPr lang="en-US" b="0" i="1" smtClean="0">
                                  <a:latin typeface="Cambria Math" panose="02040503050406030204" pitchFamily="18" charset="0"/>
                                  <a:ea typeface="Cambria Math" panose="02040503050406030204" pitchFamily="18" charset="0"/>
                                  <a:cs typeface="Rubik" pitchFamily="2" charset="-79"/>
                                </a:rPr>
                                <m:t>𝑥</m:t>
                              </m:r>
                              <m:r>
                                <a:rPr lang="en-US" b="0" i="1" smtClean="0">
                                  <a:latin typeface="Cambria Math" panose="02040503050406030204" pitchFamily="18" charset="0"/>
                                  <a:ea typeface="Cambria Math" panose="02040503050406030204" pitchFamily="18" charset="0"/>
                                  <a:cs typeface="Rubik" pitchFamily="2" charset="-79"/>
                                </a:rPr>
                                <m:t>)</m:t>
                              </m:r>
                            </m:e>
                            <m:sup>
                              <m:r>
                                <a:rPr lang="en-US" b="0" i="1" smtClean="0">
                                  <a:latin typeface="Cambria Math" panose="02040503050406030204" pitchFamily="18" charset="0"/>
                                  <a:ea typeface="Cambria Math" panose="02040503050406030204" pitchFamily="18" charset="0"/>
                                  <a:cs typeface="Rubik" pitchFamily="2" charset="-79"/>
                                </a:rPr>
                                <m:t>2</m:t>
                              </m:r>
                            </m:sup>
                          </m:sSup>
                        </m:den>
                      </m:f>
                    </m:oMath>
                  </m:oMathPara>
                </a14:m>
                <a:endParaRPr lang="he-IL" dirty="0">
                  <a:latin typeface="Rubik" pitchFamily="2" charset="-79"/>
                  <a:cs typeface="Rubik" pitchFamily="2" charset="-79"/>
                </a:endParaRPr>
              </a:p>
            </p:txBody>
          </p:sp>
        </mc:Choice>
        <mc:Fallback xmlns="">
          <p:sp>
            <p:nvSpPr>
              <p:cNvPr id="55" name="TextBox 54">
                <a:extLst>
                  <a:ext uri="{FF2B5EF4-FFF2-40B4-BE49-F238E27FC236}">
                    <a16:creationId xmlns:a16="http://schemas.microsoft.com/office/drawing/2014/main" id="{BD432BD3-987F-45E0-96EE-BA57C9E8FDF8}"/>
                  </a:ext>
                </a:extLst>
              </p:cNvPr>
              <p:cNvSpPr txBox="1">
                <a:spLocks noRot="1" noChangeAspect="1" noMove="1" noResize="1" noEditPoints="1" noAdjustHandles="1" noChangeArrowheads="1" noChangeShapeType="1" noTextEdit="1"/>
              </p:cNvSpPr>
              <p:nvPr/>
            </p:nvSpPr>
            <p:spPr>
              <a:xfrm flipH="1">
                <a:off x="174492" y="3365561"/>
                <a:ext cx="2122597" cy="586122"/>
              </a:xfrm>
              <a:prstGeom prst="rect">
                <a:avLst/>
              </a:prstGeom>
              <a:blipFill>
                <a:blip r:embed="rId16"/>
                <a:stretch>
                  <a:fillRect/>
                </a:stretch>
              </a:blipFill>
            </p:spPr>
            <p:txBody>
              <a:bodyPr/>
              <a:lstStyle/>
              <a:p>
                <a:r>
                  <a:rPr lang="he-IL">
                    <a:noFill/>
                  </a:rPr>
                  <a:t> </a:t>
                </a:r>
              </a:p>
            </p:txBody>
          </p:sp>
        </mc:Fallback>
      </mc:AlternateContent>
      <p:cxnSp>
        <p:nvCxnSpPr>
          <p:cNvPr id="58" name="מחבר ישר 57">
            <a:extLst>
              <a:ext uri="{FF2B5EF4-FFF2-40B4-BE49-F238E27FC236}">
                <a16:creationId xmlns:a16="http://schemas.microsoft.com/office/drawing/2014/main" id="{361CB49C-F293-416E-9D97-A8A4A626069B}"/>
              </a:ext>
            </a:extLst>
          </p:cNvPr>
          <p:cNvCxnSpPr>
            <a:cxnSpLocks/>
          </p:cNvCxnSpPr>
          <p:nvPr/>
        </p:nvCxnSpPr>
        <p:spPr>
          <a:xfrm>
            <a:off x="5114727" y="1814793"/>
            <a:ext cx="0" cy="3226886"/>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59" name="מחבר ישר 58">
            <a:extLst>
              <a:ext uri="{FF2B5EF4-FFF2-40B4-BE49-F238E27FC236}">
                <a16:creationId xmlns:a16="http://schemas.microsoft.com/office/drawing/2014/main" id="{E65D81B6-76A4-4ECE-B030-5D92C81AAEE1}"/>
              </a:ext>
            </a:extLst>
          </p:cNvPr>
          <p:cNvCxnSpPr>
            <a:cxnSpLocks/>
          </p:cNvCxnSpPr>
          <p:nvPr/>
        </p:nvCxnSpPr>
        <p:spPr>
          <a:xfrm flipH="1">
            <a:off x="3075120" y="3675400"/>
            <a:ext cx="3675274" cy="0"/>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sp>
        <p:nvSpPr>
          <p:cNvPr id="61" name="אליפסה 60">
            <a:extLst>
              <a:ext uri="{FF2B5EF4-FFF2-40B4-BE49-F238E27FC236}">
                <a16:creationId xmlns:a16="http://schemas.microsoft.com/office/drawing/2014/main" id="{CB8C850C-547C-40C8-A6A2-214C7D30E236}"/>
              </a:ext>
            </a:extLst>
          </p:cNvPr>
          <p:cNvSpPr/>
          <p:nvPr/>
        </p:nvSpPr>
        <p:spPr>
          <a:xfrm>
            <a:off x="5073810" y="3583744"/>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4DDAC3DF-3A64-4CF9-8326-72F76F9739C5}"/>
              </a:ext>
            </a:extLst>
          </p:cNvPr>
          <p:cNvSpPr/>
          <p:nvPr/>
        </p:nvSpPr>
        <p:spPr>
          <a:xfrm>
            <a:off x="5906061" y="3573399"/>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04AADDE3-8A26-4962-8104-8CD18E67E489}"/>
              </a:ext>
            </a:extLst>
          </p:cNvPr>
          <p:cNvSpPr/>
          <p:nvPr/>
        </p:nvSpPr>
        <p:spPr>
          <a:xfrm>
            <a:off x="4637653" y="2973251"/>
            <a:ext cx="109214" cy="91656"/>
          </a:xfrm>
          <a:prstGeom prst="ellipse">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EDC1A247-FDC5-4E43-BAF3-5FBE91A6404D}"/>
              </a:ext>
            </a:extLst>
          </p:cNvPr>
          <p:cNvSpPr/>
          <p:nvPr/>
        </p:nvSpPr>
        <p:spPr>
          <a:xfrm>
            <a:off x="5454510" y="4253047"/>
            <a:ext cx="109214" cy="91656"/>
          </a:xfrm>
          <a:prstGeom prst="ellipse">
            <a:avLst/>
          </a:prstGeom>
          <a:solidFill>
            <a:srgbClr val="00206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67" name="מלבן 66">
                <a:extLst>
                  <a:ext uri="{FF2B5EF4-FFF2-40B4-BE49-F238E27FC236}">
                    <a16:creationId xmlns:a16="http://schemas.microsoft.com/office/drawing/2014/main" id="{1E5DCF27-FB57-4305-BF3C-85FC0D03828B}"/>
                  </a:ext>
                </a:extLst>
              </p:cNvPr>
              <p:cNvSpPr/>
              <p:nvPr/>
            </p:nvSpPr>
            <p:spPr>
              <a:xfrm>
                <a:off x="5125465" y="3636604"/>
                <a:ext cx="544888" cy="576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400" b="0" i="1" smtClean="0">
                              <a:latin typeface="Cambria Math" panose="02040503050406030204" pitchFamily="18" charset="0"/>
                            </a:rPr>
                          </m:ctrlPr>
                        </m:dPr>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1</m:t>
                              </m:r>
                            </m:sub>
                          </m:sSub>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𝑦</m:t>
                                  </m:r>
                                </m:e>
                                <m:sub>
                                  <m:r>
                                    <a:rPr lang="en-US" sz="1400" b="0" i="1" smtClean="0">
                                      <a:latin typeface="Cambria Math" panose="02040503050406030204" pitchFamily="18" charset="0"/>
                                    </a:rPr>
                                    <m:t>1</m:t>
                                  </m:r>
                                </m:sub>
                              </m:sSub>
                            </m:den>
                          </m:f>
                        </m:e>
                      </m:d>
                    </m:oMath>
                  </m:oMathPara>
                </a14:m>
                <a:endParaRPr lang="he-IL" sz="1400" dirty="0"/>
              </a:p>
            </p:txBody>
          </p:sp>
        </mc:Choice>
        <mc:Fallback xmlns="">
          <p:sp>
            <p:nvSpPr>
              <p:cNvPr id="67" name="מלבן 66">
                <a:extLst>
                  <a:ext uri="{FF2B5EF4-FFF2-40B4-BE49-F238E27FC236}">
                    <a16:creationId xmlns:a16="http://schemas.microsoft.com/office/drawing/2014/main" id="{1E5DCF27-FB57-4305-BF3C-85FC0D03828B}"/>
                  </a:ext>
                </a:extLst>
              </p:cNvPr>
              <p:cNvSpPr>
                <a:spLocks noRot="1" noChangeAspect="1" noMove="1" noResize="1" noEditPoints="1" noAdjustHandles="1" noChangeArrowheads="1" noChangeShapeType="1" noTextEdit="1"/>
              </p:cNvSpPr>
              <p:nvPr/>
            </p:nvSpPr>
            <p:spPr>
              <a:xfrm>
                <a:off x="5125465" y="3636604"/>
                <a:ext cx="544888" cy="576376"/>
              </a:xfrm>
              <a:prstGeom prst="rect">
                <a:avLst/>
              </a:prstGeom>
              <a:blipFill>
                <a:blip r:embed="rId17"/>
                <a:stretch>
                  <a:fillRect r="-2809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68" name="מלבן 67">
                <a:extLst>
                  <a:ext uri="{FF2B5EF4-FFF2-40B4-BE49-F238E27FC236}">
                    <a16:creationId xmlns:a16="http://schemas.microsoft.com/office/drawing/2014/main" id="{F4B3AEA9-4AB0-420E-80F0-4477B91F02E3}"/>
                  </a:ext>
                </a:extLst>
              </p:cNvPr>
              <p:cNvSpPr/>
              <p:nvPr/>
            </p:nvSpPr>
            <p:spPr>
              <a:xfrm>
                <a:off x="4306314" y="3064907"/>
                <a:ext cx="544888" cy="576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400" b="0" i="1" smtClean="0">
                              <a:latin typeface="Cambria Math" panose="02040503050406030204" pitchFamily="18" charset="0"/>
                            </a:rPr>
                          </m:ctrlPr>
                        </m:dPr>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2</m:t>
                              </m:r>
                            </m:sub>
                          </m:sSub>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𝑦</m:t>
                                  </m:r>
                                </m:e>
                                <m:sub>
                                  <m:r>
                                    <a:rPr lang="en-US" sz="1400" b="0" i="1" smtClean="0">
                                      <a:latin typeface="Cambria Math" panose="02040503050406030204" pitchFamily="18" charset="0"/>
                                    </a:rPr>
                                    <m:t>2</m:t>
                                  </m:r>
                                </m:sub>
                              </m:sSub>
                            </m:den>
                          </m:f>
                        </m:e>
                      </m:d>
                    </m:oMath>
                  </m:oMathPara>
                </a14:m>
                <a:endParaRPr lang="he-IL" sz="1400" dirty="0"/>
              </a:p>
            </p:txBody>
          </p:sp>
        </mc:Choice>
        <mc:Fallback xmlns="">
          <p:sp>
            <p:nvSpPr>
              <p:cNvPr id="68" name="מלבן 67">
                <a:extLst>
                  <a:ext uri="{FF2B5EF4-FFF2-40B4-BE49-F238E27FC236}">
                    <a16:creationId xmlns:a16="http://schemas.microsoft.com/office/drawing/2014/main" id="{F4B3AEA9-4AB0-420E-80F0-4477B91F02E3}"/>
                  </a:ext>
                </a:extLst>
              </p:cNvPr>
              <p:cNvSpPr>
                <a:spLocks noRot="1" noChangeAspect="1" noMove="1" noResize="1" noEditPoints="1" noAdjustHandles="1" noChangeArrowheads="1" noChangeShapeType="1" noTextEdit="1"/>
              </p:cNvSpPr>
              <p:nvPr/>
            </p:nvSpPr>
            <p:spPr>
              <a:xfrm>
                <a:off x="4306314" y="3064907"/>
                <a:ext cx="544888" cy="576376"/>
              </a:xfrm>
              <a:prstGeom prst="rect">
                <a:avLst/>
              </a:prstGeom>
              <a:blipFill>
                <a:blip r:embed="rId18"/>
                <a:stretch>
                  <a:fillRect r="-27778"/>
                </a:stretch>
              </a:blipFill>
            </p:spPr>
            <p:txBody>
              <a:bodyPr/>
              <a:lstStyle/>
              <a:p>
                <a:r>
                  <a:rPr lang="he-IL">
                    <a:noFill/>
                  </a:rPr>
                  <a:t> </a:t>
                </a:r>
              </a:p>
            </p:txBody>
          </p:sp>
        </mc:Fallback>
      </mc:AlternateContent>
    </p:spTree>
    <p:extLst>
      <p:ext uri="{BB962C8B-B14F-4D97-AF65-F5344CB8AC3E}">
        <p14:creationId xmlns:p14="http://schemas.microsoft.com/office/powerpoint/2010/main" val="307482158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9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6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7"/>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64"/>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1" grpId="0"/>
      <p:bldP spid="57" grpId="0"/>
      <p:bldP spid="65" grpId="0" animBg="1"/>
      <p:bldP spid="91" grpId="0" animBg="1"/>
      <p:bldP spid="53" grpId="0" animBg="1"/>
      <p:bldP spid="42" grpId="0" animBg="1"/>
      <p:bldP spid="43" grpId="0"/>
      <p:bldP spid="9" grpId="0"/>
      <p:bldP spid="45" grpId="0"/>
      <p:bldP spid="46" grpId="0" animBg="1"/>
      <p:bldP spid="47" grpId="0" animBg="1"/>
      <p:bldP spid="48" grpId="0"/>
      <p:bldP spid="49" grpId="0"/>
      <p:bldP spid="52" grpId="0" animBg="1"/>
      <p:bldP spid="54" grpId="0"/>
      <p:bldP spid="55" grpId="0"/>
      <p:bldP spid="64" grpId="0" animBg="1"/>
      <p:bldP spid="66" grpId="0" animBg="1"/>
      <p:bldP spid="67" grpId="0"/>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8" name="מחבר ישר 87">
            <a:extLst>
              <a:ext uri="{FF2B5EF4-FFF2-40B4-BE49-F238E27FC236}">
                <a16:creationId xmlns:a16="http://schemas.microsoft.com/office/drawing/2014/main" id="{D8244272-71F2-43F2-849C-5D908793D30A}"/>
              </a:ext>
            </a:extLst>
          </p:cNvPr>
          <p:cNvCxnSpPr>
            <a:cxnSpLocks/>
          </p:cNvCxnSpPr>
          <p:nvPr/>
        </p:nvCxnSpPr>
        <p:spPr>
          <a:xfrm>
            <a:off x="5958125" y="1914319"/>
            <a:ext cx="0" cy="3226886"/>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89" name="מחבר ישר 88">
            <a:extLst>
              <a:ext uri="{FF2B5EF4-FFF2-40B4-BE49-F238E27FC236}">
                <a16:creationId xmlns:a16="http://schemas.microsoft.com/office/drawing/2014/main" id="{A8F9250D-4857-4A6E-A86E-B6D9640AF40F}"/>
              </a:ext>
            </a:extLst>
          </p:cNvPr>
          <p:cNvCxnSpPr>
            <a:cxnSpLocks/>
          </p:cNvCxnSpPr>
          <p:nvPr/>
        </p:nvCxnSpPr>
        <p:spPr>
          <a:xfrm>
            <a:off x="4281218" y="1730554"/>
            <a:ext cx="0" cy="3257702"/>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87" name="מחבר חץ ישר 86">
            <a:extLst>
              <a:ext uri="{FF2B5EF4-FFF2-40B4-BE49-F238E27FC236}">
                <a16:creationId xmlns:a16="http://schemas.microsoft.com/office/drawing/2014/main" id="{C3B8A06B-FBBA-489C-9E55-319562194347}"/>
              </a:ext>
            </a:extLst>
          </p:cNvPr>
          <p:cNvCxnSpPr>
            <a:cxnSpLocks/>
          </p:cNvCxnSpPr>
          <p:nvPr/>
        </p:nvCxnSpPr>
        <p:spPr>
          <a:xfrm flipV="1">
            <a:off x="5124252" y="1816320"/>
            <a:ext cx="0" cy="322535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86" name="מחבר חץ ישר 85">
            <a:extLst>
              <a:ext uri="{FF2B5EF4-FFF2-40B4-BE49-F238E27FC236}">
                <a16:creationId xmlns:a16="http://schemas.microsoft.com/office/drawing/2014/main" id="{ACF0B679-EABA-427F-BD3C-3A8DFE643C12}"/>
              </a:ext>
            </a:extLst>
          </p:cNvPr>
          <p:cNvCxnSpPr>
            <a:cxnSpLocks/>
          </p:cNvCxnSpPr>
          <p:nvPr/>
        </p:nvCxnSpPr>
        <p:spPr>
          <a:xfrm>
            <a:off x="3257550" y="3634661"/>
            <a:ext cx="3449731"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pic>
        <p:nvPicPr>
          <p:cNvPr id="2" name="תמונה 1">
            <a:extLst>
              <a:ext uri="{FF2B5EF4-FFF2-40B4-BE49-F238E27FC236}">
                <a16:creationId xmlns:a16="http://schemas.microsoft.com/office/drawing/2014/main" id="{B8AEC4E6-FE27-4A8E-B9D8-7C7F9EF4F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11852"/>
            <a:ext cx="12192000" cy="946150"/>
          </a:xfrm>
          <a:prstGeom prst="rect">
            <a:avLst/>
          </a:prstGeom>
        </p:spPr>
      </p:pic>
      <mc:AlternateContent xmlns:mc="http://schemas.openxmlformats.org/markup-compatibility/2006" xmlns:a14="http://schemas.microsoft.com/office/drawing/2010/main">
        <mc:Choice Requires="a14">
          <p:sp>
            <p:nvSpPr>
              <p:cNvPr id="3" name="כותרת 1">
                <a:extLst>
                  <a:ext uri="{FF2B5EF4-FFF2-40B4-BE49-F238E27FC236}">
                    <a16:creationId xmlns:a16="http://schemas.microsoft.com/office/drawing/2014/main" id="{FF6306CF-8847-40E1-96DF-4606BE992703}"/>
                  </a:ext>
                </a:extLst>
              </p:cNvPr>
              <p:cNvSpPr txBox="1">
                <a:spLocks/>
              </p:cNvSpPr>
              <p:nvPr/>
            </p:nvSpPr>
            <p:spPr>
              <a:xfrm>
                <a:off x="395996" y="0"/>
                <a:ext cx="11400007" cy="1354408"/>
              </a:xfrm>
              <a:prstGeom prst="rect">
                <a:avLst/>
              </a:prstGeom>
            </p:spPr>
            <p:txBody>
              <a:bodyPr>
                <a:noAutofit/>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rtl="1" hangingPunct="1">
                  <a:lnSpc>
                    <a:spcPct val="150000"/>
                  </a:lnSpc>
                </a:pPr>
                <a:r>
                  <a:rPr lang="he-IL" sz="3000" dirty="0">
                    <a:latin typeface="Rubik" pitchFamily="2" charset="-79"/>
                    <a:ea typeface="Calibri Light" panose="020F0302020204030204" pitchFamily="34" charset="0"/>
                    <a:cs typeface="Rubik" pitchFamily="2" charset="-79"/>
                  </a:rPr>
                  <a:t>הקשר בין גרף הפונקציה </a:t>
                </a:r>
                <a14:m>
                  <m:oMath xmlns:m="http://schemas.openxmlformats.org/officeDocument/2006/math">
                    <m:r>
                      <a:rPr lang="en-US" sz="3000" i="1" dirty="0" smtClean="0">
                        <a:latin typeface="Cambria Math" panose="02040503050406030204" pitchFamily="18" charset="0"/>
                        <a:ea typeface="Calibri Light" panose="020F0302020204030204" pitchFamily="34" charset="0"/>
                        <a:cs typeface="Rubik" pitchFamily="2" charset="-79"/>
                      </a:rPr>
                      <m:t>𝑓</m:t>
                    </m:r>
                    <m:r>
                      <a:rPr lang="en-US" sz="3000" i="1" dirty="0" smtClean="0">
                        <a:latin typeface="Cambria Math" panose="02040503050406030204" pitchFamily="18" charset="0"/>
                        <a:ea typeface="Calibri Light" panose="020F0302020204030204" pitchFamily="34" charset="0"/>
                        <a:cs typeface="Rubik" pitchFamily="2" charset="-79"/>
                      </a:rPr>
                      <m:t>(</m:t>
                    </m:r>
                    <m:r>
                      <a:rPr lang="en-US" sz="3000" i="1" dirty="0" smtClean="0">
                        <a:latin typeface="Cambria Math" panose="02040503050406030204" pitchFamily="18" charset="0"/>
                        <a:ea typeface="Calibri Light" panose="020F0302020204030204" pitchFamily="34" charset="0"/>
                        <a:cs typeface="Rubik" pitchFamily="2" charset="-79"/>
                      </a:rPr>
                      <m:t>𝑥</m:t>
                    </m:r>
                    <m:r>
                      <a:rPr lang="en-US" sz="3000" i="1" dirty="0" smtClean="0">
                        <a:latin typeface="Cambria Math" panose="02040503050406030204" pitchFamily="18" charset="0"/>
                        <a:ea typeface="Calibri Light" panose="020F0302020204030204" pitchFamily="34" charset="0"/>
                        <a:cs typeface="Rubik" pitchFamily="2" charset="-79"/>
                      </a:rPr>
                      <m:t>)</m:t>
                    </m:r>
                  </m:oMath>
                </a14:m>
                <a:r>
                  <a:rPr lang="he-IL" sz="3000" dirty="0">
                    <a:latin typeface="Rubik" pitchFamily="2" charset="-79"/>
                    <a:ea typeface="Calibri Light" panose="020F0302020204030204" pitchFamily="34" charset="0"/>
                    <a:cs typeface="Rubik" pitchFamily="2" charset="-79"/>
                  </a:rPr>
                  <a:t> לבין גרף הפונקציה </a:t>
                </a:r>
                <a14:m>
                  <m:oMath xmlns:m="http://schemas.openxmlformats.org/officeDocument/2006/math">
                    <m:f>
                      <m:fPr>
                        <m:ctrlPr>
                          <a:rPr lang="en-US" sz="3000" i="1" dirty="0" smtClean="0">
                            <a:latin typeface="Cambria Math" panose="02040503050406030204" pitchFamily="18" charset="0"/>
                            <a:ea typeface="Calibri Light" panose="020F0302020204030204" pitchFamily="34" charset="0"/>
                            <a:cs typeface="Rubik" pitchFamily="2" charset="-79"/>
                          </a:rPr>
                        </m:ctrlPr>
                      </m:fPr>
                      <m:num>
                        <m:r>
                          <a:rPr lang="en-US" sz="3000" i="1" dirty="0" smtClean="0">
                            <a:latin typeface="Cambria Math" panose="02040503050406030204" pitchFamily="18" charset="0"/>
                            <a:ea typeface="Calibri Light" panose="020F0302020204030204" pitchFamily="34" charset="0"/>
                            <a:cs typeface="Rubik" pitchFamily="2" charset="-79"/>
                          </a:rPr>
                          <m:t>1</m:t>
                        </m:r>
                      </m:num>
                      <m:den>
                        <m:r>
                          <a:rPr lang="en-US" sz="3000" i="1" dirty="0" smtClean="0">
                            <a:latin typeface="Cambria Math" panose="02040503050406030204" pitchFamily="18" charset="0"/>
                            <a:ea typeface="Calibri Light" panose="020F0302020204030204" pitchFamily="34" charset="0"/>
                            <a:cs typeface="Rubik" pitchFamily="2" charset="-79"/>
                          </a:rPr>
                          <m:t>𝑓</m:t>
                        </m:r>
                        <m:d>
                          <m:dPr>
                            <m:ctrlPr>
                              <a:rPr lang="en-US" sz="3000" i="1" dirty="0" smtClean="0">
                                <a:latin typeface="Cambria Math" panose="02040503050406030204" pitchFamily="18" charset="0"/>
                                <a:ea typeface="Calibri Light" panose="020F0302020204030204" pitchFamily="34" charset="0"/>
                                <a:cs typeface="Rubik" pitchFamily="2" charset="-79"/>
                              </a:rPr>
                            </m:ctrlPr>
                          </m:dPr>
                          <m:e>
                            <m:r>
                              <a:rPr lang="en-US" sz="3000" i="1" dirty="0" smtClean="0">
                                <a:latin typeface="Cambria Math" panose="02040503050406030204" pitchFamily="18" charset="0"/>
                                <a:ea typeface="Calibri Light" panose="020F0302020204030204" pitchFamily="34" charset="0"/>
                                <a:cs typeface="Rubik" pitchFamily="2" charset="-79"/>
                              </a:rPr>
                              <m:t>𝑥</m:t>
                            </m:r>
                          </m:e>
                        </m:d>
                      </m:den>
                    </m:f>
                    <m:r>
                      <a:rPr lang="he-IL" sz="3000" i="1" dirty="0" smtClean="0">
                        <a:latin typeface="Cambria Math" panose="02040503050406030204" pitchFamily="18" charset="0"/>
                        <a:ea typeface="Calibri Light" panose="020F0302020204030204" pitchFamily="34" charset="0"/>
                        <a:cs typeface="Rubik" pitchFamily="2" charset="-79"/>
                      </a:rPr>
                      <m:t> </m:t>
                    </m:r>
                  </m:oMath>
                </a14:m>
                <a:endParaRPr lang="he-IL" sz="3000" dirty="0">
                  <a:latin typeface="Rubik" pitchFamily="2" charset="-79"/>
                  <a:ea typeface="Calibri Light" panose="020F0302020204030204" pitchFamily="34" charset="0"/>
                  <a:cs typeface="Rubik" pitchFamily="2" charset="-79"/>
                </a:endParaRPr>
              </a:p>
            </p:txBody>
          </p:sp>
        </mc:Choice>
        <mc:Fallback xmlns="">
          <p:sp>
            <p:nvSpPr>
              <p:cNvPr id="3" name="כותרת 1">
                <a:extLst>
                  <a:ext uri="{FF2B5EF4-FFF2-40B4-BE49-F238E27FC236}">
                    <a16:creationId xmlns:a16="http://schemas.microsoft.com/office/drawing/2014/main" id="{FF6306CF-8847-40E1-96DF-4606BE992703}"/>
                  </a:ext>
                </a:extLst>
              </p:cNvPr>
              <p:cNvSpPr txBox="1">
                <a:spLocks noRot="1" noChangeAspect="1" noMove="1" noResize="1" noEditPoints="1" noAdjustHandles="1" noChangeArrowheads="1" noChangeShapeType="1" noTextEdit="1"/>
              </p:cNvSpPr>
              <p:nvPr/>
            </p:nvSpPr>
            <p:spPr>
              <a:xfrm>
                <a:off x="395996" y="0"/>
                <a:ext cx="11400007" cy="1354408"/>
              </a:xfrm>
              <a:prstGeom prst="rect">
                <a:avLst/>
              </a:prstGeom>
              <a:blipFill>
                <a:blip r:embed="rId3"/>
                <a:stretch>
                  <a:fillRect/>
                </a:stretch>
              </a:blipFill>
            </p:spPr>
            <p:txBody>
              <a:bodyPr/>
              <a:lstStyle/>
              <a:p>
                <a:r>
                  <a:rPr lang="he-IL">
                    <a:noFill/>
                  </a:rPr>
                  <a:t> </a:t>
                </a:r>
              </a:p>
            </p:txBody>
          </p:sp>
        </mc:Fallback>
      </mc:AlternateContent>
      <p:sp>
        <p:nvSpPr>
          <p:cNvPr id="4" name="TextBox 3">
            <a:extLst>
              <a:ext uri="{FF2B5EF4-FFF2-40B4-BE49-F238E27FC236}">
                <a16:creationId xmlns:a16="http://schemas.microsoft.com/office/drawing/2014/main" id="{9381865C-2A67-4B66-8141-7E8B34B71923}"/>
              </a:ext>
            </a:extLst>
          </p:cNvPr>
          <p:cNvSpPr txBox="1"/>
          <p:nvPr/>
        </p:nvSpPr>
        <p:spPr>
          <a:xfrm flipH="1">
            <a:off x="9313599" y="1262075"/>
            <a:ext cx="2482404" cy="276999"/>
          </a:xfrm>
          <a:prstGeom prst="rect">
            <a:avLst/>
          </a:prstGeom>
          <a:noFill/>
        </p:spPr>
        <p:txBody>
          <a:bodyPr wrap="square" lIns="0" tIns="0" rIns="0" bIns="0" rtlCol="1">
            <a:spAutoFit/>
          </a:bodyPr>
          <a:lstStyle/>
          <a:p>
            <a:r>
              <a:rPr lang="he-IL" dirty="0"/>
              <a:t>שרטטו את גרף הפונקציה: </a:t>
            </a:r>
          </a:p>
        </p:txBody>
      </p:sp>
      <p:sp>
        <p:nvSpPr>
          <p:cNvPr id="5" name="TextBox 4">
            <a:extLst>
              <a:ext uri="{FF2B5EF4-FFF2-40B4-BE49-F238E27FC236}">
                <a16:creationId xmlns:a16="http://schemas.microsoft.com/office/drawing/2014/main" id="{1622E127-48AB-4612-B96B-17828CD136B8}"/>
              </a:ext>
            </a:extLst>
          </p:cNvPr>
          <p:cNvSpPr txBox="1"/>
          <p:nvPr/>
        </p:nvSpPr>
        <p:spPr>
          <a:xfrm flipH="1">
            <a:off x="8337282" y="1906308"/>
            <a:ext cx="1394703" cy="276999"/>
          </a:xfrm>
          <a:prstGeom prst="rect">
            <a:avLst/>
          </a:prstGeom>
          <a:noFill/>
        </p:spPr>
        <p:txBody>
          <a:bodyPr wrap="square" lIns="0" tIns="0" rIns="0" bIns="0" rtlCol="1">
            <a:spAutoFit/>
          </a:bodyPr>
          <a:lstStyle/>
          <a:p>
            <a:r>
              <a:rPr lang="he-IL" dirty="0"/>
              <a:t>נקודות קיצון: </a:t>
            </a:r>
          </a:p>
        </p:txBody>
      </p:sp>
      <mc:AlternateContent xmlns:mc="http://schemas.openxmlformats.org/markup-compatibility/2006" xmlns:a14="http://schemas.microsoft.com/office/drawing/2010/main">
        <mc:Choice Requires="a14">
          <p:sp>
            <p:nvSpPr>
              <p:cNvPr id="6" name="מלבן 5">
                <a:extLst>
                  <a:ext uri="{FF2B5EF4-FFF2-40B4-BE49-F238E27FC236}">
                    <a16:creationId xmlns:a16="http://schemas.microsoft.com/office/drawing/2014/main" id="{9EC5CF40-C206-49F5-AF19-FEAE784D1B0E}"/>
                  </a:ext>
                </a:extLst>
              </p:cNvPr>
              <p:cNvSpPr/>
              <p:nvPr/>
            </p:nvSpPr>
            <p:spPr>
              <a:xfrm>
                <a:off x="6951367" y="1198529"/>
                <a:ext cx="24878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𝑓</m:t>
                      </m:r>
                      <m:r>
                        <a:rPr lang="en-US" b="0" i="1" dirty="0" smtClean="0">
                          <a:latin typeface="Cambria Math" panose="02040503050406030204" pitchFamily="18" charset="0"/>
                        </a:rPr>
                        <m:t>(</m:t>
                      </m:r>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𝑥</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2</m:t>
                          </m:r>
                        </m:e>
                      </m:d>
                      <m:r>
                        <a:rPr lang="en-US" b="0" i="1" dirty="0" smtClean="0">
                          <a:latin typeface="Cambria Math" panose="02040503050406030204" pitchFamily="18" charset="0"/>
                        </a:rPr>
                        <m:t> (</m:t>
                      </m:r>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2</m:t>
                      </m:r>
                      <m:r>
                        <a:rPr lang="en-US" b="0" i="1" dirty="0" smtClean="0">
                          <a:latin typeface="Cambria Math" panose="02040503050406030204" pitchFamily="18" charset="0"/>
                        </a:rPr>
                        <m:t>)</m:t>
                      </m:r>
                    </m:oMath>
                  </m:oMathPara>
                </a14:m>
                <a:endParaRPr lang="he-IL" dirty="0"/>
              </a:p>
            </p:txBody>
          </p:sp>
        </mc:Choice>
        <mc:Fallback xmlns="">
          <p:sp>
            <p:nvSpPr>
              <p:cNvPr id="6" name="מלבן 5">
                <a:extLst>
                  <a:ext uri="{FF2B5EF4-FFF2-40B4-BE49-F238E27FC236}">
                    <a16:creationId xmlns:a16="http://schemas.microsoft.com/office/drawing/2014/main" id="{9EC5CF40-C206-49F5-AF19-FEAE784D1B0E}"/>
                  </a:ext>
                </a:extLst>
              </p:cNvPr>
              <p:cNvSpPr>
                <a:spLocks noRot="1" noChangeAspect="1" noMove="1" noResize="1" noEditPoints="1" noAdjustHandles="1" noChangeArrowheads="1" noChangeShapeType="1" noTextEdit="1"/>
              </p:cNvSpPr>
              <p:nvPr/>
            </p:nvSpPr>
            <p:spPr>
              <a:xfrm>
                <a:off x="6951367" y="1198529"/>
                <a:ext cx="248786" cy="369332"/>
              </a:xfrm>
              <a:prstGeom prst="rect">
                <a:avLst/>
              </a:prstGeom>
              <a:blipFill>
                <a:blip r:embed="rId4"/>
                <a:stretch>
                  <a:fillRect l="-7317" r="-929268" b="-1500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77BBF71-A2EC-4054-91E9-3543B8878078}"/>
                  </a:ext>
                </a:extLst>
              </p:cNvPr>
              <p:cNvSpPr txBox="1"/>
              <p:nvPr/>
            </p:nvSpPr>
            <p:spPr>
              <a:xfrm flipH="1">
                <a:off x="2590809" y="1184921"/>
                <a:ext cx="3785803" cy="423899"/>
              </a:xfrm>
              <a:prstGeom prst="rect">
                <a:avLst/>
              </a:prstGeom>
              <a:noFill/>
            </p:spPr>
            <p:txBody>
              <a:bodyPr wrap="square" lIns="0" tIns="0" rIns="0" bIns="0" rtlCol="1">
                <a:spAutoFit/>
              </a:bodyPr>
              <a:lstStyle/>
              <a:p>
                <a:r>
                  <a:rPr lang="he-IL" dirty="0"/>
                  <a:t>נשרטט (</a:t>
                </a:r>
                <a:r>
                  <a:rPr lang="he-IL" dirty="0" err="1"/>
                  <a:t>דסמוס</a:t>
                </a:r>
                <a:r>
                  <a:rPr lang="he-IL" dirty="0"/>
                  <a:t>) את גרף הפונקציה </a:t>
                </a:r>
                <a14:m>
                  <m:oMath xmlns:m="http://schemas.openxmlformats.org/officeDocument/2006/math">
                    <m:f>
                      <m:fPr>
                        <m:ctrlPr>
                          <a:rPr lang="en-US" i="1" dirty="0">
                            <a:latin typeface="Cambria Math" panose="02040503050406030204" pitchFamily="18" charset="0"/>
                            <a:ea typeface="Calibri Light" panose="020F0302020204030204" pitchFamily="34" charset="0"/>
                            <a:cs typeface="Rubik" pitchFamily="2" charset="-79"/>
                          </a:rPr>
                        </m:ctrlPr>
                      </m:fPr>
                      <m:num>
                        <m:r>
                          <a:rPr lang="en-US" i="1" dirty="0">
                            <a:latin typeface="Cambria Math" panose="02040503050406030204" pitchFamily="18" charset="0"/>
                            <a:ea typeface="Calibri Light" panose="020F0302020204030204" pitchFamily="34" charset="0"/>
                            <a:cs typeface="Rubik" pitchFamily="2" charset="-79"/>
                          </a:rPr>
                          <m:t>1</m:t>
                        </m:r>
                      </m:num>
                      <m:den>
                        <m:r>
                          <a:rPr lang="en-US" i="1" dirty="0">
                            <a:latin typeface="Cambria Math" panose="02040503050406030204" pitchFamily="18" charset="0"/>
                            <a:ea typeface="Calibri Light" panose="020F0302020204030204" pitchFamily="34" charset="0"/>
                            <a:cs typeface="Rubik" pitchFamily="2" charset="-79"/>
                          </a:rPr>
                          <m:t>𝑓</m:t>
                        </m:r>
                        <m:d>
                          <m:dPr>
                            <m:ctrlPr>
                              <a:rPr lang="en-US" i="1" dirty="0">
                                <a:latin typeface="Cambria Math" panose="02040503050406030204" pitchFamily="18" charset="0"/>
                                <a:ea typeface="Calibri Light" panose="020F0302020204030204" pitchFamily="34" charset="0"/>
                                <a:cs typeface="Rubik" pitchFamily="2" charset="-79"/>
                              </a:rPr>
                            </m:ctrlPr>
                          </m:dPr>
                          <m:e>
                            <m:r>
                              <a:rPr lang="en-US" i="1" dirty="0">
                                <a:latin typeface="Cambria Math" panose="02040503050406030204" pitchFamily="18" charset="0"/>
                                <a:ea typeface="Calibri Light" panose="020F0302020204030204" pitchFamily="34" charset="0"/>
                                <a:cs typeface="Rubik" pitchFamily="2" charset="-79"/>
                              </a:rPr>
                              <m:t>𝑥</m:t>
                            </m:r>
                          </m:e>
                        </m:d>
                      </m:den>
                    </m:f>
                    <m:r>
                      <a:rPr lang="he-IL" i="1" dirty="0">
                        <a:latin typeface="Cambria Math" panose="02040503050406030204" pitchFamily="18" charset="0"/>
                        <a:ea typeface="Calibri Light" panose="020F0302020204030204" pitchFamily="34" charset="0"/>
                        <a:cs typeface="Rubik" pitchFamily="2" charset="-79"/>
                      </a:rPr>
                      <m:t> </m:t>
                    </m:r>
                  </m:oMath>
                </a14:m>
                <a:endParaRPr lang="he-IL" dirty="0"/>
              </a:p>
            </p:txBody>
          </p:sp>
        </mc:Choice>
        <mc:Fallback xmlns="">
          <p:sp>
            <p:nvSpPr>
              <p:cNvPr id="24" name="TextBox 23">
                <a:extLst>
                  <a:ext uri="{FF2B5EF4-FFF2-40B4-BE49-F238E27FC236}">
                    <a16:creationId xmlns:a16="http://schemas.microsoft.com/office/drawing/2014/main" id="{877BBF71-A2EC-4054-91E9-3543B8878078}"/>
                  </a:ext>
                </a:extLst>
              </p:cNvPr>
              <p:cNvSpPr txBox="1">
                <a:spLocks noRot="1" noChangeAspect="1" noMove="1" noResize="1" noEditPoints="1" noAdjustHandles="1" noChangeArrowheads="1" noChangeShapeType="1" noTextEdit="1"/>
              </p:cNvSpPr>
              <p:nvPr/>
            </p:nvSpPr>
            <p:spPr>
              <a:xfrm flipH="1">
                <a:off x="2590809" y="1184921"/>
                <a:ext cx="3785803" cy="423899"/>
              </a:xfrm>
              <a:prstGeom prst="rect">
                <a:avLst/>
              </a:prstGeom>
              <a:blipFill>
                <a:blip r:embed="rId5"/>
                <a:stretch>
                  <a:fillRect t="-5714" r="-3865" b="-18571"/>
                </a:stretch>
              </a:blipFill>
            </p:spPr>
            <p:txBody>
              <a:bodyPr/>
              <a:lstStyle/>
              <a:p>
                <a:r>
                  <a:rPr lang="he-IL">
                    <a:noFill/>
                  </a:rPr>
                  <a:t> </a:t>
                </a:r>
              </a:p>
            </p:txBody>
          </p:sp>
        </mc:Fallback>
      </mc:AlternateContent>
      <p:sp>
        <p:nvSpPr>
          <p:cNvPr id="51" name="TextBox 50">
            <a:extLst>
              <a:ext uri="{FF2B5EF4-FFF2-40B4-BE49-F238E27FC236}">
                <a16:creationId xmlns:a16="http://schemas.microsoft.com/office/drawing/2014/main" id="{A6C93A11-3657-4966-B8AD-34F247F50766}"/>
              </a:ext>
            </a:extLst>
          </p:cNvPr>
          <p:cNvSpPr txBox="1"/>
          <p:nvPr/>
        </p:nvSpPr>
        <p:spPr>
          <a:xfrm flipH="1">
            <a:off x="2053820" y="1636520"/>
            <a:ext cx="2008779" cy="276999"/>
          </a:xfrm>
          <a:prstGeom prst="rect">
            <a:avLst/>
          </a:prstGeom>
          <a:noFill/>
        </p:spPr>
        <p:txBody>
          <a:bodyPr wrap="square" lIns="0" tIns="0" rIns="0" bIns="0" rtlCol="1">
            <a:spAutoFit/>
          </a:bodyPr>
          <a:lstStyle/>
          <a:p>
            <a:r>
              <a:rPr lang="he-IL" b="1" u="sng" dirty="0">
                <a:latin typeface="Rubik" pitchFamily="2" charset="-79"/>
                <a:cs typeface="Rubik" pitchFamily="2" charset="-79"/>
              </a:rPr>
              <a:t>נקודות קיצון:</a:t>
            </a:r>
            <a:endParaRPr lang="he-IL" dirty="0">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1AC1E7CD-1C36-4870-B70C-54E7948C7D92}"/>
                  </a:ext>
                </a:extLst>
              </p:cNvPr>
              <p:cNvSpPr txBox="1"/>
              <p:nvPr/>
            </p:nvSpPr>
            <p:spPr>
              <a:xfrm flipH="1">
                <a:off x="2591208" y="1962255"/>
                <a:ext cx="1478910" cy="984885"/>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בנקודות הקיצון של </a:t>
                </a:r>
                <a14:m>
                  <m:oMath xmlns:m="http://schemas.openxmlformats.org/officeDocument/2006/math">
                    <m:r>
                      <a:rPr lang="en-US" sz="1600" i="1" dirty="0" smtClean="0">
                        <a:latin typeface="Cambria Math" panose="02040503050406030204" pitchFamily="18" charset="0"/>
                        <a:cs typeface="Rubik" pitchFamily="2" charset="-79"/>
                      </a:rPr>
                      <m:t>𝑓</m:t>
                    </m:r>
                    <m:r>
                      <a:rPr lang="en-US" sz="1600" i="1" dirty="0" smtClean="0">
                        <a:latin typeface="Cambria Math" panose="02040503050406030204" pitchFamily="18" charset="0"/>
                        <a:cs typeface="Rubik" pitchFamily="2" charset="-79"/>
                      </a:rPr>
                      <m:t>(</m:t>
                    </m:r>
                    <m:r>
                      <a:rPr lang="en-US" sz="1600" i="1" dirty="0" smtClean="0">
                        <a:latin typeface="Cambria Math" panose="02040503050406030204" pitchFamily="18" charset="0"/>
                        <a:cs typeface="Rubik" pitchFamily="2" charset="-79"/>
                      </a:rPr>
                      <m:t>𝑥</m:t>
                    </m:r>
                    <m:r>
                      <a:rPr lang="en-US" sz="1600" i="1" dirty="0" smtClean="0">
                        <a:latin typeface="Cambria Math" panose="02040503050406030204" pitchFamily="18" charset="0"/>
                        <a:cs typeface="Rubik" pitchFamily="2" charset="-79"/>
                      </a:rPr>
                      <m:t>) </m:t>
                    </m:r>
                  </m:oMath>
                </a14:m>
                <a:endParaRPr lang="he-IL" sz="1600" dirty="0">
                  <a:latin typeface="Rubik" pitchFamily="2" charset="-79"/>
                  <a:cs typeface="Rubik" pitchFamily="2" charset="-79"/>
                </a:endParaRPr>
              </a:p>
              <a:p>
                <a:pPr algn="ctr"/>
                <a:r>
                  <a:rPr lang="he-IL" sz="1600" dirty="0">
                    <a:latin typeface="Rubik" pitchFamily="2" charset="-79"/>
                    <a:cs typeface="Rubik" pitchFamily="2" charset="-79"/>
                  </a:rPr>
                  <a:t>מתקיים: </a:t>
                </a:r>
              </a:p>
              <a:p>
                <a:pPr algn="ctr"/>
                <a14:m>
                  <m:oMathPara xmlns:m="http://schemas.openxmlformats.org/officeDocument/2006/math">
                    <m:oMathParaPr>
                      <m:jc m:val="centerGroup"/>
                    </m:oMathParaPr>
                    <m:oMath xmlns:m="http://schemas.openxmlformats.org/officeDocument/2006/math">
                      <m:sSup>
                        <m:sSupPr>
                          <m:ctrlPr>
                            <a:rPr lang="en-US" sz="1600" i="1">
                              <a:latin typeface="Cambria Math" panose="02040503050406030204" pitchFamily="18" charset="0"/>
                            </a:rPr>
                          </m:ctrlPr>
                        </m:sSupPr>
                        <m:e>
                          <m:r>
                            <a:rPr lang="en-US" sz="1600" i="1">
                              <a:latin typeface="Cambria Math" panose="02040503050406030204" pitchFamily="18" charset="0"/>
                            </a:rPr>
                            <m:t>𝑓</m:t>
                          </m:r>
                        </m:e>
                        <m:sup>
                          <m:r>
                            <a:rPr lang="en-US" sz="1600" i="1">
                              <a:latin typeface="Cambria Math" panose="02040503050406030204" pitchFamily="18" charset="0"/>
                            </a:rPr>
                            <m:t>′</m:t>
                          </m:r>
                        </m:sup>
                      </m:sSup>
                      <m:d>
                        <m:dPr>
                          <m:ctrlPr>
                            <a:rPr lang="en-US" sz="1600" i="1">
                              <a:latin typeface="Cambria Math" panose="02040503050406030204" pitchFamily="18" charset="0"/>
                            </a:rPr>
                          </m:ctrlPr>
                        </m:dPr>
                        <m:e>
                          <m:r>
                            <a:rPr lang="en-US" sz="1600" i="1">
                              <a:latin typeface="Cambria Math" panose="02040503050406030204" pitchFamily="18" charset="0"/>
                            </a:rPr>
                            <m:t>𝑥</m:t>
                          </m:r>
                        </m:e>
                      </m:d>
                      <m:r>
                        <a:rPr lang="en-US" sz="1600" i="1">
                          <a:latin typeface="Cambria Math" panose="02040503050406030204" pitchFamily="18" charset="0"/>
                        </a:rPr>
                        <m:t>=</m:t>
                      </m:r>
                      <m:r>
                        <a:rPr lang="en-US" sz="1600" i="1">
                          <a:latin typeface="Cambria Math" panose="02040503050406030204" pitchFamily="18" charset="0"/>
                        </a:rPr>
                        <m:t>0</m:t>
                      </m:r>
                    </m:oMath>
                  </m:oMathPara>
                </a14:m>
                <a:endParaRPr lang="he-IL" sz="1600" dirty="0">
                  <a:latin typeface="Rubik" pitchFamily="2" charset="-79"/>
                  <a:cs typeface="Rubik" pitchFamily="2" charset="-79"/>
                </a:endParaRPr>
              </a:p>
            </p:txBody>
          </p:sp>
        </mc:Choice>
        <mc:Fallback xmlns="">
          <p:sp>
            <p:nvSpPr>
              <p:cNvPr id="65" name="TextBox 64">
                <a:extLst>
                  <a:ext uri="{FF2B5EF4-FFF2-40B4-BE49-F238E27FC236}">
                    <a16:creationId xmlns:a16="http://schemas.microsoft.com/office/drawing/2014/main" id="{1AC1E7CD-1C36-4870-B70C-54E7948C7D92}"/>
                  </a:ext>
                </a:extLst>
              </p:cNvPr>
              <p:cNvSpPr txBox="1">
                <a:spLocks noRot="1" noChangeAspect="1" noMove="1" noResize="1" noEditPoints="1" noAdjustHandles="1" noChangeArrowheads="1" noChangeShapeType="1" noTextEdit="1"/>
              </p:cNvSpPr>
              <p:nvPr/>
            </p:nvSpPr>
            <p:spPr>
              <a:xfrm flipH="1">
                <a:off x="2591208" y="1962255"/>
                <a:ext cx="1478910" cy="984885"/>
              </a:xfrm>
              <a:prstGeom prst="rect">
                <a:avLst/>
              </a:prstGeom>
              <a:blipFill>
                <a:blip r:embed="rId6"/>
                <a:stretch>
                  <a:fillRect l="-2449" t="-6135" b="-7362"/>
                </a:stretch>
              </a:blipFill>
              <a:ln>
                <a:solidFill>
                  <a:srgbClr val="8A0437"/>
                </a:solidFill>
              </a:ln>
            </p:spPr>
            <p:txBody>
              <a:bodyPr/>
              <a:lstStyle/>
              <a:p>
                <a:r>
                  <a:rPr lang="he-IL">
                    <a:noFill/>
                  </a:rPr>
                  <a:t> </a:t>
                </a:r>
              </a:p>
            </p:txBody>
          </p:sp>
        </mc:Fallback>
      </mc:AlternateContent>
      <p:pic>
        <p:nvPicPr>
          <p:cNvPr id="7" name="תמונה 6">
            <a:extLst>
              <a:ext uri="{FF2B5EF4-FFF2-40B4-BE49-F238E27FC236}">
                <a16:creationId xmlns:a16="http://schemas.microsoft.com/office/drawing/2014/main" id="{0249ED71-025C-4DE5-8BF7-2E816204A462}"/>
              </a:ext>
            </a:extLst>
          </p:cNvPr>
          <p:cNvPicPr>
            <a:picLocks noChangeAspect="1"/>
          </p:cNvPicPr>
          <p:nvPr/>
        </p:nvPicPr>
        <p:blipFill rotWithShape="1">
          <a:blip r:embed="rId7"/>
          <a:srcRect l="22107" r="15942"/>
          <a:stretch/>
        </p:blipFill>
        <p:spPr>
          <a:xfrm>
            <a:off x="9820005" y="1913519"/>
            <a:ext cx="2128762" cy="3225359"/>
          </a:xfrm>
          <a:prstGeom prst="rect">
            <a:avLst/>
          </a:prstGeom>
        </p:spPr>
      </p:pic>
      <p:cxnSp>
        <p:nvCxnSpPr>
          <p:cNvPr id="81" name="מחבר חץ ישר 80">
            <a:extLst>
              <a:ext uri="{FF2B5EF4-FFF2-40B4-BE49-F238E27FC236}">
                <a16:creationId xmlns:a16="http://schemas.microsoft.com/office/drawing/2014/main" id="{951D057D-64FD-4146-8E99-AED66BA79DDA}"/>
              </a:ext>
            </a:extLst>
          </p:cNvPr>
          <p:cNvCxnSpPr>
            <a:cxnSpLocks/>
          </p:cNvCxnSpPr>
          <p:nvPr/>
        </p:nvCxnSpPr>
        <p:spPr>
          <a:xfrm>
            <a:off x="9820005" y="3707044"/>
            <a:ext cx="2185536" cy="8622"/>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82" name="מחבר חץ ישר 81">
            <a:extLst>
              <a:ext uri="{FF2B5EF4-FFF2-40B4-BE49-F238E27FC236}">
                <a16:creationId xmlns:a16="http://schemas.microsoft.com/office/drawing/2014/main" id="{FC16F3E9-5D8E-4340-8D5A-83724BDA20DC}"/>
              </a:ext>
            </a:extLst>
          </p:cNvPr>
          <p:cNvCxnSpPr>
            <a:cxnSpLocks/>
          </p:cNvCxnSpPr>
          <p:nvPr/>
        </p:nvCxnSpPr>
        <p:spPr>
          <a:xfrm flipV="1">
            <a:off x="10865336" y="1894469"/>
            <a:ext cx="0" cy="322535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83" name="אליפסה 82">
            <a:extLst>
              <a:ext uri="{FF2B5EF4-FFF2-40B4-BE49-F238E27FC236}">
                <a16:creationId xmlns:a16="http://schemas.microsoft.com/office/drawing/2014/main" id="{47545972-DBA8-4197-9D0A-A1A9724CEC78}"/>
              </a:ext>
            </a:extLst>
          </p:cNvPr>
          <p:cNvSpPr/>
          <p:nvPr/>
        </p:nvSpPr>
        <p:spPr>
          <a:xfrm>
            <a:off x="4272018" y="3583744"/>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אליפסה 83">
            <a:extLst>
              <a:ext uri="{FF2B5EF4-FFF2-40B4-BE49-F238E27FC236}">
                <a16:creationId xmlns:a16="http://schemas.microsoft.com/office/drawing/2014/main" id="{6D7BD17D-7196-49DF-9062-A6EFE8292059}"/>
              </a:ext>
            </a:extLst>
          </p:cNvPr>
          <p:cNvSpPr/>
          <p:nvPr/>
        </p:nvSpPr>
        <p:spPr>
          <a:xfrm>
            <a:off x="5073810" y="3583744"/>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אליפסה 84">
            <a:extLst>
              <a:ext uri="{FF2B5EF4-FFF2-40B4-BE49-F238E27FC236}">
                <a16:creationId xmlns:a16="http://schemas.microsoft.com/office/drawing/2014/main" id="{9DC755E1-1F3C-4DEF-A3EB-2DC83F551E55}"/>
              </a:ext>
            </a:extLst>
          </p:cNvPr>
          <p:cNvSpPr/>
          <p:nvPr/>
        </p:nvSpPr>
        <p:spPr>
          <a:xfrm>
            <a:off x="5906061" y="3573399"/>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B8DE630C-E751-44F8-9E46-C88B518EDEBB}"/>
                  </a:ext>
                </a:extLst>
              </p:cNvPr>
              <p:cNvSpPr txBox="1"/>
              <p:nvPr/>
            </p:nvSpPr>
            <p:spPr>
              <a:xfrm flipH="1">
                <a:off x="193959" y="1901216"/>
                <a:ext cx="1736834" cy="1077218"/>
              </a:xfrm>
              <a:prstGeom prst="rect">
                <a:avLst/>
              </a:prstGeom>
              <a:noFill/>
              <a:ln>
                <a:solidFill>
                  <a:srgbClr val="8A0437"/>
                </a:solidFill>
              </a:ln>
            </p:spPr>
            <p:txBody>
              <a:bodyPr wrap="square" lIns="0" tIns="0" rIns="0" bIns="0" rtlCol="1">
                <a:spAutoFit/>
              </a:bodyPr>
              <a:lstStyle/>
              <a:p>
                <a:pPr algn="ctr"/>
                <a:r>
                  <a:rPr lang="he-IL" sz="1400" dirty="0">
                    <a:latin typeface="Rubik" pitchFamily="2" charset="-79"/>
                    <a:cs typeface="Rubik" pitchFamily="2" charset="-79"/>
                  </a:rPr>
                  <a:t>בנקודות אלו גם</a:t>
                </a:r>
              </a:p>
              <a:p>
                <a:pPr algn="ctr"/>
                <a14:m>
                  <m:oMathPara xmlns:m="http://schemas.openxmlformats.org/officeDocument/2006/math">
                    <m:oMathParaPr>
                      <m:jc m:val="centerGroup"/>
                    </m:oMathParaPr>
                    <m:oMath xmlns:m="http://schemas.openxmlformats.org/officeDocument/2006/math">
                      <m:sSup>
                        <m:sSupPr>
                          <m:ctrlPr>
                            <a:rPr lang="en-US" sz="1400" i="1">
                              <a:latin typeface="Cambria Math" panose="02040503050406030204" pitchFamily="18" charset="0"/>
                            </a:rPr>
                          </m:ctrlPr>
                        </m:sSupPr>
                        <m:e>
                          <m:r>
                            <a:rPr lang="en-US" sz="1400" b="0" i="1" smtClean="0">
                              <a:latin typeface="Cambria Math" panose="02040503050406030204" pitchFamily="18" charset="0"/>
                            </a:rPr>
                            <m:t>𝑔</m:t>
                          </m:r>
                        </m:e>
                        <m:sup>
                          <m:r>
                            <a:rPr lang="en-US" sz="1400" i="1">
                              <a:latin typeface="Cambria Math" panose="02040503050406030204" pitchFamily="18" charset="0"/>
                            </a:rPr>
                            <m:t>′</m:t>
                          </m:r>
                        </m:sup>
                      </m:sSup>
                      <m:d>
                        <m:dPr>
                          <m:ctrlPr>
                            <a:rPr lang="en-US" sz="1400" i="1">
                              <a:latin typeface="Cambria Math" panose="02040503050406030204" pitchFamily="18" charset="0"/>
                            </a:rPr>
                          </m:ctrlPr>
                        </m:dPr>
                        <m:e>
                          <m:r>
                            <a:rPr lang="en-US" sz="1400" i="1">
                              <a:latin typeface="Cambria Math" panose="02040503050406030204" pitchFamily="18" charset="0"/>
                            </a:rPr>
                            <m:t>𝑥</m:t>
                          </m:r>
                        </m:e>
                      </m:d>
                      <m:r>
                        <a:rPr lang="en-US" sz="1400" i="1">
                          <a:latin typeface="Cambria Math" panose="02040503050406030204" pitchFamily="18" charset="0"/>
                        </a:rPr>
                        <m:t>=</m:t>
                      </m:r>
                      <m:r>
                        <a:rPr lang="en-US" sz="1400" i="1">
                          <a:latin typeface="Cambria Math" panose="02040503050406030204" pitchFamily="18" charset="0"/>
                        </a:rPr>
                        <m:t>0</m:t>
                      </m:r>
                    </m:oMath>
                  </m:oMathPara>
                </a14:m>
                <a:endParaRPr lang="en-US" sz="1400" dirty="0"/>
              </a:p>
              <a:p>
                <a:pPr algn="ctr"/>
                <a:endParaRPr lang="he-IL" sz="1400" dirty="0"/>
              </a:p>
              <a:p>
                <a:pPr algn="ctr"/>
                <a:r>
                  <a:rPr lang="he-IL" sz="1400" dirty="0">
                    <a:latin typeface="Rubik" pitchFamily="2" charset="-79"/>
                    <a:cs typeface="Rubik" pitchFamily="2" charset="-79"/>
                  </a:rPr>
                  <a:t>לכן ל-</a:t>
                </a:r>
                <a14:m>
                  <m:oMath xmlns:m="http://schemas.openxmlformats.org/officeDocument/2006/math">
                    <m:r>
                      <a:rPr lang="en-US" sz="1400" i="1" dirty="0" smtClean="0">
                        <a:latin typeface="Cambria Math" panose="02040503050406030204" pitchFamily="18" charset="0"/>
                        <a:cs typeface="Rubik" pitchFamily="2" charset="-79"/>
                      </a:rPr>
                      <m:t>𝑔</m:t>
                    </m:r>
                    <m:r>
                      <a:rPr lang="en-US" sz="1400" i="1" dirty="0" smtClean="0">
                        <a:latin typeface="Cambria Math" panose="02040503050406030204" pitchFamily="18" charset="0"/>
                        <a:cs typeface="Rubik" pitchFamily="2" charset="-79"/>
                      </a:rPr>
                      <m:t>(</m:t>
                    </m:r>
                    <m:r>
                      <a:rPr lang="en-US" sz="1400" i="1" dirty="0" smtClean="0">
                        <a:latin typeface="Cambria Math" panose="02040503050406030204" pitchFamily="18" charset="0"/>
                        <a:cs typeface="Rubik" pitchFamily="2" charset="-79"/>
                      </a:rPr>
                      <m:t>𝑥</m:t>
                    </m:r>
                    <m:r>
                      <a:rPr lang="en-US" sz="1400" i="1" dirty="0" smtClean="0">
                        <a:latin typeface="Cambria Math" panose="02040503050406030204" pitchFamily="18" charset="0"/>
                        <a:cs typeface="Rubik" pitchFamily="2" charset="-79"/>
                      </a:rPr>
                      <m:t>)</m:t>
                    </m:r>
                  </m:oMath>
                </a14:m>
                <a:r>
                  <a:rPr lang="he-IL" sz="1400" dirty="0">
                    <a:latin typeface="Rubik" pitchFamily="2" charset="-79"/>
                    <a:cs typeface="Rubik" pitchFamily="2" charset="-79"/>
                  </a:rPr>
                  <a:t> יש נקודות קיצון. </a:t>
                </a:r>
              </a:p>
            </p:txBody>
          </p:sp>
        </mc:Choice>
        <mc:Fallback xmlns="">
          <p:sp>
            <p:nvSpPr>
              <p:cNvPr id="91" name="TextBox 90">
                <a:extLst>
                  <a:ext uri="{FF2B5EF4-FFF2-40B4-BE49-F238E27FC236}">
                    <a16:creationId xmlns:a16="http://schemas.microsoft.com/office/drawing/2014/main" id="{B8DE630C-E751-44F8-9E46-C88B518EDEBB}"/>
                  </a:ext>
                </a:extLst>
              </p:cNvPr>
              <p:cNvSpPr txBox="1">
                <a:spLocks noRot="1" noChangeAspect="1" noMove="1" noResize="1" noEditPoints="1" noAdjustHandles="1" noChangeArrowheads="1" noChangeShapeType="1" noTextEdit="1"/>
              </p:cNvSpPr>
              <p:nvPr/>
            </p:nvSpPr>
            <p:spPr>
              <a:xfrm flipH="1">
                <a:off x="193959" y="1901216"/>
                <a:ext cx="1736834" cy="1077218"/>
              </a:xfrm>
              <a:prstGeom prst="rect">
                <a:avLst/>
              </a:prstGeom>
              <a:blipFill>
                <a:blip r:embed="rId8"/>
                <a:stretch>
                  <a:fillRect l="-3136" t="-4469" r="-697" b="-8380"/>
                </a:stretch>
              </a:blipFill>
              <a:ln>
                <a:solidFill>
                  <a:srgbClr val="8A0437"/>
                </a:solidFill>
              </a:ln>
            </p:spPr>
            <p:txBody>
              <a:bodyPr/>
              <a:lstStyle/>
              <a:p>
                <a:r>
                  <a:rPr lang="he-IL">
                    <a:noFill/>
                  </a:rPr>
                  <a:t> </a:t>
                </a:r>
              </a:p>
            </p:txBody>
          </p:sp>
        </mc:Fallback>
      </mc:AlternateContent>
      <p:sp>
        <p:nvSpPr>
          <p:cNvPr id="53" name="חץ: ימינה מחורץ 52">
            <a:extLst>
              <a:ext uri="{FF2B5EF4-FFF2-40B4-BE49-F238E27FC236}">
                <a16:creationId xmlns:a16="http://schemas.microsoft.com/office/drawing/2014/main" id="{F09F237F-AF32-41DD-991A-3CF6A300E961}"/>
              </a:ext>
            </a:extLst>
          </p:cNvPr>
          <p:cNvSpPr/>
          <p:nvPr/>
        </p:nvSpPr>
        <p:spPr>
          <a:xfrm rot="10800000">
            <a:off x="2002151" y="2220817"/>
            <a:ext cx="820048" cy="402403"/>
          </a:xfrm>
          <a:prstGeom prst="notchedRightArrow">
            <a:avLst/>
          </a:prstGeom>
          <a:solidFill>
            <a:srgbClr val="EF532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3DFAEC58-9C25-405A-812E-7DBC82D930A6}"/>
              </a:ext>
            </a:extLst>
          </p:cNvPr>
          <p:cNvSpPr/>
          <p:nvPr/>
        </p:nvSpPr>
        <p:spPr>
          <a:xfrm>
            <a:off x="11314345" y="4982155"/>
            <a:ext cx="109214" cy="91656"/>
          </a:xfrm>
          <a:prstGeom prst="ellipse">
            <a:avLst/>
          </a:prstGeom>
          <a:solidFill>
            <a:srgbClr val="00206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D2CF324-0258-4C66-A295-E1EFE0F25F08}"/>
                  </a:ext>
                </a:extLst>
              </p:cNvPr>
              <p:cNvSpPr txBox="1"/>
              <p:nvPr/>
            </p:nvSpPr>
            <p:spPr>
              <a:xfrm flipH="1">
                <a:off x="6750394" y="2374846"/>
                <a:ext cx="3038461" cy="276999"/>
              </a:xfrm>
              <a:prstGeom prst="rect">
                <a:avLst/>
              </a:prstGeom>
              <a:noFill/>
            </p:spPr>
            <p:txBody>
              <a:bodyPr wrap="square" lIns="0" tIns="0" rIns="0" bIns="0" rtlCol="1">
                <a:spAutoFit/>
              </a:bodyPr>
              <a:lstStyle/>
              <a:p>
                <a:r>
                  <a:rPr lang="he-IL" dirty="0"/>
                  <a:t>קיימות 2 נקודות בהן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0</m:t>
                    </m:r>
                  </m:oMath>
                </a14:m>
                <a:endParaRPr lang="he-IL" dirty="0"/>
              </a:p>
            </p:txBody>
          </p:sp>
        </mc:Choice>
        <mc:Fallback xmlns="">
          <p:sp>
            <p:nvSpPr>
              <p:cNvPr id="43" name="TextBox 42">
                <a:extLst>
                  <a:ext uri="{FF2B5EF4-FFF2-40B4-BE49-F238E27FC236}">
                    <a16:creationId xmlns:a16="http://schemas.microsoft.com/office/drawing/2014/main" id="{BD2CF324-0258-4C66-A295-E1EFE0F25F08}"/>
                  </a:ext>
                </a:extLst>
              </p:cNvPr>
              <p:cNvSpPr txBox="1">
                <a:spLocks noRot="1" noChangeAspect="1" noMove="1" noResize="1" noEditPoints="1" noAdjustHandles="1" noChangeArrowheads="1" noChangeShapeType="1" noTextEdit="1"/>
              </p:cNvSpPr>
              <p:nvPr/>
            </p:nvSpPr>
            <p:spPr>
              <a:xfrm flipH="1">
                <a:off x="6750394" y="2374846"/>
                <a:ext cx="3038461" cy="276999"/>
              </a:xfrm>
              <a:prstGeom prst="rect">
                <a:avLst/>
              </a:prstGeom>
              <a:blipFill>
                <a:blip r:embed="rId9"/>
                <a:stretch>
                  <a:fillRect t="-28889" r="-4609" b="-51111"/>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 name="מלבן 8">
                <a:extLst>
                  <a:ext uri="{FF2B5EF4-FFF2-40B4-BE49-F238E27FC236}">
                    <a16:creationId xmlns:a16="http://schemas.microsoft.com/office/drawing/2014/main" id="{FFE36683-10AF-4C9D-9BC9-5F04B0984014}"/>
                  </a:ext>
                </a:extLst>
              </p:cNvPr>
              <p:cNvSpPr/>
              <p:nvPr/>
            </p:nvSpPr>
            <p:spPr>
              <a:xfrm>
                <a:off x="10922485" y="5009837"/>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m:oMathPara>
                </a14:m>
                <a:endParaRPr lang="he-IL" dirty="0"/>
              </a:p>
            </p:txBody>
          </p:sp>
        </mc:Choice>
        <mc:Fallback xmlns="">
          <p:sp>
            <p:nvSpPr>
              <p:cNvPr id="9" name="מלבן 8">
                <a:extLst>
                  <a:ext uri="{FF2B5EF4-FFF2-40B4-BE49-F238E27FC236}">
                    <a16:creationId xmlns:a16="http://schemas.microsoft.com/office/drawing/2014/main" id="{FFE36683-10AF-4C9D-9BC9-5F04B0984014}"/>
                  </a:ext>
                </a:extLst>
              </p:cNvPr>
              <p:cNvSpPr>
                <a:spLocks noRot="1" noChangeAspect="1" noMove="1" noResize="1" noEditPoints="1" noAdjustHandles="1" noChangeArrowheads="1" noChangeShapeType="1" noTextEdit="1"/>
              </p:cNvSpPr>
              <p:nvPr/>
            </p:nvSpPr>
            <p:spPr>
              <a:xfrm>
                <a:off x="10922485" y="5009837"/>
                <a:ext cx="873515" cy="369332"/>
              </a:xfrm>
              <a:prstGeom prst="rect">
                <a:avLst/>
              </a:prstGeom>
              <a:blipFill>
                <a:blip r:embed="rId10"/>
                <a:stretch>
                  <a:fillRect l="-2098" r="-6294" b="-1500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45" name="מלבן 44">
                <a:extLst>
                  <a:ext uri="{FF2B5EF4-FFF2-40B4-BE49-F238E27FC236}">
                    <a16:creationId xmlns:a16="http://schemas.microsoft.com/office/drawing/2014/main" id="{2CF41425-8A57-4692-AA85-71E073F45AF4}"/>
                  </a:ext>
                </a:extLst>
              </p:cNvPr>
              <p:cNvSpPr/>
              <p:nvPr/>
            </p:nvSpPr>
            <p:spPr>
              <a:xfrm>
                <a:off x="7900524" y="2834413"/>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e>
                      </m:d>
                      <m:r>
                        <a:rPr lang="en-US" b="0" i="1" smtClean="0">
                          <a:latin typeface="Cambria Math" panose="02040503050406030204" pitchFamily="18" charset="0"/>
                        </a:rPr>
                        <m:t>𝑚𝑖𝑛</m:t>
                      </m:r>
                    </m:oMath>
                  </m:oMathPara>
                </a14:m>
                <a:endParaRPr lang="he-IL" dirty="0"/>
              </a:p>
            </p:txBody>
          </p:sp>
        </mc:Choice>
        <mc:Fallback xmlns="">
          <p:sp>
            <p:nvSpPr>
              <p:cNvPr id="45" name="מלבן 44">
                <a:extLst>
                  <a:ext uri="{FF2B5EF4-FFF2-40B4-BE49-F238E27FC236}">
                    <a16:creationId xmlns:a16="http://schemas.microsoft.com/office/drawing/2014/main" id="{2CF41425-8A57-4692-AA85-71E073F45AF4}"/>
                  </a:ext>
                </a:extLst>
              </p:cNvPr>
              <p:cNvSpPr>
                <a:spLocks noRot="1" noChangeAspect="1" noMove="1" noResize="1" noEditPoints="1" noAdjustHandles="1" noChangeArrowheads="1" noChangeShapeType="1" noTextEdit="1"/>
              </p:cNvSpPr>
              <p:nvPr/>
            </p:nvSpPr>
            <p:spPr>
              <a:xfrm>
                <a:off x="7900524" y="2834413"/>
                <a:ext cx="873515" cy="369332"/>
              </a:xfrm>
              <a:prstGeom prst="rect">
                <a:avLst/>
              </a:prstGeom>
              <a:blipFill>
                <a:blip r:embed="rId11"/>
                <a:stretch>
                  <a:fillRect r="-48951" b="-6557"/>
                </a:stretch>
              </a:blipFill>
            </p:spPr>
            <p:txBody>
              <a:bodyPr/>
              <a:lstStyle/>
              <a:p>
                <a:r>
                  <a:rPr lang="he-IL">
                    <a:noFill/>
                  </a:rPr>
                  <a:t> </a:t>
                </a:r>
              </a:p>
            </p:txBody>
          </p:sp>
        </mc:Fallback>
      </mc:AlternateContent>
      <p:sp>
        <p:nvSpPr>
          <p:cNvPr id="46" name="אליפסה 45">
            <a:extLst>
              <a:ext uri="{FF2B5EF4-FFF2-40B4-BE49-F238E27FC236}">
                <a16:creationId xmlns:a16="http://schemas.microsoft.com/office/drawing/2014/main" id="{265C4F65-F781-4FD9-81D9-0E791487B154}"/>
              </a:ext>
            </a:extLst>
          </p:cNvPr>
          <p:cNvSpPr/>
          <p:nvPr/>
        </p:nvSpPr>
        <p:spPr>
          <a:xfrm>
            <a:off x="7863033" y="2984910"/>
            <a:ext cx="109214" cy="91656"/>
          </a:xfrm>
          <a:prstGeom prst="ellipse">
            <a:avLst/>
          </a:prstGeom>
          <a:solidFill>
            <a:srgbClr val="00206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60C5DE49-A0D8-4E77-BB91-12D8D0EECA35}"/>
              </a:ext>
            </a:extLst>
          </p:cNvPr>
          <p:cNvSpPr/>
          <p:nvPr/>
        </p:nvSpPr>
        <p:spPr>
          <a:xfrm>
            <a:off x="10301387" y="2322438"/>
            <a:ext cx="109214" cy="91656"/>
          </a:xfrm>
          <a:prstGeom prst="ellipse">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48" name="מלבן 47">
                <a:extLst>
                  <a:ext uri="{FF2B5EF4-FFF2-40B4-BE49-F238E27FC236}">
                    <a16:creationId xmlns:a16="http://schemas.microsoft.com/office/drawing/2014/main" id="{872508FD-4539-4984-BF27-3EB4E8624E2F}"/>
                  </a:ext>
                </a:extLst>
              </p:cNvPr>
              <p:cNvSpPr/>
              <p:nvPr/>
            </p:nvSpPr>
            <p:spPr>
              <a:xfrm>
                <a:off x="9905596" y="1892375"/>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m:oMathPara>
                </a14:m>
                <a:endParaRPr lang="he-IL" dirty="0"/>
              </a:p>
            </p:txBody>
          </p:sp>
        </mc:Choice>
        <mc:Fallback xmlns="">
          <p:sp>
            <p:nvSpPr>
              <p:cNvPr id="48" name="מלבן 47">
                <a:extLst>
                  <a:ext uri="{FF2B5EF4-FFF2-40B4-BE49-F238E27FC236}">
                    <a16:creationId xmlns:a16="http://schemas.microsoft.com/office/drawing/2014/main" id="{872508FD-4539-4984-BF27-3EB4E8624E2F}"/>
                  </a:ext>
                </a:extLst>
              </p:cNvPr>
              <p:cNvSpPr>
                <a:spLocks noRot="1" noChangeAspect="1" noMove="1" noResize="1" noEditPoints="1" noAdjustHandles="1" noChangeArrowheads="1" noChangeShapeType="1" noTextEdit="1"/>
              </p:cNvSpPr>
              <p:nvPr/>
            </p:nvSpPr>
            <p:spPr>
              <a:xfrm>
                <a:off x="9905596" y="1892375"/>
                <a:ext cx="873515" cy="369332"/>
              </a:xfrm>
              <a:prstGeom prst="rect">
                <a:avLst/>
              </a:prstGeom>
              <a:blipFill>
                <a:blip r:embed="rId12"/>
                <a:stretch>
                  <a:fillRect l="-2098" r="-7692" b="-14754"/>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49" name="מלבן 48">
                <a:extLst>
                  <a:ext uri="{FF2B5EF4-FFF2-40B4-BE49-F238E27FC236}">
                    <a16:creationId xmlns:a16="http://schemas.microsoft.com/office/drawing/2014/main" id="{FD99E99A-13DC-48A9-B731-0A924E6D8AF4}"/>
                  </a:ext>
                </a:extLst>
              </p:cNvPr>
              <p:cNvSpPr/>
              <p:nvPr/>
            </p:nvSpPr>
            <p:spPr>
              <a:xfrm>
                <a:off x="7883624" y="3337352"/>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2</m:t>
                              </m:r>
                            </m:sub>
                          </m:sSub>
                        </m:e>
                      </m:d>
                      <m:r>
                        <a:rPr lang="en-US" b="0" i="1" smtClean="0">
                          <a:latin typeface="Cambria Math" panose="02040503050406030204" pitchFamily="18" charset="0"/>
                        </a:rPr>
                        <m:t>𝑚𝑎𝑥</m:t>
                      </m:r>
                    </m:oMath>
                  </m:oMathPara>
                </a14:m>
                <a:endParaRPr lang="he-IL" dirty="0"/>
              </a:p>
            </p:txBody>
          </p:sp>
        </mc:Choice>
        <mc:Fallback xmlns="">
          <p:sp>
            <p:nvSpPr>
              <p:cNvPr id="49" name="מלבן 48">
                <a:extLst>
                  <a:ext uri="{FF2B5EF4-FFF2-40B4-BE49-F238E27FC236}">
                    <a16:creationId xmlns:a16="http://schemas.microsoft.com/office/drawing/2014/main" id="{FD99E99A-13DC-48A9-B731-0A924E6D8AF4}"/>
                  </a:ext>
                </a:extLst>
              </p:cNvPr>
              <p:cNvSpPr>
                <a:spLocks noRot="1" noChangeAspect="1" noMove="1" noResize="1" noEditPoints="1" noAdjustHandles="1" noChangeArrowheads="1" noChangeShapeType="1" noTextEdit="1"/>
              </p:cNvSpPr>
              <p:nvPr/>
            </p:nvSpPr>
            <p:spPr>
              <a:xfrm>
                <a:off x="7883624" y="3337352"/>
                <a:ext cx="873515" cy="369332"/>
              </a:xfrm>
              <a:prstGeom prst="rect">
                <a:avLst/>
              </a:prstGeom>
              <a:blipFill>
                <a:blip r:embed="rId13"/>
                <a:stretch>
                  <a:fillRect r="-51389" b="-8197"/>
                </a:stretch>
              </a:blipFill>
            </p:spPr>
            <p:txBody>
              <a:bodyPr/>
              <a:lstStyle/>
              <a:p>
                <a:r>
                  <a:rPr lang="he-IL">
                    <a:noFill/>
                  </a:rPr>
                  <a:t> </a:t>
                </a:r>
              </a:p>
            </p:txBody>
          </p:sp>
        </mc:Fallback>
      </mc:AlternateContent>
      <p:sp>
        <p:nvSpPr>
          <p:cNvPr id="52" name="אליפסה 51">
            <a:extLst>
              <a:ext uri="{FF2B5EF4-FFF2-40B4-BE49-F238E27FC236}">
                <a16:creationId xmlns:a16="http://schemas.microsoft.com/office/drawing/2014/main" id="{B71BED8E-3ED8-4E56-8DBB-CA1D73D4FD4B}"/>
              </a:ext>
            </a:extLst>
          </p:cNvPr>
          <p:cNvSpPr/>
          <p:nvPr/>
        </p:nvSpPr>
        <p:spPr>
          <a:xfrm>
            <a:off x="7846133" y="3487849"/>
            <a:ext cx="109214" cy="91656"/>
          </a:xfrm>
          <a:prstGeom prst="ellipse">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BD432BD3-987F-45E0-96EE-BA57C9E8FDF8}"/>
                  </a:ext>
                </a:extLst>
              </p:cNvPr>
              <p:cNvSpPr txBox="1"/>
              <p:nvPr/>
            </p:nvSpPr>
            <p:spPr>
              <a:xfrm flipH="1">
                <a:off x="120877" y="3107912"/>
                <a:ext cx="2122597" cy="586122"/>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Rubik" pitchFamily="2" charset="-79"/>
                        </a:rPr>
                        <m:t>𝑔</m:t>
                      </m:r>
                      <m:r>
                        <a:rPr lang="en-US" b="0" i="1" smtClean="0">
                          <a:latin typeface="Cambria Math" panose="02040503050406030204" pitchFamily="18" charset="0"/>
                          <a:cs typeface="Rubik" pitchFamily="2" charset="-79"/>
                        </a:rPr>
                        <m:t>′</m:t>
                      </m:r>
                      <m:d>
                        <m:dPr>
                          <m:ctrlPr>
                            <a:rPr lang="en-US" b="0" i="1" smtClean="0">
                              <a:latin typeface="Cambria Math" panose="02040503050406030204" pitchFamily="18" charset="0"/>
                              <a:cs typeface="Rubik" pitchFamily="2" charset="-79"/>
                            </a:rPr>
                          </m:ctrlPr>
                        </m:dPr>
                        <m:e>
                          <m:r>
                            <a:rPr lang="en-US" b="0" i="1" smtClean="0">
                              <a:latin typeface="Cambria Math" panose="02040503050406030204" pitchFamily="18" charset="0"/>
                              <a:cs typeface="Rubik" pitchFamily="2" charset="-79"/>
                            </a:rPr>
                            <m:t>𝑥</m:t>
                          </m:r>
                        </m:e>
                      </m:d>
                      <m:r>
                        <a:rPr lang="en-US" b="0" i="1" smtClean="0">
                          <a:latin typeface="Cambria Math" panose="02040503050406030204" pitchFamily="18" charset="0"/>
                          <a:cs typeface="Rubik" pitchFamily="2" charset="-79"/>
                        </a:rPr>
                        <m:t>=</m:t>
                      </m:r>
                      <m:f>
                        <m:fPr>
                          <m:ctrlPr>
                            <a:rPr lang="en-US" b="0" i="1" smtClean="0">
                              <a:latin typeface="Cambria Math" panose="02040503050406030204" pitchFamily="18" charset="0"/>
                              <a:ea typeface="Cambria Math" panose="02040503050406030204" pitchFamily="18" charset="0"/>
                              <a:cs typeface="Rubik" pitchFamily="2" charset="-79"/>
                            </a:rPr>
                          </m:ctrlPr>
                        </m:fPr>
                        <m:num>
                          <m:r>
                            <a:rPr lang="en-US" b="0" i="1" smtClean="0">
                              <a:latin typeface="Cambria Math" panose="02040503050406030204" pitchFamily="18" charset="0"/>
                              <a:ea typeface="Cambria Math" panose="02040503050406030204" pitchFamily="18" charset="0"/>
                              <a:cs typeface="Rubik" pitchFamily="2" charset="-79"/>
                            </a:rPr>
                            <m:t>−</m:t>
                          </m:r>
                          <m:sSup>
                            <m:sSupPr>
                              <m:ctrlPr>
                                <a:rPr lang="en-US" b="0" i="1" smtClean="0">
                                  <a:latin typeface="Cambria Math" panose="02040503050406030204" pitchFamily="18" charset="0"/>
                                  <a:ea typeface="Cambria Math" panose="02040503050406030204" pitchFamily="18" charset="0"/>
                                  <a:cs typeface="Rubik" pitchFamily="2" charset="-79"/>
                                </a:rPr>
                              </m:ctrlPr>
                            </m:sSupPr>
                            <m:e>
                              <m:r>
                                <a:rPr lang="en-US" b="0" i="1" smtClean="0">
                                  <a:latin typeface="Cambria Math" panose="02040503050406030204" pitchFamily="18" charset="0"/>
                                  <a:ea typeface="Cambria Math" panose="02040503050406030204" pitchFamily="18" charset="0"/>
                                  <a:cs typeface="Rubik" pitchFamily="2" charset="-79"/>
                                </a:rPr>
                                <m:t>𝑓</m:t>
                              </m:r>
                            </m:e>
                            <m:sup>
                              <m:r>
                                <a:rPr lang="en-US" b="0" i="1" smtClean="0">
                                  <a:latin typeface="Cambria Math" panose="02040503050406030204" pitchFamily="18" charset="0"/>
                                  <a:ea typeface="Cambria Math" panose="02040503050406030204" pitchFamily="18" charset="0"/>
                                  <a:cs typeface="Rubik" pitchFamily="2" charset="-79"/>
                                </a:rPr>
                                <m:t>′</m:t>
                              </m:r>
                            </m:sup>
                          </m:sSup>
                          <m:d>
                            <m:dPr>
                              <m:ctrlPr>
                                <a:rPr lang="en-US" b="0" i="1" smtClean="0">
                                  <a:latin typeface="Cambria Math" panose="02040503050406030204" pitchFamily="18" charset="0"/>
                                  <a:ea typeface="Cambria Math" panose="02040503050406030204" pitchFamily="18" charset="0"/>
                                  <a:cs typeface="Rubik" pitchFamily="2" charset="-79"/>
                                </a:rPr>
                              </m:ctrlPr>
                            </m:dPr>
                            <m:e>
                              <m:r>
                                <a:rPr lang="en-US" b="0" i="1" smtClean="0">
                                  <a:latin typeface="Cambria Math" panose="02040503050406030204" pitchFamily="18" charset="0"/>
                                  <a:ea typeface="Cambria Math" panose="02040503050406030204" pitchFamily="18" charset="0"/>
                                  <a:cs typeface="Rubik" pitchFamily="2" charset="-79"/>
                                </a:rPr>
                                <m:t>𝑥</m:t>
                              </m:r>
                            </m:e>
                          </m:d>
                        </m:num>
                        <m:den>
                          <m:sSup>
                            <m:sSupPr>
                              <m:ctrlPr>
                                <a:rPr lang="en-US" b="0" i="1" smtClean="0">
                                  <a:latin typeface="Cambria Math" panose="02040503050406030204" pitchFamily="18" charset="0"/>
                                  <a:ea typeface="Cambria Math" panose="02040503050406030204" pitchFamily="18" charset="0"/>
                                  <a:cs typeface="Rubik" pitchFamily="2" charset="-79"/>
                                </a:rPr>
                              </m:ctrlPr>
                            </m:sSupPr>
                            <m:e>
                              <m:r>
                                <a:rPr lang="en-US" b="0" i="1" smtClean="0">
                                  <a:latin typeface="Cambria Math" panose="02040503050406030204" pitchFamily="18" charset="0"/>
                                  <a:ea typeface="Cambria Math" panose="02040503050406030204" pitchFamily="18" charset="0"/>
                                  <a:cs typeface="Rubik" pitchFamily="2" charset="-79"/>
                                </a:rPr>
                                <m:t>𝑓</m:t>
                              </m:r>
                              <m:r>
                                <a:rPr lang="en-US" b="0" i="1" smtClean="0">
                                  <a:latin typeface="Cambria Math" panose="02040503050406030204" pitchFamily="18" charset="0"/>
                                  <a:ea typeface="Cambria Math" panose="02040503050406030204" pitchFamily="18" charset="0"/>
                                  <a:cs typeface="Rubik" pitchFamily="2" charset="-79"/>
                                </a:rPr>
                                <m:t>(</m:t>
                              </m:r>
                              <m:r>
                                <a:rPr lang="en-US" b="0" i="1" smtClean="0">
                                  <a:latin typeface="Cambria Math" panose="02040503050406030204" pitchFamily="18" charset="0"/>
                                  <a:ea typeface="Cambria Math" panose="02040503050406030204" pitchFamily="18" charset="0"/>
                                  <a:cs typeface="Rubik" pitchFamily="2" charset="-79"/>
                                </a:rPr>
                                <m:t>𝑥</m:t>
                              </m:r>
                              <m:r>
                                <a:rPr lang="en-US" b="0" i="1" smtClean="0">
                                  <a:latin typeface="Cambria Math" panose="02040503050406030204" pitchFamily="18" charset="0"/>
                                  <a:ea typeface="Cambria Math" panose="02040503050406030204" pitchFamily="18" charset="0"/>
                                  <a:cs typeface="Rubik" pitchFamily="2" charset="-79"/>
                                </a:rPr>
                                <m:t>)</m:t>
                              </m:r>
                            </m:e>
                            <m:sup>
                              <m:r>
                                <a:rPr lang="en-US" b="0" i="1" smtClean="0">
                                  <a:latin typeface="Cambria Math" panose="02040503050406030204" pitchFamily="18" charset="0"/>
                                  <a:ea typeface="Cambria Math" panose="02040503050406030204" pitchFamily="18" charset="0"/>
                                  <a:cs typeface="Rubik" pitchFamily="2" charset="-79"/>
                                </a:rPr>
                                <m:t>2</m:t>
                              </m:r>
                            </m:sup>
                          </m:sSup>
                        </m:den>
                      </m:f>
                    </m:oMath>
                  </m:oMathPara>
                </a14:m>
                <a:endParaRPr lang="he-IL" dirty="0">
                  <a:latin typeface="Rubik" pitchFamily="2" charset="-79"/>
                  <a:cs typeface="Rubik" pitchFamily="2" charset="-79"/>
                </a:endParaRPr>
              </a:p>
            </p:txBody>
          </p:sp>
        </mc:Choice>
        <mc:Fallback xmlns="">
          <p:sp>
            <p:nvSpPr>
              <p:cNvPr id="55" name="TextBox 54">
                <a:extLst>
                  <a:ext uri="{FF2B5EF4-FFF2-40B4-BE49-F238E27FC236}">
                    <a16:creationId xmlns:a16="http://schemas.microsoft.com/office/drawing/2014/main" id="{BD432BD3-987F-45E0-96EE-BA57C9E8FDF8}"/>
                  </a:ext>
                </a:extLst>
              </p:cNvPr>
              <p:cNvSpPr txBox="1">
                <a:spLocks noRot="1" noChangeAspect="1" noMove="1" noResize="1" noEditPoints="1" noAdjustHandles="1" noChangeArrowheads="1" noChangeShapeType="1" noTextEdit="1"/>
              </p:cNvSpPr>
              <p:nvPr/>
            </p:nvSpPr>
            <p:spPr>
              <a:xfrm flipH="1">
                <a:off x="120877" y="3107912"/>
                <a:ext cx="2122597" cy="586122"/>
              </a:xfrm>
              <a:prstGeom prst="rect">
                <a:avLst/>
              </a:prstGeom>
              <a:blipFill>
                <a:blip r:embed="rId14"/>
                <a:stretch>
                  <a:fillRect/>
                </a:stretch>
              </a:blipFill>
            </p:spPr>
            <p:txBody>
              <a:bodyPr/>
              <a:lstStyle/>
              <a:p>
                <a:r>
                  <a:rPr lang="he-IL">
                    <a:noFill/>
                  </a:rPr>
                  <a:t> </a:t>
                </a:r>
              </a:p>
            </p:txBody>
          </p:sp>
        </mc:Fallback>
      </mc:AlternateContent>
      <p:sp>
        <p:nvSpPr>
          <p:cNvPr id="34" name="אליפסה 33">
            <a:extLst>
              <a:ext uri="{FF2B5EF4-FFF2-40B4-BE49-F238E27FC236}">
                <a16:creationId xmlns:a16="http://schemas.microsoft.com/office/drawing/2014/main" id="{777B5CC3-A4C4-41D4-AE6B-C70055D238E1}"/>
              </a:ext>
            </a:extLst>
          </p:cNvPr>
          <p:cNvSpPr/>
          <p:nvPr/>
        </p:nvSpPr>
        <p:spPr>
          <a:xfrm>
            <a:off x="4637653" y="2973251"/>
            <a:ext cx="109214" cy="91656"/>
          </a:xfrm>
          <a:prstGeom prst="ellipse">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3E2A86FD-EEBD-4C5E-90A3-4FBBAC7120A7}"/>
              </a:ext>
            </a:extLst>
          </p:cNvPr>
          <p:cNvSpPr/>
          <p:nvPr/>
        </p:nvSpPr>
        <p:spPr>
          <a:xfrm>
            <a:off x="5454510" y="4253047"/>
            <a:ext cx="109214" cy="91656"/>
          </a:xfrm>
          <a:prstGeom prst="ellipse">
            <a:avLst/>
          </a:prstGeom>
          <a:solidFill>
            <a:srgbClr val="00206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36" name="מלבן 35">
                <a:extLst>
                  <a:ext uri="{FF2B5EF4-FFF2-40B4-BE49-F238E27FC236}">
                    <a16:creationId xmlns:a16="http://schemas.microsoft.com/office/drawing/2014/main" id="{0EAC4D38-1C79-4CA9-B0F6-B03A8F39C059}"/>
                  </a:ext>
                </a:extLst>
              </p:cNvPr>
              <p:cNvSpPr/>
              <p:nvPr/>
            </p:nvSpPr>
            <p:spPr>
              <a:xfrm>
                <a:off x="5125465" y="3636604"/>
                <a:ext cx="544888" cy="576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400" b="0" i="1" smtClean="0">
                              <a:latin typeface="Cambria Math" panose="02040503050406030204" pitchFamily="18" charset="0"/>
                            </a:rPr>
                          </m:ctrlPr>
                        </m:dPr>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1</m:t>
                              </m:r>
                            </m:sub>
                          </m:sSub>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𝑦</m:t>
                                  </m:r>
                                </m:e>
                                <m:sub>
                                  <m:r>
                                    <a:rPr lang="en-US" sz="1400" b="0" i="1" smtClean="0">
                                      <a:latin typeface="Cambria Math" panose="02040503050406030204" pitchFamily="18" charset="0"/>
                                    </a:rPr>
                                    <m:t>1</m:t>
                                  </m:r>
                                </m:sub>
                              </m:sSub>
                            </m:den>
                          </m:f>
                        </m:e>
                      </m:d>
                    </m:oMath>
                  </m:oMathPara>
                </a14:m>
                <a:endParaRPr lang="he-IL" sz="1400" dirty="0"/>
              </a:p>
            </p:txBody>
          </p:sp>
        </mc:Choice>
        <mc:Fallback xmlns="">
          <p:sp>
            <p:nvSpPr>
              <p:cNvPr id="36" name="מלבן 35">
                <a:extLst>
                  <a:ext uri="{FF2B5EF4-FFF2-40B4-BE49-F238E27FC236}">
                    <a16:creationId xmlns:a16="http://schemas.microsoft.com/office/drawing/2014/main" id="{0EAC4D38-1C79-4CA9-B0F6-B03A8F39C059}"/>
                  </a:ext>
                </a:extLst>
              </p:cNvPr>
              <p:cNvSpPr>
                <a:spLocks noRot="1" noChangeAspect="1" noMove="1" noResize="1" noEditPoints="1" noAdjustHandles="1" noChangeArrowheads="1" noChangeShapeType="1" noTextEdit="1"/>
              </p:cNvSpPr>
              <p:nvPr/>
            </p:nvSpPr>
            <p:spPr>
              <a:xfrm>
                <a:off x="5125465" y="3636604"/>
                <a:ext cx="544888" cy="576376"/>
              </a:xfrm>
              <a:prstGeom prst="rect">
                <a:avLst/>
              </a:prstGeom>
              <a:blipFill>
                <a:blip r:embed="rId15"/>
                <a:stretch>
                  <a:fillRect r="-2809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37" name="מלבן 36">
                <a:extLst>
                  <a:ext uri="{FF2B5EF4-FFF2-40B4-BE49-F238E27FC236}">
                    <a16:creationId xmlns:a16="http://schemas.microsoft.com/office/drawing/2014/main" id="{62AC7314-AD32-4F9A-A29B-B26CEA6282E1}"/>
                  </a:ext>
                </a:extLst>
              </p:cNvPr>
              <p:cNvSpPr/>
              <p:nvPr/>
            </p:nvSpPr>
            <p:spPr>
              <a:xfrm>
                <a:off x="4306314" y="3064907"/>
                <a:ext cx="544888" cy="576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400" b="0" i="1" smtClean="0">
                              <a:latin typeface="Cambria Math" panose="02040503050406030204" pitchFamily="18" charset="0"/>
                            </a:rPr>
                          </m:ctrlPr>
                        </m:dPr>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2</m:t>
                              </m:r>
                            </m:sub>
                          </m:sSub>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𝑦</m:t>
                                  </m:r>
                                </m:e>
                                <m:sub>
                                  <m:r>
                                    <a:rPr lang="en-US" sz="1400" b="0" i="1" smtClean="0">
                                      <a:latin typeface="Cambria Math" panose="02040503050406030204" pitchFamily="18" charset="0"/>
                                    </a:rPr>
                                    <m:t>2</m:t>
                                  </m:r>
                                </m:sub>
                              </m:sSub>
                            </m:den>
                          </m:f>
                        </m:e>
                      </m:d>
                    </m:oMath>
                  </m:oMathPara>
                </a14:m>
                <a:endParaRPr lang="he-IL" sz="1400" dirty="0"/>
              </a:p>
            </p:txBody>
          </p:sp>
        </mc:Choice>
        <mc:Fallback xmlns="">
          <p:sp>
            <p:nvSpPr>
              <p:cNvPr id="37" name="מלבן 36">
                <a:extLst>
                  <a:ext uri="{FF2B5EF4-FFF2-40B4-BE49-F238E27FC236}">
                    <a16:creationId xmlns:a16="http://schemas.microsoft.com/office/drawing/2014/main" id="{62AC7314-AD32-4F9A-A29B-B26CEA6282E1}"/>
                  </a:ext>
                </a:extLst>
              </p:cNvPr>
              <p:cNvSpPr>
                <a:spLocks noRot="1" noChangeAspect="1" noMove="1" noResize="1" noEditPoints="1" noAdjustHandles="1" noChangeArrowheads="1" noChangeShapeType="1" noTextEdit="1"/>
              </p:cNvSpPr>
              <p:nvPr/>
            </p:nvSpPr>
            <p:spPr>
              <a:xfrm>
                <a:off x="4306314" y="3064907"/>
                <a:ext cx="544888" cy="576376"/>
              </a:xfrm>
              <a:prstGeom prst="rect">
                <a:avLst/>
              </a:prstGeom>
              <a:blipFill>
                <a:blip r:embed="rId16"/>
                <a:stretch>
                  <a:fillRect r="-27778"/>
                </a:stretch>
              </a:blipFill>
            </p:spPr>
            <p:txBody>
              <a:bodyPr/>
              <a:lstStyle/>
              <a:p>
                <a:r>
                  <a:rPr lang="he-IL">
                    <a:noFill/>
                  </a:rPr>
                  <a:t> </a:t>
                </a:r>
              </a:p>
            </p:txBody>
          </p:sp>
        </mc:Fallback>
      </mc:AlternateContent>
      <p:sp>
        <p:nvSpPr>
          <p:cNvPr id="38" name="TextBox 37">
            <a:extLst>
              <a:ext uri="{FF2B5EF4-FFF2-40B4-BE49-F238E27FC236}">
                <a16:creationId xmlns:a16="http://schemas.microsoft.com/office/drawing/2014/main" id="{646FB3F3-C7DB-4F84-92C9-4FA9FF1DA9F8}"/>
              </a:ext>
            </a:extLst>
          </p:cNvPr>
          <p:cNvSpPr txBox="1"/>
          <p:nvPr/>
        </p:nvSpPr>
        <p:spPr>
          <a:xfrm flipH="1">
            <a:off x="2058363" y="3141195"/>
            <a:ext cx="2008779" cy="276999"/>
          </a:xfrm>
          <a:prstGeom prst="rect">
            <a:avLst/>
          </a:prstGeom>
          <a:noFill/>
        </p:spPr>
        <p:txBody>
          <a:bodyPr wrap="square" lIns="0" tIns="0" rIns="0" bIns="0" rtlCol="1">
            <a:spAutoFit/>
          </a:bodyPr>
          <a:lstStyle/>
          <a:p>
            <a:r>
              <a:rPr lang="he-IL" b="1" u="sng" dirty="0">
                <a:latin typeface="Rubik" pitchFamily="2" charset="-79"/>
                <a:cs typeface="Rubik" pitchFamily="2" charset="-79"/>
              </a:rPr>
              <a:t>תחום עליה וירידה: </a:t>
            </a:r>
            <a:endParaRPr lang="he-IL" dirty="0">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8A0E1D2-7B0C-4E20-BEB2-BDC7A526745F}"/>
                  </a:ext>
                </a:extLst>
              </p:cNvPr>
              <p:cNvSpPr txBox="1"/>
              <p:nvPr/>
            </p:nvSpPr>
            <p:spPr>
              <a:xfrm flipH="1">
                <a:off x="2442407" y="3784307"/>
                <a:ext cx="1637852" cy="984885"/>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בתחום העלייה של </a:t>
                </a:r>
                <a14:m>
                  <m:oMath xmlns:m="http://schemas.openxmlformats.org/officeDocument/2006/math">
                    <m:r>
                      <a:rPr lang="en-US" sz="1600" i="1" dirty="0">
                        <a:latin typeface="Cambria Math" panose="02040503050406030204" pitchFamily="18" charset="0"/>
                        <a:cs typeface="Rubik" pitchFamily="2" charset="-79"/>
                      </a:rPr>
                      <m:t>𝑓</m:t>
                    </m:r>
                    <m:r>
                      <a:rPr lang="en-US" sz="1600" i="1" dirty="0">
                        <a:latin typeface="Cambria Math" panose="02040503050406030204" pitchFamily="18" charset="0"/>
                        <a:cs typeface="Rubik" pitchFamily="2" charset="-79"/>
                      </a:rPr>
                      <m:t>(</m:t>
                    </m:r>
                    <m:r>
                      <a:rPr lang="en-US" sz="1600" i="1" dirty="0">
                        <a:latin typeface="Cambria Math" panose="02040503050406030204" pitchFamily="18" charset="0"/>
                        <a:cs typeface="Rubik" pitchFamily="2" charset="-79"/>
                      </a:rPr>
                      <m:t>𝑥</m:t>
                    </m:r>
                    <m:r>
                      <a:rPr lang="en-US" sz="1600" i="1" dirty="0">
                        <a:latin typeface="Cambria Math" panose="02040503050406030204" pitchFamily="18" charset="0"/>
                        <a:cs typeface="Rubik" pitchFamily="2" charset="-79"/>
                      </a:rPr>
                      <m:t>)</m:t>
                    </m:r>
                  </m:oMath>
                </a14:m>
                <a:r>
                  <a:rPr lang="he-IL" sz="1600" dirty="0">
                    <a:latin typeface="Rubik" pitchFamily="2" charset="-79"/>
                    <a:cs typeface="Rubik" pitchFamily="2" charset="-79"/>
                  </a:rPr>
                  <a:t>:</a:t>
                </a:r>
              </a:p>
              <a:p>
                <a:pPr algn="ctr"/>
                <a:r>
                  <a:rPr lang="he-IL" sz="1600" dirty="0">
                    <a:latin typeface="Rubik" pitchFamily="2" charset="-79"/>
                    <a:cs typeface="Rubik" pitchFamily="2" charset="-79"/>
                  </a:rPr>
                  <a:t> </a:t>
                </a:r>
              </a:p>
              <a:p>
                <a:pPr algn="ctr"/>
                <a14:m>
                  <m:oMathPara xmlns:m="http://schemas.openxmlformats.org/officeDocument/2006/math">
                    <m:oMathParaPr>
                      <m:jc m:val="centerGroup"/>
                    </m:oMathParaPr>
                    <m:oMath xmlns:m="http://schemas.openxmlformats.org/officeDocument/2006/math">
                      <m:sSup>
                        <m:sSupPr>
                          <m:ctrlPr>
                            <a:rPr lang="en-US" sz="1600" i="1">
                              <a:latin typeface="Cambria Math" panose="02040503050406030204" pitchFamily="18" charset="0"/>
                            </a:rPr>
                          </m:ctrlPr>
                        </m:sSupPr>
                        <m:e>
                          <m:r>
                            <a:rPr lang="en-US" sz="1600" i="1">
                              <a:latin typeface="Cambria Math" panose="02040503050406030204" pitchFamily="18" charset="0"/>
                            </a:rPr>
                            <m:t>𝑓</m:t>
                          </m:r>
                        </m:e>
                        <m:sup>
                          <m:r>
                            <a:rPr lang="en-US" sz="1600" i="1">
                              <a:latin typeface="Cambria Math" panose="02040503050406030204" pitchFamily="18" charset="0"/>
                            </a:rPr>
                            <m:t>′</m:t>
                          </m:r>
                        </m:sup>
                      </m:sSup>
                      <m:d>
                        <m:dPr>
                          <m:ctrlPr>
                            <a:rPr lang="en-US" sz="1600" i="1">
                              <a:latin typeface="Cambria Math" panose="02040503050406030204" pitchFamily="18" charset="0"/>
                            </a:rPr>
                          </m:ctrlPr>
                        </m:dPr>
                        <m:e>
                          <m:r>
                            <a:rPr lang="en-US" sz="1600" i="1">
                              <a:latin typeface="Cambria Math" panose="02040503050406030204" pitchFamily="18" charset="0"/>
                            </a:rPr>
                            <m:t>𝑥</m:t>
                          </m:r>
                        </m:e>
                      </m:d>
                      <m:r>
                        <a:rPr lang="en-US" sz="1600" b="0" i="1" smtClean="0">
                          <a:latin typeface="Cambria Math" panose="02040503050406030204" pitchFamily="18" charset="0"/>
                        </a:rPr>
                        <m:t>&gt;</m:t>
                      </m:r>
                      <m:r>
                        <a:rPr lang="en-US" sz="1600" i="1">
                          <a:latin typeface="Cambria Math" panose="02040503050406030204" pitchFamily="18" charset="0"/>
                        </a:rPr>
                        <m:t>0</m:t>
                      </m:r>
                    </m:oMath>
                  </m:oMathPara>
                </a14:m>
                <a:endParaRPr lang="he-IL" sz="1600" dirty="0">
                  <a:latin typeface="Rubik" pitchFamily="2" charset="-79"/>
                  <a:cs typeface="Rubik" pitchFamily="2" charset="-79"/>
                </a:endParaRPr>
              </a:p>
            </p:txBody>
          </p:sp>
        </mc:Choice>
        <mc:Fallback xmlns="">
          <p:sp>
            <p:nvSpPr>
              <p:cNvPr id="40" name="TextBox 39">
                <a:extLst>
                  <a:ext uri="{FF2B5EF4-FFF2-40B4-BE49-F238E27FC236}">
                    <a16:creationId xmlns:a16="http://schemas.microsoft.com/office/drawing/2014/main" id="{C8A0E1D2-7B0C-4E20-BEB2-BDC7A526745F}"/>
                  </a:ext>
                </a:extLst>
              </p:cNvPr>
              <p:cNvSpPr txBox="1">
                <a:spLocks noRot="1" noChangeAspect="1" noMove="1" noResize="1" noEditPoints="1" noAdjustHandles="1" noChangeArrowheads="1" noChangeShapeType="1" noTextEdit="1"/>
              </p:cNvSpPr>
              <p:nvPr/>
            </p:nvSpPr>
            <p:spPr>
              <a:xfrm flipH="1">
                <a:off x="2442407" y="3784307"/>
                <a:ext cx="1637852" cy="984885"/>
              </a:xfrm>
              <a:prstGeom prst="rect">
                <a:avLst/>
              </a:prstGeom>
              <a:blipFill>
                <a:blip r:embed="rId17"/>
                <a:stretch>
                  <a:fillRect l="-5556" t="-6135" r="-1481" b="-7362"/>
                </a:stretch>
              </a:blipFill>
              <a:ln>
                <a:solidFill>
                  <a:srgbClr val="8A0437"/>
                </a:solidFill>
              </a:ln>
            </p:spPr>
            <p:txBody>
              <a:bodyPr/>
              <a:lstStyle/>
              <a:p>
                <a:r>
                  <a:rPr lang="he-IL">
                    <a:noFill/>
                  </a:rPr>
                  <a:t> </a:t>
                </a:r>
              </a:p>
            </p:txBody>
          </p:sp>
        </mc:Fallback>
      </mc:AlternateContent>
      <p:sp>
        <p:nvSpPr>
          <p:cNvPr id="41" name="חץ: ימינה מחורץ 40">
            <a:extLst>
              <a:ext uri="{FF2B5EF4-FFF2-40B4-BE49-F238E27FC236}">
                <a16:creationId xmlns:a16="http://schemas.microsoft.com/office/drawing/2014/main" id="{21A60F41-D00F-4FF8-8341-A1EF07A57609}"/>
              </a:ext>
            </a:extLst>
          </p:cNvPr>
          <p:cNvSpPr/>
          <p:nvPr/>
        </p:nvSpPr>
        <p:spPr>
          <a:xfrm rot="10800000">
            <a:off x="1867255" y="4044664"/>
            <a:ext cx="820048" cy="402403"/>
          </a:xfrm>
          <a:prstGeom prst="notchedRightArrow">
            <a:avLst/>
          </a:prstGeom>
          <a:solidFill>
            <a:srgbClr val="EF532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6D005B93-CE4C-4091-93DB-3698C7442AA4}"/>
                  </a:ext>
                </a:extLst>
              </p:cNvPr>
              <p:cNvSpPr txBox="1"/>
              <p:nvPr/>
            </p:nvSpPr>
            <p:spPr>
              <a:xfrm flipH="1">
                <a:off x="381675" y="3784307"/>
                <a:ext cx="1637852" cy="984885"/>
              </a:xfrm>
              <a:prstGeom prst="rect">
                <a:avLst/>
              </a:prstGeom>
              <a:noFill/>
              <a:ln>
                <a:solidFill>
                  <a:srgbClr val="8A0437"/>
                </a:solidFill>
              </a:ln>
            </p:spPr>
            <p:txBody>
              <a:bodyPr wrap="square" lIns="0" tIns="0" rIns="0" bIns="0" rtlCol="1">
                <a:spAutoFit/>
              </a:bodyPr>
              <a:lstStyle/>
              <a:p>
                <a:pPr algn="ctr" rtl="0"/>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𝑔</m:t>
                          </m:r>
                        </m:e>
                        <m:sup>
                          <m:r>
                            <a:rPr lang="en-US" sz="1600" b="0" i="1" smtClean="0">
                              <a:latin typeface="Cambria Math" panose="02040503050406030204" pitchFamily="18" charset="0"/>
                            </a:rPr>
                            <m:t>′</m:t>
                          </m:r>
                        </m:sup>
                      </m:sSup>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𝑥</m:t>
                          </m:r>
                        </m:e>
                      </m:d>
                      <m:r>
                        <a:rPr lang="en-US" sz="1600" b="0" i="1" smtClean="0">
                          <a:latin typeface="Cambria Math" panose="02040503050406030204" pitchFamily="18" charset="0"/>
                        </a:rPr>
                        <m:t>&lt;</m:t>
                      </m:r>
                      <m:r>
                        <a:rPr lang="en-US" sz="1600" i="1">
                          <a:latin typeface="Cambria Math" panose="02040503050406030204" pitchFamily="18" charset="0"/>
                        </a:rPr>
                        <m:t>0</m:t>
                      </m:r>
                    </m:oMath>
                  </m:oMathPara>
                </a14:m>
                <a:endParaRPr lang="en-US" sz="1600" dirty="0">
                  <a:latin typeface="Rubik" pitchFamily="2" charset="-79"/>
                </a:endParaRPr>
              </a:p>
              <a:p>
                <a:pPr algn="ctr" rtl="0"/>
                <a:endParaRPr lang="en-US" sz="1600" dirty="0">
                  <a:latin typeface="Rubik" pitchFamily="2" charset="-79"/>
                  <a:cs typeface="Rubik" pitchFamily="2" charset="-79"/>
                </a:endParaRPr>
              </a:p>
              <a:p>
                <a:pPr algn="ctr"/>
                <a:r>
                  <a:rPr lang="he-IL" sz="1600" dirty="0">
                    <a:latin typeface="Rubik" pitchFamily="2" charset="-79"/>
                    <a:cs typeface="Rubik" pitchFamily="2" charset="-79"/>
                  </a:rPr>
                  <a:t>תחום הירידה </a:t>
                </a:r>
              </a:p>
              <a:p>
                <a:pPr algn="ctr"/>
                <a:r>
                  <a:rPr lang="he-IL" sz="1600" dirty="0">
                    <a:latin typeface="Rubik" pitchFamily="2" charset="-79"/>
                    <a:cs typeface="Rubik" pitchFamily="2" charset="-79"/>
                  </a:rPr>
                  <a:t>של </a:t>
                </a:r>
                <a14:m>
                  <m:oMath xmlns:m="http://schemas.openxmlformats.org/officeDocument/2006/math">
                    <m:r>
                      <m:rPr>
                        <m:sty m:val="p"/>
                      </m:rPr>
                      <a:rPr lang="en-US" sz="1600" b="0" i="0" dirty="0" smtClean="0">
                        <a:latin typeface="Cambria Math" panose="02040503050406030204" pitchFamily="18" charset="0"/>
                        <a:cs typeface="Rubik" pitchFamily="2" charset="-79"/>
                      </a:rPr>
                      <m:t>g</m:t>
                    </m:r>
                    <m:r>
                      <a:rPr lang="en-US" sz="1600" i="1" dirty="0">
                        <a:latin typeface="Cambria Math" panose="02040503050406030204" pitchFamily="18" charset="0"/>
                        <a:cs typeface="Rubik" pitchFamily="2" charset="-79"/>
                      </a:rPr>
                      <m:t>(</m:t>
                    </m:r>
                    <m:r>
                      <a:rPr lang="en-US" sz="1600" i="1" dirty="0">
                        <a:latin typeface="Cambria Math" panose="02040503050406030204" pitchFamily="18" charset="0"/>
                        <a:cs typeface="Rubik" pitchFamily="2" charset="-79"/>
                      </a:rPr>
                      <m:t>𝑥</m:t>
                    </m:r>
                    <m:r>
                      <a:rPr lang="en-US" sz="1600" i="1" dirty="0">
                        <a:latin typeface="Cambria Math" panose="02040503050406030204" pitchFamily="18" charset="0"/>
                        <a:cs typeface="Rubik" pitchFamily="2" charset="-79"/>
                      </a:rPr>
                      <m:t>)</m:t>
                    </m:r>
                  </m:oMath>
                </a14:m>
                <a:r>
                  <a:rPr lang="he-IL" sz="1600" dirty="0">
                    <a:latin typeface="Rubik" pitchFamily="2" charset="-79"/>
                    <a:cs typeface="Rubik" pitchFamily="2" charset="-79"/>
                  </a:rPr>
                  <a:t> </a:t>
                </a:r>
              </a:p>
            </p:txBody>
          </p:sp>
        </mc:Choice>
        <mc:Fallback xmlns="">
          <p:sp>
            <p:nvSpPr>
              <p:cNvPr id="44" name="TextBox 43">
                <a:extLst>
                  <a:ext uri="{FF2B5EF4-FFF2-40B4-BE49-F238E27FC236}">
                    <a16:creationId xmlns:a16="http://schemas.microsoft.com/office/drawing/2014/main" id="{6D005B93-CE4C-4091-93DB-3698C7442AA4}"/>
                  </a:ext>
                </a:extLst>
              </p:cNvPr>
              <p:cNvSpPr txBox="1">
                <a:spLocks noRot="1" noChangeAspect="1" noMove="1" noResize="1" noEditPoints="1" noAdjustHandles="1" noChangeArrowheads="1" noChangeShapeType="1" noTextEdit="1"/>
              </p:cNvSpPr>
              <p:nvPr/>
            </p:nvSpPr>
            <p:spPr>
              <a:xfrm flipH="1">
                <a:off x="381675" y="3784307"/>
                <a:ext cx="1637852" cy="984885"/>
              </a:xfrm>
              <a:prstGeom prst="rect">
                <a:avLst/>
              </a:prstGeom>
              <a:blipFill>
                <a:blip r:embed="rId18"/>
                <a:stretch>
                  <a:fillRect b="-11043"/>
                </a:stretch>
              </a:blipFill>
              <a:ln>
                <a:solidFill>
                  <a:srgbClr val="8A0437"/>
                </a:solidFill>
              </a:ln>
            </p:spPr>
            <p:txBody>
              <a:bodyPr/>
              <a:lstStyle/>
              <a:p>
                <a:r>
                  <a:rPr lang="he-IL">
                    <a:noFill/>
                  </a:rPr>
                  <a:t> </a:t>
                </a:r>
              </a:p>
            </p:txBody>
          </p:sp>
        </mc:Fallback>
      </mc:AlternateContent>
      <p:sp>
        <p:nvSpPr>
          <p:cNvPr id="56" name="חץ: ימינה מחורץ 55">
            <a:extLst>
              <a:ext uri="{FF2B5EF4-FFF2-40B4-BE49-F238E27FC236}">
                <a16:creationId xmlns:a16="http://schemas.microsoft.com/office/drawing/2014/main" id="{92981F52-9BEE-489F-97EB-38C8CDB7470F}"/>
              </a:ext>
            </a:extLst>
          </p:cNvPr>
          <p:cNvSpPr/>
          <p:nvPr/>
        </p:nvSpPr>
        <p:spPr>
          <a:xfrm rot="10800000">
            <a:off x="1867254" y="5233609"/>
            <a:ext cx="820048" cy="402403"/>
          </a:xfrm>
          <a:prstGeom prst="notchedRightArrow">
            <a:avLst/>
          </a:prstGeom>
          <a:solidFill>
            <a:srgbClr val="EF532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A22F5E0C-B6C8-481A-9809-C329D75FF421}"/>
                  </a:ext>
                </a:extLst>
              </p:cNvPr>
              <p:cNvSpPr txBox="1"/>
              <p:nvPr/>
            </p:nvSpPr>
            <p:spPr>
              <a:xfrm flipH="1">
                <a:off x="2442407" y="4868827"/>
                <a:ext cx="1637852" cy="984885"/>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בתחום הירידה</a:t>
                </a:r>
              </a:p>
              <a:p>
                <a:pPr algn="ctr"/>
                <a:r>
                  <a:rPr lang="he-IL" sz="1600" dirty="0">
                    <a:latin typeface="Rubik" pitchFamily="2" charset="-79"/>
                    <a:cs typeface="Rubik" pitchFamily="2" charset="-79"/>
                  </a:rPr>
                  <a:t> של </a:t>
                </a:r>
                <a14:m>
                  <m:oMath xmlns:m="http://schemas.openxmlformats.org/officeDocument/2006/math">
                    <m:r>
                      <a:rPr lang="en-US" sz="1600" i="1" dirty="0">
                        <a:latin typeface="Cambria Math" panose="02040503050406030204" pitchFamily="18" charset="0"/>
                        <a:cs typeface="Rubik" pitchFamily="2" charset="-79"/>
                      </a:rPr>
                      <m:t>𝑓</m:t>
                    </m:r>
                    <m:r>
                      <a:rPr lang="en-US" sz="1600" i="1" dirty="0">
                        <a:latin typeface="Cambria Math" panose="02040503050406030204" pitchFamily="18" charset="0"/>
                        <a:cs typeface="Rubik" pitchFamily="2" charset="-79"/>
                      </a:rPr>
                      <m:t>(</m:t>
                    </m:r>
                    <m:r>
                      <a:rPr lang="en-US" sz="1600" i="1" dirty="0">
                        <a:latin typeface="Cambria Math" panose="02040503050406030204" pitchFamily="18" charset="0"/>
                        <a:cs typeface="Rubik" pitchFamily="2" charset="-79"/>
                      </a:rPr>
                      <m:t>𝑥</m:t>
                    </m:r>
                    <m:r>
                      <a:rPr lang="en-US" sz="1600" i="1" dirty="0">
                        <a:latin typeface="Cambria Math" panose="02040503050406030204" pitchFamily="18" charset="0"/>
                        <a:cs typeface="Rubik" pitchFamily="2" charset="-79"/>
                      </a:rPr>
                      <m:t>)</m:t>
                    </m:r>
                  </m:oMath>
                </a14:m>
                <a:r>
                  <a:rPr lang="he-IL" sz="1600" dirty="0">
                    <a:latin typeface="Rubik" pitchFamily="2" charset="-79"/>
                    <a:cs typeface="Rubik" pitchFamily="2" charset="-79"/>
                  </a:rPr>
                  <a:t>:</a:t>
                </a:r>
              </a:p>
              <a:p>
                <a:pPr algn="ctr"/>
                <a:r>
                  <a:rPr lang="he-IL" sz="1600" dirty="0">
                    <a:latin typeface="Rubik" pitchFamily="2" charset="-79"/>
                    <a:cs typeface="Rubik" pitchFamily="2" charset="-79"/>
                  </a:rPr>
                  <a:t> </a:t>
                </a:r>
              </a:p>
              <a:p>
                <a:pPr algn="ctr"/>
                <a14:m>
                  <m:oMathPara xmlns:m="http://schemas.openxmlformats.org/officeDocument/2006/math">
                    <m:oMathParaPr>
                      <m:jc m:val="centerGroup"/>
                    </m:oMathParaPr>
                    <m:oMath xmlns:m="http://schemas.openxmlformats.org/officeDocument/2006/math">
                      <m:sSup>
                        <m:sSupPr>
                          <m:ctrlPr>
                            <a:rPr lang="en-US" sz="1600" i="1">
                              <a:latin typeface="Cambria Math" panose="02040503050406030204" pitchFamily="18" charset="0"/>
                            </a:rPr>
                          </m:ctrlPr>
                        </m:sSupPr>
                        <m:e>
                          <m:r>
                            <a:rPr lang="en-US" sz="1600" i="1">
                              <a:latin typeface="Cambria Math" panose="02040503050406030204" pitchFamily="18" charset="0"/>
                            </a:rPr>
                            <m:t>𝑓</m:t>
                          </m:r>
                        </m:e>
                        <m:sup>
                          <m:r>
                            <a:rPr lang="en-US" sz="1600" i="1">
                              <a:latin typeface="Cambria Math" panose="02040503050406030204" pitchFamily="18" charset="0"/>
                            </a:rPr>
                            <m:t>′</m:t>
                          </m:r>
                        </m:sup>
                      </m:sSup>
                      <m:d>
                        <m:dPr>
                          <m:ctrlPr>
                            <a:rPr lang="en-US" sz="1600" i="1">
                              <a:latin typeface="Cambria Math" panose="02040503050406030204" pitchFamily="18" charset="0"/>
                            </a:rPr>
                          </m:ctrlPr>
                        </m:dPr>
                        <m:e>
                          <m:r>
                            <a:rPr lang="en-US" sz="1600" i="1">
                              <a:latin typeface="Cambria Math" panose="02040503050406030204" pitchFamily="18" charset="0"/>
                            </a:rPr>
                            <m:t>𝑥</m:t>
                          </m:r>
                        </m:e>
                      </m:d>
                      <m:r>
                        <a:rPr lang="en-US" sz="1600" b="0" i="1" smtClean="0">
                          <a:latin typeface="Cambria Math" panose="02040503050406030204" pitchFamily="18" charset="0"/>
                        </a:rPr>
                        <m:t>&lt;</m:t>
                      </m:r>
                      <m:r>
                        <a:rPr lang="en-US" sz="1600" i="1">
                          <a:latin typeface="Cambria Math" panose="02040503050406030204" pitchFamily="18" charset="0"/>
                        </a:rPr>
                        <m:t>0</m:t>
                      </m:r>
                    </m:oMath>
                  </m:oMathPara>
                </a14:m>
                <a:endParaRPr lang="he-IL" sz="1600" dirty="0">
                  <a:latin typeface="Rubik" pitchFamily="2" charset="-79"/>
                  <a:cs typeface="Rubik" pitchFamily="2" charset="-79"/>
                </a:endParaRPr>
              </a:p>
            </p:txBody>
          </p:sp>
        </mc:Choice>
        <mc:Fallback xmlns="">
          <p:sp>
            <p:nvSpPr>
              <p:cNvPr id="62" name="TextBox 61">
                <a:extLst>
                  <a:ext uri="{FF2B5EF4-FFF2-40B4-BE49-F238E27FC236}">
                    <a16:creationId xmlns:a16="http://schemas.microsoft.com/office/drawing/2014/main" id="{A22F5E0C-B6C8-481A-9809-C329D75FF421}"/>
                  </a:ext>
                </a:extLst>
              </p:cNvPr>
              <p:cNvSpPr txBox="1">
                <a:spLocks noRot="1" noChangeAspect="1" noMove="1" noResize="1" noEditPoints="1" noAdjustHandles="1" noChangeArrowheads="1" noChangeShapeType="1" noTextEdit="1"/>
              </p:cNvSpPr>
              <p:nvPr/>
            </p:nvSpPr>
            <p:spPr>
              <a:xfrm flipH="1">
                <a:off x="2442407" y="4868827"/>
                <a:ext cx="1637852" cy="984885"/>
              </a:xfrm>
              <a:prstGeom prst="rect">
                <a:avLst/>
              </a:prstGeom>
              <a:blipFill>
                <a:blip r:embed="rId19"/>
                <a:stretch>
                  <a:fillRect t="-6135" b="-7362"/>
                </a:stretch>
              </a:blipFill>
              <a:ln>
                <a:solidFill>
                  <a:srgbClr val="8A0437"/>
                </a:solidFill>
              </a:ln>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B0A6B5A8-F58B-4311-9291-8F0346F7474E}"/>
                  </a:ext>
                </a:extLst>
              </p:cNvPr>
              <p:cNvSpPr txBox="1"/>
              <p:nvPr/>
            </p:nvSpPr>
            <p:spPr>
              <a:xfrm flipH="1">
                <a:off x="381675" y="4868827"/>
                <a:ext cx="1637852" cy="984885"/>
              </a:xfrm>
              <a:prstGeom prst="rect">
                <a:avLst/>
              </a:prstGeom>
              <a:noFill/>
              <a:ln>
                <a:solidFill>
                  <a:srgbClr val="8A0437"/>
                </a:solidFill>
              </a:ln>
            </p:spPr>
            <p:txBody>
              <a:bodyPr wrap="square" lIns="0" tIns="0" rIns="0" bIns="0" rtlCol="1">
                <a:spAutoFit/>
              </a:bodyPr>
              <a:lstStyle/>
              <a:p>
                <a:pPr algn="ctr" rtl="0"/>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𝑔</m:t>
                          </m:r>
                        </m:e>
                        <m:sup>
                          <m:r>
                            <a:rPr lang="en-US" sz="1600" b="0" i="1" smtClean="0">
                              <a:latin typeface="Cambria Math" panose="02040503050406030204" pitchFamily="18" charset="0"/>
                            </a:rPr>
                            <m:t>′</m:t>
                          </m:r>
                        </m:sup>
                      </m:sSup>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𝑥</m:t>
                          </m:r>
                        </m:e>
                      </m:d>
                      <m:r>
                        <a:rPr lang="en-US" sz="1600" b="0" i="1" smtClean="0">
                          <a:latin typeface="Cambria Math" panose="02040503050406030204" pitchFamily="18" charset="0"/>
                        </a:rPr>
                        <m:t>&lt;</m:t>
                      </m:r>
                      <m:r>
                        <a:rPr lang="en-US" sz="1600" i="1">
                          <a:latin typeface="Cambria Math" panose="02040503050406030204" pitchFamily="18" charset="0"/>
                        </a:rPr>
                        <m:t>0</m:t>
                      </m:r>
                    </m:oMath>
                  </m:oMathPara>
                </a14:m>
                <a:endParaRPr lang="en-US" sz="1600" dirty="0">
                  <a:latin typeface="Rubik" pitchFamily="2" charset="-79"/>
                </a:endParaRPr>
              </a:p>
              <a:p>
                <a:pPr algn="ctr" rtl="0"/>
                <a:endParaRPr lang="en-US" sz="1600" dirty="0">
                  <a:latin typeface="Rubik" pitchFamily="2" charset="-79"/>
                  <a:cs typeface="Rubik" pitchFamily="2" charset="-79"/>
                </a:endParaRPr>
              </a:p>
              <a:p>
                <a:pPr algn="ctr"/>
                <a:r>
                  <a:rPr lang="he-IL" sz="1600" dirty="0">
                    <a:latin typeface="Rubik" pitchFamily="2" charset="-79"/>
                    <a:cs typeface="Rubik" pitchFamily="2" charset="-79"/>
                  </a:rPr>
                  <a:t>תחום הירידה </a:t>
                </a:r>
              </a:p>
              <a:p>
                <a:pPr algn="ctr"/>
                <a:r>
                  <a:rPr lang="he-IL" sz="1600" dirty="0">
                    <a:latin typeface="Rubik" pitchFamily="2" charset="-79"/>
                    <a:cs typeface="Rubik" pitchFamily="2" charset="-79"/>
                  </a:rPr>
                  <a:t>של </a:t>
                </a:r>
                <a14:m>
                  <m:oMath xmlns:m="http://schemas.openxmlformats.org/officeDocument/2006/math">
                    <m:r>
                      <m:rPr>
                        <m:sty m:val="p"/>
                      </m:rPr>
                      <a:rPr lang="en-US" sz="1600" b="0" i="0" dirty="0" smtClean="0">
                        <a:latin typeface="Cambria Math" panose="02040503050406030204" pitchFamily="18" charset="0"/>
                        <a:cs typeface="Rubik" pitchFamily="2" charset="-79"/>
                      </a:rPr>
                      <m:t>g</m:t>
                    </m:r>
                    <m:r>
                      <a:rPr lang="en-US" sz="1600" i="1" dirty="0">
                        <a:latin typeface="Cambria Math" panose="02040503050406030204" pitchFamily="18" charset="0"/>
                        <a:cs typeface="Rubik" pitchFamily="2" charset="-79"/>
                      </a:rPr>
                      <m:t>(</m:t>
                    </m:r>
                    <m:r>
                      <a:rPr lang="en-US" sz="1600" i="1" dirty="0">
                        <a:latin typeface="Cambria Math" panose="02040503050406030204" pitchFamily="18" charset="0"/>
                        <a:cs typeface="Rubik" pitchFamily="2" charset="-79"/>
                      </a:rPr>
                      <m:t>𝑥</m:t>
                    </m:r>
                    <m:r>
                      <a:rPr lang="en-US" sz="1600" i="1" dirty="0">
                        <a:latin typeface="Cambria Math" panose="02040503050406030204" pitchFamily="18" charset="0"/>
                        <a:cs typeface="Rubik" pitchFamily="2" charset="-79"/>
                      </a:rPr>
                      <m:t>)</m:t>
                    </m:r>
                  </m:oMath>
                </a14:m>
                <a:r>
                  <a:rPr lang="he-IL" sz="1600" dirty="0">
                    <a:latin typeface="Rubik" pitchFamily="2" charset="-79"/>
                    <a:cs typeface="Rubik" pitchFamily="2" charset="-79"/>
                  </a:rPr>
                  <a:t> </a:t>
                </a:r>
              </a:p>
            </p:txBody>
          </p:sp>
        </mc:Choice>
        <mc:Fallback xmlns="">
          <p:sp>
            <p:nvSpPr>
              <p:cNvPr id="63" name="TextBox 62">
                <a:extLst>
                  <a:ext uri="{FF2B5EF4-FFF2-40B4-BE49-F238E27FC236}">
                    <a16:creationId xmlns:a16="http://schemas.microsoft.com/office/drawing/2014/main" id="{B0A6B5A8-F58B-4311-9291-8F0346F7474E}"/>
                  </a:ext>
                </a:extLst>
              </p:cNvPr>
              <p:cNvSpPr txBox="1">
                <a:spLocks noRot="1" noChangeAspect="1" noMove="1" noResize="1" noEditPoints="1" noAdjustHandles="1" noChangeArrowheads="1" noChangeShapeType="1" noTextEdit="1"/>
              </p:cNvSpPr>
              <p:nvPr/>
            </p:nvSpPr>
            <p:spPr>
              <a:xfrm flipH="1">
                <a:off x="381675" y="4868827"/>
                <a:ext cx="1637852" cy="984885"/>
              </a:xfrm>
              <a:prstGeom prst="rect">
                <a:avLst/>
              </a:prstGeom>
              <a:blipFill>
                <a:blip r:embed="rId20"/>
                <a:stretch>
                  <a:fillRect b="-11043"/>
                </a:stretch>
              </a:blipFill>
              <a:ln>
                <a:solidFill>
                  <a:srgbClr val="8A0437"/>
                </a:solidFill>
              </a:ln>
            </p:spPr>
            <p:txBody>
              <a:bodyPr/>
              <a:lstStyle/>
              <a:p>
                <a:r>
                  <a:rPr lang="he-IL">
                    <a:noFill/>
                  </a:rPr>
                  <a:t> </a:t>
                </a:r>
              </a:p>
            </p:txBody>
          </p:sp>
        </mc:Fallback>
      </mc:AlternateContent>
      <p:cxnSp>
        <p:nvCxnSpPr>
          <p:cNvPr id="64" name="מחבר ישר 63">
            <a:extLst>
              <a:ext uri="{FF2B5EF4-FFF2-40B4-BE49-F238E27FC236}">
                <a16:creationId xmlns:a16="http://schemas.microsoft.com/office/drawing/2014/main" id="{3B398A59-E255-42E0-83AA-41055C3AF80F}"/>
              </a:ext>
            </a:extLst>
          </p:cNvPr>
          <p:cNvCxnSpPr>
            <a:cxnSpLocks/>
          </p:cNvCxnSpPr>
          <p:nvPr/>
        </p:nvCxnSpPr>
        <p:spPr>
          <a:xfrm>
            <a:off x="5095677" y="1814793"/>
            <a:ext cx="0" cy="3226886"/>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66" name="מחבר ישר 65">
            <a:extLst>
              <a:ext uri="{FF2B5EF4-FFF2-40B4-BE49-F238E27FC236}">
                <a16:creationId xmlns:a16="http://schemas.microsoft.com/office/drawing/2014/main" id="{5070A37A-C77D-4F15-B6F5-35E7B6CA744E}"/>
              </a:ext>
            </a:extLst>
          </p:cNvPr>
          <p:cNvCxnSpPr>
            <a:cxnSpLocks/>
          </p:cNvCxnSpPr>
          <p:nvPr/>
        </p:nvCxnSpPr>
        <p:spPr>
          <a:xfrm flipH="1">
            <a:off x="3075120" y="3675400"/>
            <a:ext cx="3675274" cy="0"/>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65374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38" grpId="0"/>
      <p:bldP spid="40" grpId="0" animBg="1"/>
      <p:bldP spid="41" grpId="0" animBg="1"/>
      <p:bldP spid="44" grpId="0" animBg="1"/>
      <p:bldP spid="56" grpId="0" animBg="1"/>
      <p:bldP spid="62" grpId="0" animBg="1"/>
      <p:bldP spid="6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8" name="מחבר ישר 87">
            <a:extLst>
              <a:ext uri="{FF2B5EF4-FFF2-40B4-BE49-F238E27FC236}">
                <a16:creationId xmlns:a16="http://schemas.microsoft.com/office/drawing/2014/main" id="{D8244272-71F2-43F2-849C-5D908793D30A}"/>
              </a:ext>
            </a:extLst>
          </p:cNvPr>
          <p:cNvCxnSpPr>
            <a:cxnSpLocks/>
          </p:cNvCxnSpPr>
          <p:nvPr/>
        </p:nvCxnSpPr>
        <p:spPr>
          <a:xfrm>
            <a:off x="5958125" y="1914319"/>
            <a:ext cx="0" cy="3226886"/>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89" name="מחבר ישר 88">
            <a:extLst>
              <a:ext uri="{FF2B5EF4-FFF2-40B4-BE49-F238E27FC236}">
                <a16:creationId xmlns:a16="http://schemas.microsoft.com/office/drawing/2014/main" id="{A8F9250D-4857-4A6E-A86E-B6D9640AF40F}"/>
              </a:ext>
            </a:extLst>
          </p:cNvPr>
          <p:cNvCxnSpPr>
            <a:cxnSpLocks/>
          </p:cNvCxnSpPr>
          <p:nvPr/>
        </p:nvCxnSpPr>
        <p:spPr>
          <a:xfrm>
            <a:off x="4281218" y="1730554"/>
            <a:ext cx="0" cy="3257702"/>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87" name="מחבר חץ ישר 86">
            <a:extLst>
              <a:ext uri="{FF2B5EF4-FFF2-40B4-BE49-F238E27FC236}">
                <a16:creationId xmlns:a16="http://schemas.microsoft.com/office/drawing/2014/main" id="{C3B8A06B-FBBA-489C-9E55-319562194347}"/>
              </a:ext>
            </a:extLst>
          </p:cNvPr>
          <p:cNvCxnSpPr>
            <a:cxnSpLocks/>
          </p:cNvCxnSpPr>
          <p:nvPr/>
        </p:nvCxnSpPr>
        <p:spPr>
          <a:xfrm flipV="1">
            <a:off x="5124252" y="1816320"/>
            <a:ext cx="0" cy="322535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86" name="מחבר חץ ישר 85">
            <a:extLst>
              <a:ext uri="{FF2B5EF4-FFF2-40B4-BE49-F238E27FC236}">
                <a16:creationId xmlns:a16="http://schemas.microsoft.com/office/drawing/2014/main" id="{ACF0B679-EABA-427F-BD3C-3A8DFE643C12}"/>
              </a:ext>
            </a:extLst>
          </p:cNvPr>
          <p:cNvCxnSpPr>
            <a:cxnSpLocks/>
          </p:cNvCxnSpPr>
          <p:nvPr/>
        </p:nvCxnSpPr>
        <p:spPr>
          <a:xfrm>
            <a:off x="4059871" y="3628895"/>
            <a:ext cx="2647410" cy="5766"/>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pic>
        <p:nvPicPr>
          <p:cNvPr id="2" name="תמונה 1">
            <a:extLst>
              <a:ext uri="{FF2B5EF4-FFF2-40B4-BE49-F238E27FC236}">
                <a16:creationId xmlns:a16="http://schemas.microsoft.com/office/drawing/2014/main" id="{B8AEC4E6-FE27-4A8E-B9D8-7C7F9EF4F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11852"/>
            <a:ext cx="12192000" cy="946150"/>
          </a:xfrm>
          <a:prstGeom prst="rect">
            <a:avLst/>
          </a:prstGeom>
        </p:spPr>
      </p:pic>
      <mc:AlternateContent xmlns:mc="http://schemas.openxmlformats.org/markup-compatibility/2006" xmlns:a14="http://schemas.microsoft.com/office/drawing/2010/main">
        <mc:Choice Requires="a14">
          <p:sp>
            <p:nvSpPr>
              <p:cNvPr id="3" name="כותרת 1">
                <a:extLst>
                  <a:ext uri="{FF2B5EF4-FFF2-40B4-BE49-F238E27FC236}">
                    <a16:creationId xmlns:a16="http://schemas.microsoft.com/office/drawing/2014/main" id="{FF6306CF-8847-40E1-96DF-4606BE992703}"/>
                  </a:ext>
                </a:extLst>
              </p:cNvPr>
              <p:cNvSpPr txBox="1">
                <a:spLocks/>
              </p:cNvSpPr>
              <p:nvPr/>
            </p:nvSpPr>
            <p:spPr>
              <a:xfrm>
                <a:off x="395996" y="0"/>
                <a:ext cx="11400007" cy="1354408"/>
              </a:xfrm>
              <a:prstGeom prst="rect">
                <a:avLst/>
              </a:prstGeom>
            </p:spPr>
            <p:txBody>
              <a:bodyPr>
                <a:noAutofit/>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rtl="1" hangingPunct="1">
                  <a:lnSpc>
                    <a:spcPct val="150000"/>
                  </a:lnSpc>
                </a:pPr>
                <a:r>
                  <a:rPr lang="he-IL" sz="3000" dirty="0">
                    <a:latin typeface="Rubik" pitchFamily="2" charset="-79"/>
                    <a:ea typeface="Calibri Light" panose="020F0302020204030204" pitchFamily="34" charset="0"/>
                    <a:cs typeface="Rubik" pitchFamily="2" charset="-79"/>
                  </a:rPr>
                  <a:t>הקשר בין גרף הפונקציה </a:t>
                </a:r>
                <a14:m>
                  <m:oMath xmlns:m="http://schemas.openxmlformats.org/officeDocument/2006/math">
                    <m:r>
                      <a:rPr lang="en-US" sz="3000" i="1" dirty="0" smtClean="0">
                        <a:latin typeface="Cambria Math" panose="02040503050406030204" pitchFamily="18" charset="0"/>
                        <a:ea typeface="Calibri Light" panose="020F0302020204030204" pitchFamily="34" charset="0"/>
                        <a:cs typeface="Rubik" pitchFamily="2" charset="-79"/>
                      </a:rPr>
                      <m:t>𝑓</m:t>
                    </m:r>
                    <m:r>
                      <a:rPr lang="en-US" sz="3000" i="1" dirty="0" smtClean="0">
                        <a:latin typeface="Cambria Math" panose="02040503050406030204" pitchFamily="18" charset="0"/>
                        <a:ea typeface="Calibri Light" panose="020F0302020204030204" pitchFamily="34" charset="0"/>
                        <a:cs typeface="Rubik" pitchFamily="2" charset="-79"/>
                      </a:rPr>
                      <m:t>(</m:t>
                    </m:r>
                    <m:r>
                      <a:rPr lang="en-US" sz="3000" i="1" dirty="0" smtClean="0">
                        <a:latin typeface="Cambria Math" panose="02040503050406030204" pitchFamily="18" charset="0"/>
                        <a:ea typeface="Calibri Light" panose="020F0302020204030204" pitchFamily="34" charset="0"/>
                        <a:cs typeface="Rubik" pitchFamily="2" charset="-79"/>
                      </a:rPr>
                      <m:t>𝑥</m:t>
                    </m:r>
                    <m:r>
                      <a:rPr lang="en-US" sz="3000" i="1" dirty="0" smtClean="0">
                        <a:latin typeface="Cambria Math" panose="02040503050406030204" pitchFamily="18" charset="0"/>
                        <a:ea typeface="Calibri Light" panose="020F0302020204030204" pitchFamily="34" charset="0"/>
                        <a:cs typeface="Rubik" pitchFamily="2" charset="-79"/>
                      </a:rPr>
                      <m:t>)</m:t>
                    </m:r>
                  </m:oMath>
                </a14:m>
                <a:r>
                  <a:rPr lang="he-IL" sz="3000" dirty="0">
                    <a:latin typeface="Rubik" pitchFamily="2" charset="-79"/>
                    <a:ea typeface="Calibri Light" panose="020F0302020204030204" pitchFamily="34" charset="0"/>
                    <a:cs typeface="Rubik" pitchFamily="2" charset="-79"/>
                  </a:rPr>
                  <a:t> לבין גרף הפונקציה </a:t>
                </a:r>
                <a14:m>
                  <m:oMath xmlns:m="http://schemas.openxmlformats.org/officeDocument/2006/math">
                    <m:f>
                      <m:fPr>
                        <m:ctrlPr>
                          <a:rPr lang="en-US" sz="3000" i="1" dirty="0" smtClean="0">
                            <a:latin typeface="Cambria Math" panose="02040503050406030204" pitchFamily="18" charset="0"/>
                            <a:ea typeface="Calibri Light" panose="020F0302020204030204" pitchFamily="34" charset="0"/>
                            <a:cs typeface="Rubik" pitchFamily="2" charset="-79"/>
                          </a:rPr>
                        </m:ctrlPr>
                      </m:fPr>
                      <m:num>
                        <m:r>
                          <a:rPr lang="en-US" sz="3000" i="1" dirty="0" smtClean="0">
                            <a:latin typeface="Cambria Math" panose="02040503050406030204" pitchFamily="18" charset="0"/>
                            <a:ea typeface="Calibri Light" panose="020F0302020204030204" pitchFamily="34" charset="0"/>
                            <a:cs typeface="Rubik" pitchFamily="2" charset="-79"/>
                          </a:rPr>
                          <m:t>1</m:t>
                        </m:r>
                      </m:num>
                      <m:den>
                        <m:r>
                          <a:rPr lang="en-US" sz="3000" i="1" dirty="0" smtClean="0">
                            <a:latin typeface="Cambria Math" panose="02040503050406030204" pitchFamily="18" charset="0"/>
                            <a:ea typeface="Calibri Light" panose="020F0302020204030204" pitchFamily="34" charset="0"/>
                            <a:cs typeface="Rubik" pitchFamily="2" charset="-79"/>
                          </a:rPr>
                          <m:t>𝑓</m:t>
                        </m:r>
                        <m:d>
                          <m:dPr>
                            <m:ctrlPr>
                              <a:rPr lang="en-US" sz="3000" i="1" dirty="0" smtClean="0">
                                <a:latin typeface="Cambria Math" panose="02040503050406030204" pitchFamily="18" charset="0"/>
                                <a:ea typeface="Calibri Light" panose="020F0302020204030204" pitchFamily="34" charset="0"/>
                                <a:cs typeface="Rubik" pitchFamily="2" charset="-79"/>
                              </a:rPr>
                            </m:ctrlPr>
                          </m:dPr>
                          <m:e>
                            <m:r>
                              <a:rPr lang="en-US" sz="3000" i="1" dirty="0" smtClean="0">
                                <a:latin typeface="Cambria Math" panose="02040503050406030204" pitchFamily="18" charset="0"/>
                                <a:ea typeface="Calibri Light" panose="020F0302020204030204" pitchFamily="34" charset="0"/>
                                <a:cs typeface="Rubik" pitchFamily="2" charset="-79"/>
                              </a:rPr>
                              <m:t>𝑥</m:t>
                            </m:r>
                          </m:e>
                        </m:d>
                      </m:den>
                    </m:f>
                    <m:r>
                      <a:rPr lang="he-IL" sz="3000" i="1" dirty="0" smtClean="0">
                        <a:latin typeface="Cambria Math" panose="02040503050406030204" pitchFamily="18" charset="0"/>
                        <a:ea typeface="Calibri Light" panose="020F0302020204030204" pitchFamily="34" charset="0"/>
                        <a:cs typeface="Rubik" pitchFamily="2" charset="-79"/>
                      </a:rPr>
                      <m:t> </m:t>
                    </m:r>
                  </m:oMath>
                </a14:m>
                <a:endParaRPr lang="he-IL" sz="3000" dirty="0">
                  <a:latin typeface="Rubik" pitchFamily="2" charset="-79"/>
                  <a:ea typeface="Calibri Light" panose="020F0302020204030204" pitchFamily="34" charset="0"/>
                  <a:cs typeface="Rubik" pitchFamily="2" charset="-79"/>
                </a:endParaRPr>
              </a:p>
            </p:txBody>
          </p:sp>
        </mc:Choice>
        <mc:Fallback xmlns="">
          <p:sp>
            <p:nvSpPr>
              <p:cNvPr id="3" name="כותרת 1">
                <a:extLst>
                  <a:ext uri="{FF2B5EF4-FFF2-40B4-BE49-F238E27FC236}">
                    <a16:creationId xmlns:a16="http://schemas.microsoft.com/office/drawing/2014/main" id="{FF6306CF-8847-40E1-96DF-4606BE992703}"/>
                  </a:ext>
                </a:extLst>
              </p:cNvPr>
              <p:cNvSpPr txBox="1">
                <a:spLocks noRot="1" noChangeAspect="1" noMove="1" noResize="1" noEditPoints="1" noAdjustHandles="1" noChangeArrowheads="1" noChangeShapeType="1" noTextEdit="1"/>
              </p:cNvSpPr>
              <p:nvPr/>
            </p:nvSpPr>
            <p:spPr>
              <a:xfrm>
                <a:off x="395996" y="0"/>
                <a:ext cx="11400007" cy="1354408"/>
              </a:xfrm>
              <a:prstGeom prst="rect">
                <a:avLst/>
              </a:prstGeom>
              <a:blipFill>
                <a:blip r:embed="rId3"/>
                <a:stretch>
                  <a:fillRect/>
                </a:stretch>
              </a:blipFill>
            </p:spPr>
            <p:txBody>
              <a:bodyPr/>
              <a:lstStyle/>
              <a:p>
                <a:r>
                  <a:rPr lang="he-IL">
                    <a:noFill/>
                  </a:rPr>
                  <a:t> </a:t>
                </a:r>
              </a:p>
            </p:txBody>
          </p:sp>
        </mc:Fallback>
      </mc:AlternateContent>
      <p:sp>
        <p:nvSpPr>
          <p:cNvPr id="4" name="TextBox 3">
            <a:extLst>
              <a:ext uri="{FF2B5EF4-FFF2-40B4-BE49-F238E27FC236}">
                <a16:creationId xmlns:a16="http://schemas.microsoft.com/office/drawing/2014/main" id="{9381865C-2A67-4B66-8141-7E8B34B71923}"/>
              </a:ext>
            </a:extLst>
          </p:cNvPr>
          <p:cNvSpPr txBox="1"/>
          <p:nvPr/>
        </p:nvSpPr>
        <p:spPr>
          <a:xfrm flipH="1">
            <a:off x="9313599" y="1262075"/>
            <a:ext cx="2482404" cy="276999"/>
          </a:xfrm>
          <a:prstGeom prst="rect">
            <a:avLst/>
          </a:prstGeom>
          <a:noFill/>
        </p:spPr>
        <p:txBody>
          <a:bodyPr wrap="square" lIns="0" tIns="0" rIns="0" bIns="0" rtlCol="1">
            <a:spAutoFit/>
          </a:bodyPr>
          <a:lstStyle/>
          <a:p>
            <a:r>
              <a:rPr lang="he-IL" dirty="0"/>
              <a:t>שרטטו את גרף הפונקציה: </a:t>
            </a:r>
          </a:p>
        </p:txBody>
      </p:sp>
      <p:sp>
        <p:nvSpPr>
          <p:cNvPr id="5" name="TextBox 4">
            <a:extLst>
              <a:ext uri="{FF2B5EF4-FFF2-40B4-BE49-F238E27FC236}">
                <a16:creationId xmlns:a16="http://schemas.microsoft.com/office/drawing/2014/main" id="{1622E127-48AB-4612-B96B-17828CD136B8}"/>
              </a:ext>
            </a:extLst>
          </p:cNvPr>
          <p:cNvSpPr txBox="1"/>
          <p:nvPr/>
        </p:nvSpPr>
        <p:spPr>
          <a:xfrm flipH="1">
            <a:off x="8337282" y="1906308"/>
            <a:ext cx="1394703" cy="276999"/>
          </a:xfrm>
          <a:prstGeom prst="rect">
            <a:avLst/>
          </a:prstGeom>
          <a:noFill/>
        </p:spPr>
        <p:txBody>
          <a:bodyPr wrap="square" lIns="0" tIns="0" rIns="0" bIns="0" rtlCol="1">
            <a:spAutoFit/>
          </a:bodyPr>
          <a:lstStyle/>
          <a:p>
            <a:r>
              <a:rPr lang="he-IL" dirty="0"/>
              <a:t>נקודות קיצון: </a:t>
            </a:r>
          </a:p>
        </p:txBody>
      </p:sp>
      <mc:AlternateContent xmlns:mc="http://schemas.openxmlformats.org/markup-compatibility/2006" xmlns:a14="http://schemas.microsoft.com/office/drawing/2010/main">
        <mc:Choice Requires="a14">
          <p:sp>
            <p:nvSpPr>
              <p:cNvPr id="6" name="מלבן 5">
                <a:extLst>
                  <a:ext uri="{FF2B5EF4-FFF2-40B4-BE49-F238E27FC236}">
                    <a16:creationId xmlns:a16="http://schemas.microsoft.com/office/drawing/2014/main" id="{9EC5CF40-C206-49F5-AF19-FEAE784D1B0E}"/>
                  </a:ext>
                </a:extLst>
              </p:cNvPr>
              <p:cNvSpPr/>
              <p:nvPr/>
            </p:nvSpPr>
            <p:spPr>
              <a:xfrm>
                <a:off x="6951367" y="1198529"/>
                <a:ext cx="24878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𝑓</m:t>
                      </m:r>
                      <m:r>
                        <a:rPr lang="en-US" b="0" i="1" dirty="0" smtClean="0">
                          <a:latin typeface="Cambria Math" panose="02040503050406030204" pitchFamily="18" charset="0"/>
                        </a:rPr>
                        <m:t>(</m:t>
                      </m:r>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𝑥</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2</m:t>
                          </m:r>
                        </m:e>
                      </m:d>
                      <m:r>
                        <a:rPr lang="en-US" b="0" i="1" dirty="0" smtClean="0">
                          <a:latin typeface="Cambria Math" panose="02040503050406030204" pitchFamily="18" charset="0"/>
                        </a:rPr>
                        <m:t> (</m:t>
                      </m:r>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2</m:t>
                      </m:r>
                      <m:r>
                        <a:rPr lang="en-US" b="0" i="1" dirty="0" smtClean="0">
                          <a:latin typeface="Cambria Math" panose="02040503050406030204" pitchFamily="18" charset="0"/>
                        </a:rPr>
                        <m:t>)</m:t>
                      </m:r>
                    </m:oMath>
                  </m:oMathPara>
                </a14:m>
                <a:endParaRPr lang="he-IL" dirty="0"/>
              </a:p>
            </p:txBody>
          </p:sp>
        </mc:Choice>
        <mc:Fallback xmlns="">
          <p:sp>
            <p:nvSpPr>
              <p:cNvPr id="6" name="מלבן 5">
                <a:extLst>
                  <a:ext uri="{FF2B5EF4-FFF2-40B4-BE49-F238E27FC236}">
                    <a16:creationId xmlns:a16="http://schemas.microsoft.com/office/drawing/2014/main" id="{9EC5CF40-C206-49F5-AF19-FEAE784D1B0E}"/>
                  </a:ext>
                </a:extLst>
              </p:cNvPr>
              <p:cNvSpPr>
                <a:spLocks noRot="1" noChangeAspect="1" noMove="1" noResize="1" noEditPoints="1" noAdjustHandles="1" noChangeArrowheads="1" noChangeShapeType="1" noTextEdit="1"/>
              </p:cNvSpPr>
              <p:nvPr/>
            </p:nvSpPr>
            <p:spPr>
              <a:xfrm>
                <a:off x="6951367" y="1198529"/>
                <a:ext cx="248786" cy="369332"/>
              </a:xfrm>
              <a:prstGeom prst="rect">
                <a:avLst/>
              </a:prstGeom>
              <a:blipFill>
                <a:blip r:embed="rId4"/>
                <a:stretch>
                  <a:fillRect l="-7317" r="-929268" b="-1500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77BBF71-A2EC-4054-91E9-3543B8878078}"/>
                  </a:ext>
                </a:extLst>
              </p:cNvPr>
              <p:cNvSpPr txBox="1"/>
              <p:nvPr/>
            </p:nvSpPr>
            <p:spPr>
              <a:xfrm flipH="1">
                <a:off x="2590809" y="1184921"/>
                <a:ext cx="3785803" cy="423899"/>
              </a:xfrm>
              <a:prstGeom prst="rect">
                <a:avLst/>
              </a:prstGeom>
              <a:noFill/>
            </p:spPr>
            <p:txBody>
              <a:bodyPr wrap="square" lIns="0" tIns="0" rIns="0" bIns="0" rtlCol="1">
                <a:spAutoFit/>
              </a:bodyPr>
              <a:lstStyle/>
              <a:p>
                <a:r>
                  <a:rPr lang="he-IL" dirty="0"/>
                  <a:t>נשרטט (</a:t>
                </a:r>
                <a:r>
                  <a:rPr lang="he-IL" dirty="0" err="1"/>
                  <a:t>דסמוס</a:t>
                </a:r>
                <a:r>
                  <a:rPr lang="he-IL" dirty="0"/>
                  <a:t>) את גרף הפונקציה </a:t>
                </a:r>
                <a14:m>
                  <m:oMath xmlns:m="http://schemas.openxmlformats.org/officeDocument/2006/math">
                    <m:f>
                      <m:fPr>
                        <m:ctrlPr>
                          <a:rPr lang="en-US" i="1" dirty="0">
                            <a:latin typeface="Cambria Math" panose="02040503050406030204" pitchFamily="18" charset="0"/>
                            <a:ea typeface="Calibri Light" panose="020F0302020204030204" pitchFamily="34" charset="0"/>
                            <a:cs typeface="Rubik" pitchFamily="2" charset="-79"/>
                          </a:rPr>
                        </m:ctrlPr>
                      </m:fPr>
                      <m:num>
                        <m:r>
                          <a:rPr lang="en-US" i="1" dirty="0">
                            <a:latin typeface="Cambria Math" panose="02040503050406030204" pitchFamily="18" charset="0"/>
                            <a:ea typeface="Calibri Light" panose="020F0302020204030204" pitchFamily="34" charset="0"/>
                            <a:cs typeface="Rubik" pitchFamily="2" charset="-79"/>
                          </a:rPr>
                          <m:t>1</m:t>
                        </m:r>
                      </m:num>
                      <m:den>
                        <m:r>
                          <a:rPr lang="en-US" i="1" dirty="0">
                            <a:latin typeface="Cambria Math" panose="02040503050406030204" pitchFamily="18" charset="0"/>
                            <a:ea typeface="Calibri Light" panose="020F0302020204030204" pitchFamily="34" charset="0"/>
                            <a:cs typeface="Rubik" pitchFamily="2" charset="-79"/>
                          </a:rPr>
                          <m:t>𝑓</m:t>
                        </m:r>
                        <m:d>
                          <m:dPr>
                            <m:ctrlPr>
                              <a:rPr lang="en-US" i="1" dirty="0">
                                <a:latin typeface="Cambria Math" panose="02040503050406030204" pitchFamily="18" charset="0"/>
                                <a:ea typeface="Calibri Light" panose="020F0302020204030204" pitchFamily="34" charset="0"/>
                                <a:cs typeface="Rubik" pitchFamily="2" charset="-79"/>
                              </a:rPr>
                            </m:ctrlPr>
                          </m:dPr>
                          <m:e>
                            <m:r>
                              <a:rPr lang="en-US" i="1" dirty="0">
                                <a:latin typeface="Cambria Math" panose="02040503050406030204" pitchFamily="18" charset="0"/>
                                <a:ea typeface="Calibri Light" panose="020F0302020204030204" pitchFamily="34" charset="0"/>
                                <a:cs typeface="Rubik" pitchFamily="2" charset="-79"/>
                              </a:rPr>
                              <m:t>𝑥</m:t>
                            </m:r>
                          </m:e>
                        </m:d>
                      </m:den>
                    </m:f>
                    <m:r>
                      <a:rPr lang="he-IL" i="1" dirty="0">
                        <a:latin typeface="Cambria Math" panose="02040503050406030204" pitchFamily="18" charset="0"/>
                        <a:ea typeface="Calibri Light" panose="020F0302020204030204" pitchFamily="34" charset="0"/>
                        <a:cs typeface="Rubik" pitchFamily="2" charset="-79"/>
                      </a:rPr>
                      <m:t> </m:t>
                    </m:r>
                  </m:oMath>
                </a14:m>
                <a:endParaRPr lang="he-IL" dirty="0"/>
              </a:p>
            </p:txBody>
          </p:sp>
        </mc:Choice>
        <mc:Fallback xmlns="">
          <p:sp>
            <p:nvSpPr>
              <p:cNvPr id="24" name="TextBox 23">
                <a:extLst>
                  <a:ext uri="{FF2B5EF4-FFF2-40B4-BE49-F238E27FC236}">
                    <a16:creationId xmlns:a16="http://schemas.microsoft.com/office/drawing/2014/main" id="{877BBF71-A2EC-4054-91E9-3543B8878078}"/>
                  </a:ext>
                </a:extLst>
              </p:cNvPr>
              <p:cNvSpPr txBox="1">
                <a:spLocks noRot="1" noChangeAspect="1" noMove="1" noResize="1" noEditPoints="1" noAdjustHandles="1" noChangeArrowheads="1" noChangeShapeType="1" noTextEdit="1"/>
              </p:cNvSpPr>
              <p:nvPr/>
            </p:nvSpPr>
            <p:spPr>
              <a:xfrm flipH="1">
                <a:off x="2590809" y="1184921"/>
                <a:ext cx="3785803" cy="423899"/>
              </a:xfrm>
              <a:prstGeom prst="rect">
                <a:avLst/>
              </a:prstGeom>
              <a:blipFill>
                <a:blip r:embed="rId5"/>
                <a:stretch>
                  <a:fillRect t="-5714" r="-3865" b="-18571"/>
                </a:stretch>
              </a:blipFill>
            </p:spPr>
            <p:txBody>
              <a:bodyPr/>
              <a:lstStyle/>
              <a:p>
                <a:r>
                  <a:rPr lang="he-IL">
                    <a:noFill/>
                  </a:rPr>
                  <a:t> </a:t>
                </a:r>
              </a:p>
            </p:txBody>
          </p:sp>
        </mc:Fallback>
      </mc:AlternateContent>
      <p:sp>
        <p:nvSpPr>
          <p:cNvPr id="51" name="TextBox 50">
            <a:extLst>
              <a:ext uri="{FF2B5EF4-FFF2-40B4-BE49-F238E27FC236}">
                <a16:creationId xmlns:a16="http://schemas.microsoft.com/office/drawing/2014/main" id="{A6C93A11-3657-4966-B8AD-34F247F50766}"/>
              </a:ext>
            </a:extLst>
          </p:cNvPr>
          <p:cNvSpPr txBox="1"/>
          <p:nvPr/>
        </p:nvSpPr>
        <p:spPr>
          <a:xfrm flipH="1">
            <a:off x="2053820" y="1636520"/>
            <a:ext cx="2008779" cy="276999"/>
          </a:xfrm>
          <a:prstGeom prst="rect">
            <a:avLst/>
          </a:prstGeom>
          <a:noFill/>
        </p:spPr>
        <p:txBody>
          <a:bodyPr wrap="square" lIns="0" tIns="0" rIns="0" bIns="0" rtlCol="1">
            <a:spAutoFit/>
          </a:bodyPr>
          <a:lstStyle/>
          <a:p>
            <a:r>
              <a:rPr lang="he-IL" b="1" u="sng" dirty="0">
                <a:latin typeface="Rubik" pitchFamily="2" charset="-79"/>
                <a:cs typeface="Rubik" pitchFamily="2" charset="-79"/>
              </a:rPr>
              <a:t>נסכם: </a:t>
            </a:r>
            <a:endParaRPr lang="he-IL" dirty="0">
              <a:latin typeface="Rubik" pitchFamily="2" charset="-79"/>
              <a:cs typeface="Rubik" pitchFamily="2" charset="-79"/>
            </a:endParaRPr>
          </a:p>
        </p:txBody>
      </p:sp>
      <p:pic>
        <p:nvPicPr>
          <p:cNvPr id="7" name="תמונה 6">
            <a:extLst>
              <a:ext uri="{FF2B5EF4-FFF2-40B4-BE49-F238E27FC236}">
                <a16:creationId xmlns:a16="http://schemas.microsoft.com/office/drawing/2014/main" id="{0249ED71-025C-4DE5-8BF7-2E816204A462}"/>
              </a:ext>
            </a:extLst>
          </p:cNvPr>
          <p:cNvPicPr>
            <a:picLocks noChangeAspect="1"/>
          </p:cNvPicPr>
          <p:nvPr/>
        </p:nvPicPr>
        <p:blipFill rotWithShape="1">
          <a:blip r:embed="rId6"/>
          <a:srcRect l="22107" r="15942"/>
          <a:stretch/>
        </p:blipFill>
        <p:spPr>
          <a:xfrm>
            <a:off x="9820005" y="1913519"/>
            <a:ext cx="2128762" cy="3225359"/>
          </a:xfrm>
          <a:prstGeom prst="rect">
            <a:avLst/>
          </a:prstGeom>
        </p:spPr>
      </p:pic>
      <p:cxnSp>
        <p:nvCxnSpPr>
          <p:cNvPr id="81" name="מחבר חץ ישר 80">
            <a:extLst>
              <a:ext uri="{FF2B5EF4-FFF2-40B4-BE49-F238E27FC236}">
                <a16:creationId xmlns:a16="http://schemas.microsoft.com/office/drawing/2014/main" id="{951D057D-64FD-4146-8E99-AED66BA79DDA}"/>
              </a:ext>
            </a:extLst>
          </p:cNvPr>
          <p:cNvCxnSpPr>
            <a:cxnSpLocks/>
          </p:cNvCxnSpPr>
          <p:nvPr/>
        </p:nvCxnSpPr>
        <p:spPr>
          <a:xfrm>
            <a:off x="9820005" y="3707044"/>
            <a:ext cx="2185536" cy="8622"/>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82" name="מחבר חץ ישר 81">
            <a:extLst>
              <a:ext uri="{FF2B5EF4-FFF2-40B4-BE49-F238E27FC236}">
                <a16:creationId xmlns:a16="http://schemas.microsoft.com/office/drawing/2014/main" id="{FC16F3E9-5D8E-4340-8D5A-83724BDA20DC}"/>
              </a:ext>
            </a:extLst>
          </p:cNvPr>
          <p:cNvCxnSpPr>
            <a:cxnSpLocks/>
          </p:cNvCxnSpPr>
          <p:nvPr/>
        </p:nvCxnSpPr>
        <p:spPr>
          <a:xfrm flipV="1">
            <a:off x="10865336" y="1894469"/>
            <a:ext cx="0" cy="322535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83" name="אליפסה 82">
            <a:extLst>
              <a:ext uri="{FF2B5EF4-FFF2-40B4-BE49-F238E27FC236}">
                <a16:creationId xmlns:a16="http://schemas.microsoft.com/office/drawing/2014/main" id="{47545972-DBA8-4197-9D0A-A1A9724CEC78}"/>
              </a:ext>
            </a:extLst>
          </p:cNvPr>
          <p:cNvSpPr/>
          <p:nvPr/>
        </p:nvSpPr>
        <p:spPr>
          <a:xfrm>
            <a:off x="4215270" y="3601205"/>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אליפסה 83">
            <a:extLst>
              <a:ext uri="{FF2B5EF4-FFF2-40B4-BE49-F238E27FC236}">
                <a16:creationId xmlns:a16="http://schemas.microsoft.com/office/drawing/2014/main" id="{6D7BD17D-7196-49DF-9062-A6EFE8292059}"/>
              </a:ext>
            </a:extLst>
          </p:cNvPr>
          <p:cNvSpPr/>
          <p:nvPr/>
        </p:nvSpPr>
        <p:spPr>
          <a:xfrm>
            <a:off x="5073810" y="3583744"/>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אליפסה 84">
            <a:extLst>
              <a:ext uri="{FF2B5EF4-FFF2-40B4-BE49-F238E27FC236}">
                <a16:creationId xmlns:a16="http://schemas.microsoft.com/office/drawing/2014/main" id="{9DC755E1-1F3C-4DEF-A3EB-2DC83F551E55}"/>
              </a:ext>
            </a:extLst>
          </p:cNvPr>
          <p:cNvSpPr/>
          <p:nvPr/>
        </p:nvSpPr>
        <p:spPr>
          <a:xfrm>
            <a:off x="5906061" y="3573399"/>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B8DE630C-E751-44F8-9E46-C88B518EDEBB}"/>
                  </a:ext>
                </a:extLst>
              </p:cNvPr>
              <p:cNvSpPr txBox="1"/>
              <p:nvPr/>
            </p:nvSpPr>
            <p:spPr>
              <a:xfrm flipH="1">
                <a:off x="286478" y="1970196"/>
                <a:ext cx="3754344" cy="622991"/>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לפונקציות </a:t>
                </a:r>
                <a14:m>
                  <m:oMath xmlns:m="http://schemas.openxmlformats.org/officeDocument/2006/math">
                    <m:r>
                      <a:rPr lang="en-US" sz="1600" i="1" dirty="0" smtClean="0">
                        <a:latin typeface="Cambria Math" panose="02040503050406030204" pitchFamily="18" charset="0"/>
                        <a:cs typeface="Rubik" pitchFamily="2" charset="-79"/>
                      </a:rPr>
                      <m:t>𝑓</m:t>
                    </m:r>
                    <m:r>
                      <a:rPr lang="en-US" sz="1600" i="1" dirty="0" smtClean="0">
                        <a:latin typeface="Cambria Math" panose="02040503050406030204" pitchFamily="18" charset="0"/>
                        <a:cs typeface="Rubik" pitchFamily="2" charset="-79"/>
                      </a:rPr>
                      <m:t>(</m:t>
                    </m:r>
                    <m:r>
                      <a:rPr lang="en-US" sz="1600" i="1" dirty="0" smtClean="0">
                        <a:latin typeface="Cambria Math" panose="02040503050406030204" pitchFamily="18" charset="0"/>
                        <a:cs typeface="Rubik" pitchFamily="2" charset="-79"/>
                      </a:rPr>
                      <m:t>𝑥</m:t>
                    </m:r>
                    <m:r>
                      <a:rPr lang="en-US" sz="1600" i="1" dirty="0" smtClean="0">
                        <a:latin typeface="Cambria Math" panose="02040503050406030204" pitchFamily="18" charset="0"/>
                        <a:cs typeface="Rubik" pitchFamily="2" charset="-79"/>
                      </a:rPr>
                      <m:t>)  </m:t>
                    </m:r>
                  </m:oMath>
                </a14:m>
                <a:r>
                  <a:rPr lang="he-IL" sz="1600" dirty="0">
                    <a:latin typeface="Rubik" pitchFamily="2" charset="-79"/>
                    <a:cs typeface="Rubik" pitchFamily="2" charset="-79"/>
                  </a:rPr>
                  <a:t> ו- </a:t>
                </a:r>
                <a14:m>
                  <m:oMath xmlns:m="http://schemas.openxmlformats.org/officeDocument/2006/math">
                    <m:f>
                      <m:fPr>
                        <m:ctrlPr>
                          <a:rPr lang="en-US" sz="1600" i="1" dirty="0" smtClean="0">
                            <a:latin typeface="Cambria Math" panose="02040503050406030204" pitchFamily="18" charset="0"/>
                            <a:cs typeface="Rubik" pitchFamily="2" charset="-79"/>
                          </a:rPr>
                        </m:ctrlPr>
                      </m:fPr>
                      <m:num>
                        <m:r>
                          <a:rPr lang="en-US" sz="1600" i="1" dirty="0" smtClean="0">
                            <a:latin typeface="Cambria Math" panose="02040503050406030204" pitchFamily="18" charset="0"/>
                            <a:cs typeface="Rubik" pitchFamily="2" charset="-79"/>
                          </a:rPr>
                          <m:t>1</m:t>
                        </m:r>
                      </m:num>
                      <m:den>
                        <m:r>
                          <a:rPr lang="en-US" sz="1600" i="1" dirty="0" smtClean="0">
                            <a:latin typeface="Cambria Math" panose="02040503050406030204" pitchFamily="18" charset="0"/>
                            <a:cs typeface="Rubik" pitchFamily="2" charset="-79"/>
                          </a:rPr>
                          <m:t>𝑓</m:t>
                        </m:r>
                        <m:d>
                          <m:dPr>
                            <m:ctrlPr>
                              <a:rPr lang="en-US" sz="1600" i="1" dirty="0" smtClean="0">
                                <a:latin typeface="Cambria Math" panose="02040503050406030204" pitchFamily="18" charset="0"/>
                                <a:cs typeface="Rubik" pitchFamily="2" charset="-79"/>
                              </a:rPr>
                            </m:ctrlPr>
                          </m:dPr>
                          <m:e>
                            <m:r>
                              <a:rPr lang="en-US" sz="1600" i="1" dirty="0" smtClean="0">
                                <a:latin typeface="Cambria Math" panose="02040503050406030204" pitchFamily="18" charset="0"/>
                                <a:cs typeface="Rubik" pitchFamily="2" charset="-79"/>
                              </a:rPr>
                              <m:t>𝑥</m:t>
                            </m:r>
                          </m:e>
                        </m:d>
                      </m:den>
                    </m:f>
                  </m:oMath>
                </a14:m>
                <a:r>
                  <a:rPr lang="he-IL" sz="1600" dirty="0">
                    <a:latin typeface="Rubik" pitchFamily="2" charset="-79"/>
                    <a:cs typeface="Rubik" pitchFamily="2" charset="-79"/>
                  </a:rPr>
                  <a:t> נקודות קיצון באותם ערכי </a:t>
                </a:r>
                <a:r>
                  <a:rPr lang="en-US" sz="1600" dirty="0">
                    <a:latin typeface="Rubik" pitchFamily="2" charset="-79"/>
                    <a:cs typeface="Rubik" pitchFamily="2" charset="-79"/>
                  </a:rPr>
                  <a:t>x</a:t>
                </a:r>
                <a:r>
                  <a:rPr lang="he-IL" sz="1600" dirty="0">
                    <a:latin typeface="Rubik" pitchFamily="2" charset="-79"/>
                    <a:cs typeface="Rubik" pitchFamily="2" charset="-79"/>
                  </a:rPr>
                  <a:t>. </a:t>
                </a:r>
              </a:p>
            </p:txBody>
          </p:sp>
        </mc:Choice>
        <mc:Fallback xmlns="">
          <p:sp>
            <p:nvSpPr>
              <p:cNvPr id="91" name="TextBox 90">
                <a:extLst>
                  <a:ext uri="{FF2B5EF4-FFF2-40B4-BE49-F238E27FC236}">
                    <a16:creationId xmlns:a16="http://schemas.microsoft.com/office/drawing/2014/main" id="{B8DE630C-E751-44F8-9E46-C88B518EDEBB}"/>
                  </a:ext>
                </a:extLst>
              </p:cNvPr>
              <p:cNvSpPr txBox="1">
                <a:spLocks noRot="1" noChangeAspect="1" noMove="1" noResize="1" noEditPoints="1" noAdjustHandles="1" noChangeArrowheads="1" noChangeShapeType="1" noTextEdit="1"/>
              </p:cNvSpPr>
              <p:nvPr/>
            </p:nvSpPr>
            <p:spPr>
              <a:xfrm flipH="1">
                <a:off x="286478" y="1970196"/>
                <a:ext cx="3754344" cy="622991"/>
              </a:xfrm>
              <a:prstGeom prst="rect">
                <a:avLst/>
              </a:prstGeom>
              <a:blipFill>
                <a:blip r:embed="rId7"/>
                <a:stretch>
                  <a:fillRect l="-1618" t="-962" r="-162" b="-18269"/>
                </a:stretch>
              </a:blipFill>
              <a:ln>
                <a:solidFill>
                  <a:srgbClr val="8A0437"/>
                </a:solidFill>
              </a:ln>
            </p:spPr>
            <p:txBody>
              <a:bodyPr/>
              <a:lstStyle/>
              <a:p>
                <a:r>
                  <a:rPr lang="he-IL">
                    <a:noFill/>
                  </a:rPr>
                  <a:t> </a:t>
                </a:r>
              </a:p>
            </p:txBody>
          </p:sp>
        </mc:Fallback>
      </mc:AlternateContent>
      <p:sp>
        <p:nvSpPr>
          <p:cNvPr id="42" name="אליפסה 41">
            <a:extLst>
              <a:ext uri="{FF2B5EF4-FFF2-40B4-BE49-F238E27FC236}">
                <a16:creationId xmlns:a16="http://schemas.microsoft.com/office/drawing/2014/main" id="{3DFAEC58-9C25-405A-812E-7DBC82D930A6}"/>
              </a:ext>
            </a:extLst>
          </p:cNvPr>
          <p:cNvSpPr/>
          <p:nvPr/>
        </p:nvSpPr>
        <p:spPr>
          <a:xfrm>
            <a:off x="11314345" y="4982155"/>
            <a:ext cx="109214" cy="91656"/>
          </a:xfrm>
          <a:prstGeom prst="ellipse">
            <a:avLst/>
          </a:prstGeom>
          <a:solidFill>
            <a:srgbClr val="00206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D2CF324-0258-4C66-A295-E1EFE0F25F08}"/>
                  </a:ext>
                </a:extLst>
              </p:cNvPr>
              <p:cNvSpPr txBox="1"/>
              <p:nvPr/>
            </p:nvSpPr>
            <p:spPr>
              <a:xfrm flipH="1">
                <a:off x="6750394" y="2374846"/>
                <a:ext cx="3038461" cy="276999"/>
              </a:xfrm>
              <a:prstGeom prst="rect">
                <a:avLst/>
              </a:prstGeom>
              <a:noFill/>
            </p:spPr>
            <p:txBody>
              <a:bodyPr wrap="square" lIns="0" tIns="0" rIns="0" bIns="0" rtlCol="1">
                <a:spAutoFit/>
              </a:bodyPr>
              <a:lstStyle/>
              <a:p>
                <a:r>
                  <a:rPr lang="he-IL" dirty="0"/>
                  <a:t>קיימות 2 נקודות בהן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0</m:t>
                    </m:r>
                  </m:oMath>
                </a14:m>
                <a:endParaRPr lang="he-IL" dirty="0"/>
              </a:p>
            </p:txBody>
          </p:sp>
        </mc:Choice>
        <mc:Fallback xmlns="">
          <p:sp>
            <p:nvSpPr>
              <p:cNvPr id="43" name="TextBox 42">
                <a:extLst>
                  <a:ext uri="{FF2B5EF4-FFF2-40B4-BE49-F238E27FC236}">
                    <a16:creationId xmlns:a16="http://schemas.microsoft.com/office/drawing/2014/main" id="{BD2CF324-0258-4C66-A295-E1EFE0F25F08}"/>
                  </a:ext>
                </a:extLst>
              </p:cNvPr>
              <p:cNvSpPr txBox="1">
                <a:spLocks noRot="1" noChangeAspect="1" noMove="1" noResize="1" noEditPoints="1" noAdjustHandles="1" noChangeArrowheads="1" noChangeShapeType="1" noTextEdit="1"/>
              </p:cNvSpPr>
              <p:nvPr/>
            </p:nvSpPr>
            <p:spPr>
              <a:xfrm flipH="1">
                <a:off x="6750394" y="2374846"/>
                <a:ext cx="3038461" cy="276999"/>
              </a:xfrm>
              <a:prstGeom prst="rect">
                <a:avLst/>
              </a:prstGeom>
              <a:blipFill>
                <a:blip r:embed="rId8"/>
                <a:stretch>
                  <a:fillRect t="-28889" r="-4609" b="-51111"/>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 name="מלבן 8">
                <a:extLst>
                  <a:ext uri="{FF2B5EF4-FFF2-40B4-BE49-F238E27FC236}">
                    <a16:creationId xmlns:a16="http://schemas.microsoft.com/office/drawing/2014/main" id="{FFE36683-10AF-4C9D-9BC9-5F04B0984014}"/>
                  </a:ext>
                </a:extLst>
              </p:cNvPr>
              <p:cNvSpPr/>
              <p:nvPr/>
            </p:nvSpPr>
            <p:spPr>
              <a:xfrm>
                <a:off x="10922485" y="5009837"/>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m:oMathPara>
                </a14:m>
                <a:endParaRPr lang="he-IL" dirty="0"/>
              </a:p>
            </p:txBody>
          </p:sp>
        </mc:Choice>
        <mc:Fallback xmlns="">
          <p:sp>
            <p:nvSpPr>
              <p:cNvPr id="9" name="מלבן 8">
                <a:extLst>
                  <a:ext uri="{FF2B5EF4-FFF2-40B4-BE49-F238E27FC236}">
                    <a16:creationId xmlns:a16="http://schemas.microsoft.com/office/drawing/2014/main" id="{FFE36683-10AF-4C9D-9BC9-5F04B0984014}"/>
                  </a:ext>
                </a:extLst>
              </p:cNvPr>
              <p:cNvSpPr>
                <a:spLocks noRot="1" noChangeAspect="1" noMove="1" noResize="1" noEditPoints="1" noAdjustHandles="1" noChangeArrowheads="1" noChangeShapeType="1" noTextEdit="1"/>
              </p:cNvSpPr>
              <p:nvPr/>
            </p:nvSpPr>
            <p:spPr>
              <a:xfrm>
                <a:off x="10922485" y="5009837"/>
                <a:ext cx="873515" cy="369332"/>
              </a:xfrm>
              <a:prstGeom prst="rect">
                <a:avLst/>
              </a:prstGeom>
              <a:blipFill>
                <a:blip r:embed="rId9"/>
                <a:stretch>
                  <a:fillRect l="-2098" r="-6294" b="-1500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45" name="מלבן 44">
                <a:extLst>
                  <a:ext uri="{FF2B5EF4-FFF2-40B4-BE49-F238E27FC236}">
                    <a16:creationId xmlns:a16="http://schemas.microsoft.com/office/drawing/2014/main" id="{2CF41425-8A57-4692-AA85-71E073F45AF4}"/>
                  </a:ext>
                </a:extLst>
              </p:cNvPr>
              <p:cNvSpPr/>
              <p:nvPr/>
            </p:nvSpPr>
            <p:spPr>
              <a:xfrm>
                <a:off x="7900524" y="2834413"/>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e>
                      </m:d>
                      <m:r>
                        <a:rPr lang="en-US" b="0" i="1" smtClean="0">
                          <a:latin typeface="Cambria Math" panose="02040503050406030204" pitchFamily="18" charset="0"/>
                        </a:rPr>
                        <m:t>𝑚𝑖𝑛</m:t>
                      </m:r>
                    </m:oMath>
                  </m:oMathPara>
                </a14:m>
                <a:endParaRPr lang="he-IL" dirty="0"/>
              </a:p>
            </p:txBody>
          </p:sp>
        </mc:Choice>
        <mc:Fallback xmlns="">
          <p:sp>
            <p:nvSpPr>
              <p:cNvPr id="45" name="מלבן 44">
                <a:extLst>
                  <a:ext uri="{FF2B5EF4-FFF2-40B4-BE49-F238E27FC236}">
                    <a16:creationId xmlns:a16="http://schemas.microsoft.com/office/drawing/2014/main" id="{2CF41425-8A57-4692-AA85-71E073F45AF4}"/>
                  </a:ext>
                </a:extLst>
              </p:cNvPr>
              <p:cNvSpPr>
                <a:spLocks noRot="1" noChangeAspect="1" noMove="1" noResize="1" noEditPoints="1" noAdjustHandles="1" noChangeArrowheads="1" noChangeShapeType="1" noTextEdit="1"/>
              </p:cNvSpPr>
              <p:nvPr/>
            </p:nvSpPr>
            <p:spPr>
              <a:xfrm>
                <a:off x="7900524" y="2834413"/>
                <a:ext cx="873515" cy="369332"/>
              </a:xfrm>
              <a:prstGeom prst="rect">
                <a:avLst/>
              </a:prstGeom>
              <a:blipFill>
                <a:blip r:embed="rId10"/>
                <a:stretch>
                  <a:fillRect r="-48951" b="-6557"/>
                </a:stretch>
              </a:blipFill>
            </p:spPr>
            <p:txBody>
              <a:bodyPr/>
              <a:lstStyle/>
              <a:p>
                <a:r>
                  <a:rPr lang="he-IL">
                    <a:noFill/>
                  </a:rPr>
                  <a:t> </a:t>
                </a:r>
              </a:p>
            </p:txBody>
          </p:sp>
        </mc:Fallback>
      </mc:AlternateContent>
      <p:sp>
        <p:nvSpPr>
          <p:cNvPr id="46" name="אליפסה 45">
            <a:extLst>
              <a:ext uri="{FF2B5EF4-FFF2-40B4-BE49-F238E27FC236}">
                <a16:creationId xmlns:a16="http://schemas.microsoft.com/office/drawing/2014/main" id="{265C4F65-F781-4FD9-81D9-0E791487B154}"/>
              </a:ext>
            </a:extLst>
          </p:cNvPr>
          <p:cNvSpPr/>
          <p:nvPr/>
        </p:nvSpPr>
        <p:spPr>
          <a:xfrm>
            <a:off x="7863033" y="2984910"/>
            <a:ext cx="109214" cy="91656"/>
          </a:xfrm>
          <a:prstGeom prst="ellipse">
            <a:avLst/>
          </a:prstGeom>
          <a:solidFill>
            <a:srgbClr val="00206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60C5DE49-A0D8-4E77-BB91-12D8D0EECA35}"/>
              </a:ext>
            </a:extLst>
          </p:cNvPr>
          <p:cNvSpPr/>
          <p:nvPr/>
        </p:nvSpPr>
        <p:spPr>
          <a:xfrm>
            <a:off x="10301387" y="2322438"/>
            <a:ext cx="109214" cy="91656"/>
          </a:xfrm>
          <a:prstGeom prst="ellipse">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48" name="מלבן 47">
                <a:extLst>
                  <a:ext uri="{FF2B5EF4-FFF2-40B4-BE49-F238E27FC236}">
                    <a16:creationId xmlns:a16="http://schemas.microsoft.com/office/drawing/2014/main" id="{872508FD-4539-4984-BF27-3EB4E8624E2F}"/>
                  </a:ext>
                </a:extLst>
              </p:cNvPr>
              <p:cNvSpPr/>
              <p:nvPr/>
            </p:nvSpPr>
            <p:spPr>
              <a:xfrm>
                <a:off x="9905596" y="1892375"/>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m:oMathPara>
                </a14:m>
                <a:endParaRPr lang="he-IL" dirty="0"/>
              </a:p>
            </p:txBody>
          </p:sp>
        </mc:Choice>
        <mc:Fallback xmlns="">
          <p:sp>
            <p:nvSpPr>
              <p:cNvPr id="48" name="מלבן 47">
                <a:extLst>
                  <a:ext uri="{FF2B5EF4-FFF2-40B4-BE49-F238E27FC236}">
                    <a16:creationId xmlns:a16="http://schemas.microsoft.com/office/drawing/2014/main" id="{872508FD-4539-4984-BF27-3EB4E8624E2F}"/>
                  </a:ext>
                </a:extLst>
              </p:cNvPr>
              <p:cNvSpPr>
                <a:spLocks noRot="1" noChangeAspect="1" noMove="1" noResize="1" noEditPoints="1" noAdjustHandles="1" noChangeArrowheads="1" noChangeShapeType="1" noTextEdit="1"/>
              </p:cNvSpPr>
              <p:nvPr/>
            </p:nvSpPr>
            <p:spPr>
              <a:xfrm>
                <a:off x="9905596" y="1892375"/>
                <a:ext cx="873515" cy="369332"/>
              </a:xfrm>
              <a:prstGeom prst="rect">
                <a:avLst/>
              </a:prstGeom>
              <a:blipFill>
                <a:blip r:embed="rId11"/>
                <a:stretch>
                  <a:fillRect l="-2098" r="-7692" b="-14754"/>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49" name="מלבן 48">
                <a:extLst>
                  <a:ext uri="{FF2B5EF4-FFF2-40B4-BE49-F238E27FC236}">
                    <a16:creationId xmlns:a16="http://schemas.microsoft.com/office/drawing/2014/main" id="{FD99E99A-13DC-48A9-B731-0A924E6D8AF4}"/>
                  </a:ext>
                </a:extLst>
              </p:cNvPr>
              <p:cNvSpPr/>
              <p:nvPr/>
            </p:nvSpPr>
            <p:spPr>
              <a:xfrm>
                <a:off x="7883624" y="3337352"/>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2</m:t>
                              </m:r>
                            </m:sub>
                          </m:sSub>
                        </m:e>
                      </m:d>
                      <m:r>
                        <a:rPr lang="en-US" b="0" i="1" smtClean="0">
                          <a:latin typeface="Cambria Math" panose="02040503050406030204" pitchFamily="18" charset="0"/>
                        </a:rPr>
                        <m:t>𝑚𝑎𝑥</m:t>
                      </m:r>
                    </m:oMath>
                  </m:oMathPara>
                </a14:m>
                <a:endParaRPr lang="he-IL" dirty="0"/>
              </a:p>
            </p:txBody>
          </p:sp>
        </mc:Choice>
        <mc:Fallback xmlns="">
          <p:sp>
            <p:nvSpPr>
              <p:cNvPr id="49" name="מלבן 48">
                <a:extLst>
                  <a:ext uri="{FF2B5EF4-FFF2-40B4-BE49-F238E27FC236}">
                    <a16:creationId xmlns:a16="http://schemas.microsoft.com/office/drawing/2014/main" id="{FD99E99A-13DC-48A9-B731-0A924E6D8AF4}"/>
                  </a:ext>
                </a:extLst>
              </p:cNvPr>
              <p:cNvSpPr>
                <a:spLocks noRot="1" noChangeAspect="1" noMove="1" noResize="1" noEditPoints="1" noAdjustHandles="1" noChangeArrowheads="1" noChangeShapeType="1" noTextEdit="1"/>
              </p:cNvSpPr>
              <p:nvPr/>
            </p:nvSpPr>
            <p:spPr>
              <a:xfrm>
                <a:off x="7883624" y="3337352"/>
                <a:ext cx="873515" cy="369332"/>
              </a:xfrm>
              <a:prstGeom prst="rect">
                <a:avLst/>
              </a:prstGeom>
              <a:blipFill>
                <a:blip r:embed="rId12"/>
                <a:stretch>
                  <a:fillRect r="-51389" b="-8197"/>
                </a:stretch>
              </a:blipFill>
            </p:spPr>
            <p:txBody>
              <a:bodyPr/>
              <a:lstStyle/>
              <a:p>
                <a:r>
                  <a:rPr lang="he-IL">
                    <a:noFill/>
                  </a:rPr>
                  <a:t> </a:t>
                </a:r>
              </a:p>
            </p:txBody>
          </p:sp>
        </mc:Fallback>
      </mc:AlternateContent>
      <p:sp>
        <p:nvSpPr>
          <p:cNvPr id="52" name="אליפסה 51">
            <a:extLst>
              <a:ext uri="{FF2B5EF4-FFF2-40B4-BE49-F238E27FC236}">
                <a16:creationId xmlns:a16="http://schemas.microsoft.com/office/drawing/2014/main" id="{B71BED8E-3ED8-4E56-8DBB-CA1D73D4FD4B}"/>
              </a:ext>
            </a:extLst>
          </p:cNvPr>
          <p:cNvSpPr/>
          <p:nvPr/>
        </p:nvSpPr>
        <p:spPr>
          <a:xfrm>
            <a:off x="7846133" y="3487849"/>
            <a:ext cx="109214" cy="91656"/>
          </a:xfrm>
          <a:prstGeom prst="ellipse">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777B5CC3-A4C4-41D4-AE6B-C70055D238E1}"/>
              </a:ext>
            </a:extLst>
          </p:cNvPr>
          <p:cNvSpPr/>
          <p:nvPr/>
        </p:nvSpPr>
        <p:spPr>
          <a:xfrm>
            <a:off x="4637653" y="2973251"/>
            <a:ext cx="109214" cy="91656"/>
          </a:xfrm>
          <a:prstGeom prst="ellipse">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3E2A86FD-EEBD-4C5E-90A3-4FBBAC7120A7}"/>
              </a:ext>
            </a:extLst>
          </p:cNvPr>
          <p:cNvSpPr/>
          <p:nvPr/>
        </p:nvSpPr>
        <p:spPr>
          <a:xfrm>
            <a:off x="5454510" y="4253047"/>
            <a:ext cx="109214" cy="91656"/>
          </a:xfrm>
          <a:prstGeom prst="ellipse">
            <a:avLst/>
          </a:prstGeom>
          <a:solidFill>
            <a:srgbClr val="00206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36" name="מלבן 35">
                <a:extLst>
                  <a:ext uri="{FF2B5EF4-FFF2-40B4-BE49-F238E27FC236}">
                    <a16:creationId xmlns:a16="http://schemas.microsoft.com/office/drawing/2014/main" id="{0EAC4D38-1C79-4CA9-B0F6-B03A8F39C059}"/>
                  </a:ext>
                </a:extLst>
              </p:cNvPr>
              <p:cNvSpPr/>
              <p:nvPr/>
            </p:nvSpPr>
            <p:spPr>
              <a:xfrm>
                <a:off x="5125465" y="3636604"/>
                <a:ext cx="544888" cy="576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400" b="0" i="1" smtClean="0">
                              <a:latin typeface="Cambria Math" panose="02040503050406030204" pitchFamily="18" charset="0"/>
                            </a:rPr>
                          </m:ctrlPr>
                        </m:dPr>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1</m:t>
                              </m:r>
                            </m:sub>
                          </m:sSub>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𝑦</m:t>
                                  </m:r>
                                </m:e>
                                <m:sub>
                                  <m:r>
                                    <a:rPr lang="en-US" sz="1400" b="0" i="1" smtClean="0">
                                      <a:latin typeface="Cambria Math" panose="02040503050406030204" pitchFamily="18" charset="0"/>
                                    </a:rPr>
                                    <m:t>1</m:t>
                                  </m:r>
                                </m:sub>
                              </m:sSub>
                            </m:den>
                          </m:f>
                        </m:e>
                      </m:d>
                    </m:oMath>
                  </m:oMathPara>
                </a14:m>
                <a:endParaRPr lang="he-IL" sz="1400" dirty="0"/>
              </a:p>
            </p:txBody>
          </p:sp>
        </mc:Choice>
        <mc:Fallback xmlns="">
          <p:sp>
            <p:nvSpPr>
              <p:cNvPr id="36" name="מלבן 35">
                <a:extLst>
                  <a:ext uri="{FF2B5EF4-FFF2-40B4-BE49-F238E27FC236}">
                    <a16:creationId xmlns:a16="http://schemas.microsoft.com/office/drawing/2014/main" id="{0EAC4D38-1C79-4CA9-B0F6-B03A8F39C059}"/>
                  </a:ext>
                </a:extLst>
              </p:cNvPr>
              <p:cNvSpPr>
                <a:spLocks noRot="1" noChangeAspect="1" noMove="1" noResize="1" noEditPoints="1" noAdjustHandles="1" noChangeArrowheads="1" noChangeShapeType="1" noTextEdit="1"/>
              </p:cNvSpPr>
              <p:nvPr/>
            </p:nvSpPr>
            <p:spPr>
              <a:xfrm>
                <a:off x="5125465" y="3636604"/>
                <a:ext cx="544888" cy="576376"/>
              </a:xfrm>
              <a:prstGeom prst="rect">
                <a:avLst/>
              </a:prstGeom>
              <a:blipFill>
                <a:blip r:embed="rId13"/>
                <a:stretch>
                  <a:fillRect r="-2809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37" name="מלבן 36">
                <a:extLst>
                  <a:ext uri="{FF2B5EF4-FFF2-40B4-BE49-F238E27FC236}">
                    <a16:creationId xmlns:a16="http://schemas.microsoft.com/office/drawing/2014/main" id="{62AC7314-AD32-4F9A-A29B-B26CEA6282E1}"/>
                  </a:ext>
                </a:extLst>
              </p:cNvPr>
              <p:cNvSpPr/>
              <p:nvPr/>
            </p:nvSpPr>
            <p:spPr>
              <a:xfrm>
                <a:off x="4271625" y="3046676"/>
                <a:ext cx="544888" cy="576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400" b="0" i="1" smtClean="0">
                              <a:latin typeface="Cambria Math" panose="02040503050406030204" pitchFamily="18" charset="0"/>
                            </a:rPr>
                          </m:ctrlPr>
                        </m:dPr>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2</m:t>
                              </m:r>
                            </m:sub>
                          </m:sSub>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𝑦</m:t>
                                  </m:r>
                                </m:e>
                                <m:sub>
                                  <m:r>
                                    <a:rPr lang="en-US" sz="1400" b="0" i="1" smtClean="0">
                                      <a:latin typeface="Cambria Math" panose="02040503050406030204" pitchFamily="18" charset="0"/>
                                    </a:rPr>
                                    <m:t>2</m:t>
                                  </m:r>
                                </m:sub>
                              </m:sSub>
                            </m:den>
                          </m:f>
                        </m:e>
                      </m:d>
                    </m:oMath>
                  </m:oMathPara>
                </a14:m>
                <a:endParaRPr lang="he-IL" sz="1400" dirty="0"/>
              </a:p>
            </p:txBody>
          </p:sp>
        </mc:Choice>
        <mc:Fallback xmlns="">
          <p:sp>
            <p:nvSpPr>
              <p:cNvPr id="37" name="מלבן 36">
                <a:extLst>
                  <a:ext uri="{FF2B5EF4-FFF2-40B4-BE49-F238E27FC236}">
                    <a16:creationId xmlns:a16="http://schemas.microsoft.com/office/drawing/2014/main" id="{62AC7314-AD32-4F9A-A29B-B26CEA6282E1}"/>
                  </a:ext>
                </a:extLst>
              </p:cNvPr>
              <p:cNvSpPr>
                <a:spLocks noRot="1" noChangeAspect="1" noMove="1" noResize="1" noEditPoints="1" noAdjustHandles="1" noChangeArrowheads="1" noChangeShapeType="1" noTextEdit="1"/>
              </p:cNvSpPr>
              <p:nvPr/>
            </p:nvSpPr>
            <p:spPr>
              <a:xfrm>
                <a:off x="4271625" y="3046676"/>
                <a:ext cx="544888" cy="576376"/>
              </a:xfrm>
              <a:prstGeom prst="rect">
                <a:avLst/>
              </a:prstGeom>
              <a:blipFill>
                <a:blip r:embed="rId14"/>
                <a:stretch>
                  <a:fillRect r="-2809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8A0E1D2-7B0C-4E20-BEB2-BDC7A526745F}"/>
                  </a:ext>
                </a:extLst>
              </p:cNvPr>
              <p:cNvSpPr txBox="1"/>
              <p:nvPr/>
            </p:nvSpPr>
            <p:spPr>
              <a:xfrm flipH="1">
                <a:off x="304896" y="2784420"/>
                <a:ext cx="3744585" cy="622991"/>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תחומי העלייה / ירידה של הפונקציות </a:t>
                </a:r>
                <a:br>
                  <a:rPr lang="en-US" sz="1600" dirty="0">
                    <a:latin typeface="Rubik" pitchFamily="2" charset="-79"/>
                    <a:cs typeface="Rubik" pitchFamily="2" charset="-79"/>
                  </a:rPr>
                </a:br>
                <a:r>
                  <a:rPr lang="he-IL" sz="1600" dirty="0">
                    <a:latin typeface="Rubik" pitchFamily="2" charset="-79"/>
                    <a:cs typeface="Rubik" pitchFamily="2" charset="-79"/>
                  </a:rPr>
                  <a:t> </a:t>
                </a:r>
                <a14:m>
                  <m:oMath xmlns:m="http://schemas.openxmlformats.org/officeDocument/2006/math">
                    <m:r>
                      <a:rPr lang="en-US" sz="1600" i="1" dirty="0">
                        <a:latin typeface="Cambria Math" panose="02040503050406030204" pitchFamily="18" charset="0"/>
                        <a:cs typeface="Rubik" pitchFamily="2" charset="-79"/>
                      </a:rPr>
                      <m:t>𝑓</m:t>
                    </m:r>
                    <m:r>
                      <a:rPr lang="en-US" sz="1600" i="1" dirty="0">
                        <a:latin typeface="Cambria Math" panose="02040503050406030204" pitchFamily="18" charset="0"/>
                        <a:cs typeface="Rubik" pitchFamily="2" charset="-79"/>
                      </a:rPr>
                      <m:t>(</m:t>
                    </m:r>
                    <m:r>
                      <a:rPr lang="en-US" sz="1600" i="1" dirty="0">
                        <a:latin typeface="Cambria Math" panose="02040503050406030204" pitchFamily="18" charset="0"/>
                        <a:cs typeface="Rubik" pitchFamily="2" charset="-79"/>
                      </a:rPr>
                      <m:t>𝑥</m:t>
                    </m:r>
                    <m:r>
                      <a:rPr lang="en-US" sz="1600" i="1" dirty="0">
                        <a:latin typeface="Cambria Math" panose="02040503050406030204" pitchFamily="18" charset="0"/>
                        <a:cs typeface="Rubik" pitchFamily="2" charset="-79"/>
                      </a:rPr>
                      <m:t>)  </m:t>
                    </m:r>
                  </m:oMath>
                </a14:m>
                <a:r>
                  <a:rPr lang="he-IL" sz="1600" dirty="0">
                    <a:latin typeface="Rubik" pitchFamily="2" charset="-79"/>
                    <a:cs typeface="Rubik" pitchFamily="2" charset="-79"/>
                  </a:rPr>
                  <a:t> ו- </a:t>
                </a:r>
                <a14:m>
                  <m:oMath xmlns:m="http://schemas.openxmlformats.org/officeDocument/2006/math">
                    <m:f>
                      <m:fPr>
                        <m:ctrlPr>
                          <a:rPr lang="en-US" sz="1600" i="1" dirty="0">
                            <a:latin typeface="Cambria Math" panose="02040503050406030204" pitchFamily="18" charset="0"/>
                            <a:cs typeface="Rubik" pitchFamily="2" charset="-79"/>
                          </a:rPr>
                        </m:ctrlPr>
                      </m:fPr>
                      <m:num>
                        <m:r>
                          <a:rPr lang="en-US" sz="1600" i="1" dirty="0">
                            <a:latin typeface="Cambria Math" panose="02040503050406030204" pitchFamily="18" charset="0"/>
                            <a:cs typeface="Rubik" pitchFamily="2" charset="-79"/>
                          </a:rPr>
                          <m:t>1</m:t>
                        </m:r>
                      </m:num>
                      <m:den>
                        <m:r>
                          <a:rPr lang="en-US" sz="1600" i="1" dirty="0">
                            <a:latin typeface="Cambria Math" panose="02040503050406030204" pitchFamily="18" charset="0"/>
                            <a:cs typeface="Rubik" pitchFamily="2" charset="-79"/>
                          </a:rPr>
                          <m:t>𝑓</m:t>
                        </m:r>
                        <m:d>
                          <m:dPr>
                            <m:ctrlPr>
                              <a:rPr lang="en-US" sz="1600" i="1" dirty="0">
                                <a:latin typeface="Cambria Math" panose="02040503050406030204" pitchFamily="18" charset="0"/>
                                <a:cs typeface="Rubik" pitchFamily="2" charset="-79"/>
                              </a:rPr>
                            </m:ctrlPr>
                          </m:dPr>
                          <m:e>
                            <m:r>
                              <a:rPr lang="en-US" sz="1600" i="1" dirty="0">
                                <a:latin typeface="Cambria Math" panose="02040503050406030204" pitchFamily="18" charset="0"/>
                                <a:cs typeface="Rubik" pitchFamily="2" charset="-79"/>
                              </a:rPr>
                              <m:t>𝑥</m:t>
                            </m:r>
                          </m:e>
                        </m:d>
                      </m:den>
                    </m:f>
                  </m:oMath>
                </a14:m>
                <a:r>
                  <a:rPr lang="he-IL" sz="1600" dirty="0">
                    <a:latin typeface="Rubik" pitchFamily="2" charset="-79"/>
                    <a:cs typeface="Rubik" pitchFamily="2" charset="-79"/>
                  </a:rPr>
                  <a:t> הפוכים זה מזה.  </a:t>
                </a:r>
              </a:p>
            </p:txBody>
          </p:sp>
        </mc:Choice>
        <mc:Fallback xmlns="">
          <p:sp>
            <p:nvSpPr>
              <p:cNvPr id="40" name="TextBox 39">
                <a:extLst>
                  <a:ext uri="{FF2B5EF4-FFF2-40B4-BE49-F238E27FC236}">
                    <a16:creationId xmlns:a16="http://schemas.microsoft.com/office/drawing/2014/main" id="{C8A0E1D2-7B0C-4E20-BEB2-BDC7A526745F}"/>
                  </a:ext>
                </a:extLst>
              </p:cNvPr>
              <p:cNvSpPr txBox="1">
                <a:spLocks noRot="1" noChangeAspect="1" noMove="1" noResize="1" noEditPoints="1" noAdjustHandles="1" noChangeArrowheads="1" noChangeShapeType="1" noTextEdit="1"/>
              </p:cNvSpPr>
              <p:nvPr/>
            </p:nvSpPr>
            <p:spPr>
              <a:xfrm flipH="1">
                <a:off x="304896" y="2784420"/>
                <a:ext cx="3744585" cy="622991"/>
              </a:xfrm>
              <a:prstGeom prst="rect">
                <a:avLst/>
              </a:prstGeom>
              <a:blipFill>
                <a:blip r:embed="rId15"/>
                <a:stretch>
                  <a:fillRect t="-9615" b="-9615"/>
                </a:stretch>
              </a:blipFill>
              <a:ln>
                <a:solidFill>
                  <a:srgbClr val="8A0437"/>
                </a:solidFill>
              </a:ln>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8FFD34B1-7819-483B-B4BD-69843A776C92}"/>
                  </a:ext>
                </a:extLst>
              </p:cNvPr>
              <p:cNvSpPr txBox="1"/>
              <p:nvPr/>
            </p:nvSpPr>
            <p:spPr>
              <a:xfrm flipH="1">
                <a:off x="286478" y="3614106"/>
                <a:ext cx="3744585" cy="622991"/>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סוג נקודות הקיצון של הפונקציות </a:t>
                </a:r>
                <a:br>
                  <a:rPr lang="en-US" sz="1600" dirty="0">
                    <a:latin typeface="Rubik" pitchFamily="2" charset="-79"/>
                    <a:cs typeface="Rubik" pitchFamily="2" charset="-79"/>
                  </a:rPr>
                </a:br>
                <a:r>
                  <a:rPr lang="he-IL" sz="1600" dirty="0">
                    <a:latin typeface="Rubik" pitchFamily="2" charset="-79"/>
                    <a:cs typeface="Rubik" pitchFamily="2" charset="-79"/>
                  </a:rPr>
                  <a:t> </a:t>
                </a:r>
                <a14:m>
                  <m:oMath xmlns:m="http://schemas.openxmlformats.org/officeDocument/2006/math">
                    <m:r>
                      <a:rPr lang="en-US" sz="1600" i="1" dirty="0">
                        <a:latin typeface="Cambria Math" panose="02040503050406030204" pitchFamily="18" charset="0"/>
                        <a:cs typeface="Rubik" pitchFamily="2" charset="-79"/>
                      </a:rPr>
                      <m:t>𝑓</m:t>
                    </m:r>
                    <m:r>
                      <a:rPr lang="en-US" sz="1600" i="1" dirty="0">
                        <a:latin typeface="Cambria Math" panose="02040503050406030204" pitchFamily="18" charset="0"/>
                        <a:cs typeface="Rubik" pitchFamily="2" charset="-79"/>
                      </a:rPr>
                      <m:t>(</m:t>
                    </m:r>
                    <m:r>
                      <a:rPr lang="en-US" sz="1600" i="1" dirty="0">
                        <a:latin typeface="Cambria Math" panose="02040503050406030204" pitchFamily="18" charset="0"/>
                        <a:cs typeface="Rubik" pitchFamily="2" charset="-79"/>
                      </a:rPr>
                      <m:t>𝑥</m:t>
                    </m:r>
                    <m:r>
                      <a:rPr lang="en-US" sz="1600" i="1" dirty="0">
                        <a:latin typeface="Cambria Math" panose="02040503050406030204" pitchFamily="18" charset="0"/>
                        <a:cs typeface="Rubik" pitchFamily="2" charset="-79"/>
                      </a:rPr>
                      <m:t>)  </m:t>
                    </m:r>
                  </m:oMath>
                </a14:m>
                <a:r>
                  <a:rPr lang="he-IL" sz="1600" dirty="0">
                    <a:latin typeface="Rubik" pitchFamily="2" charset="-79"/>
                    <a:cs typeface="Rubik" pitchFamily="2" charset="-79"/>
                  </a:rPr>
                  <a:t> ו- </a:t>
                </a:r>
                <a14:m>
                  <m:oMath xmlns:m="http://schemas.openxmlformats.org/officeDocument/2006/math">
                    <m:f>
                      <m:fPr>
                        <m:ctrlPr>
                          <a:rPr lang="en-US" sz="1600" i="1" dirty="0">
                            <a:latin typeface="Cambria Math" panose="02040503050406030204" pitchFamily="18" charset="0"/>
                            <a:cs typeface="Rubik" pitchFamily="2" charset="-79"/>
                          </a:rPr>
                        </m:ctrlPr>
                      </m:fPr>
                      <m:num>
                        <m:r>
                          <a:rPr lang="en-US" sz="1600" i="1" dirty="0">
                            <a:latin typeface="Cambria Math" panose="02040503050406030204" pitchFamily="18" charset="0"/>
                            <a:cs typeface="Rubik" pitchFamily="2" charset="-79"/>
                          </a:rPr>
                          <m:t>1</m:t>
                        </m:r>
                      </m:num>
                      <m:den>
                        <m:r>
                          <a:rPr lang="en-US" sz="1600" i="1" dirty="0">
                            <a:latin typeface="Cambria Math" panose="02040503050406030204" pitchFamily="18" charset="0"/>
                            <a:cs typeface="Rubik" pitchFamily="2" charset="-79"/>
                          </a:rPr>
                          <m:t>𝑓</m:t>
                        </m:r>
                        <m:d>
                          <m:dPr>
                            <m:ctrlPr>
                              <a:rPr lang="en-US" sz="1600" i="1" dirty="0">
                                <a:latin typeface="Cambria Math" panose="02040503050406030204" pitchFamily="18" charset="0"/>
                                <a:cs typeface="Rubik" pitchFamily="2" charset="-79"/>
                              </a:rPr>
                            </m:ctrlPr>
                          </m:dPr>
                          <m:e>
                            <m:r>
                              <a:rPr lang="en-US" sz="1600" i="1" dirty="0">
                                <a:latin typeface="Cambria Math" panose="02040503050406030204" pitchFamily="18" charset="0"/>
                                <a:cs typeface="Rubik" pitchFamily="2" charset="-79"/>
                              </a:rPr>
                              <m:t>𝑥</m:t>
                            </m:r>
                          </m:e>
                        </m:d>
                      </m:den>
                    </m:f>
                  </m:oMath>
                </a14:m>
                <a:r>
                  <a:rPr lang="he-IL" sz="1600" dirty="0">
                    <a:latin typeface="Rubik" pitchFamily="2" charset="-79"/>
                    <a:cs typeface="Rubik" pitchFamily="2" charset="-79"/>
                  </a:rPr>
                  <a:t>  הפוכים זה מזה.  </a:t>
                </a:r>
              </a:p>
            </p:txBody>
          </p:sp>
        </mc:Choice>
        <mc:Fallback xmlns="">
          <p:sp>
            <p:nvSpPr>
              <p:cNvPr id="54" name="TextBox 53">
                <a:extLst>
                  <a:ext uri="{FF2B5EF4-FFF2-40B4-BE49-F238E27FC236}">
                    <a16:creationId xmlns:a16="http://schemas.microsoft.com/office/drawing/2014/main" id="{8FFD34B1-7819-483B-B4BD-69843A776C92}"/>
                  </a:ext>
                </a:extLst>
              </p:cNvPr>
              <p:cNvSpPr txBox="1">
                <a:spLocks noRot="1" noChangeAspect="1" noMove="1" noResize="1" noEditPoints="1" noAdjustHandles="1" noChangeArrowheads="1" noChangeShapeType="1" noTextEdit="1"/>
              </p:cNvSpPr>
              <p:nvPr/>
            </p:nvSpPr>
            <p:spPr>
              <a:xfrm flipH="1">
                <a:off x="286478" y="3614106"/>
                <a:ext cx="3744585" cy="622991"/>
              </a:xfrm>
              <a:prstGeom prst="rect">
                <a:avLst/>
              </a:prstGeom>
              <a:blipFill>
                <a:blip r:embed="rId16"/>
                <a:stretch>
                  <a:fillRect t="-9615" b="-9615"/>
                </a:stretch>
              </a:blipFill>
              <a:ln>
                <a:solidFill>
                  <a:srgbClr val="8A0437"/>
                </a:solidFill>
              </a:ln>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57" name="מלבן 56">
                <a:extLst>
                  <a:ext uri="{FF2B5EF4-FFF2-40B4-BE49-F238E27FC236}">
                    <a16:creationId xmlns:a16="http://schemas.microsoft.com/office/drawing/2014/main" id="{5A07F261-34E1-41E1-A81B-F737DEB02EAF}"/>
                  </a:ext>
                </a:extLst>
              </p:cNvPr>
              <p:cNvSpPr/>
              <p:nvPr/>
            </p:nvSpPr>
            <p:spPr>
              <a:xfrm>
                <a:off x="5489505" y="4095352"/>
                <a:ext cx="544888"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𝑚𝑎𝑥</m:t>
                      </m:r>
                    </m:oMath>
                  </m:oMathPara>
                </a14:m>
                <a:endParaRPr lang="he-IL" sz="1400" dirty="0"/>
              </a:p>
            </p:txBody>
          </p:sp>
        </mc:Choice>
        <mc:Fallback xmlns="">
          <p:sp>
            <p:nvSpPr>
              <p:cNvPr id="57" name="מלבן 56">
                <a:extLst>
                  <a:ext uri="{FF2B5EF4-FFF2-40B4-BE49-F238E27FC236}">
                    <a16:creationId xmlns:a16="http://schemas.microsoft.com/office/drawing/2014/main" id="{5A07F261-34E1-41E1-A81B-F737DEB02EAF}"/>
                  </a:ext>
                </a:extLst>
              </p:cNvPr>
              <p:cNvSpPr>
                <a:spLocks noRot="1" noChangeAspect="1" noMove="1" noResize="1" noEditPoints="1" noAdjustHandles="1" noChangeArrowheads="1" noChangeShapeType="1" noTextEdit="1"/>
              </p:cNvSpPr>
              <p:nvPr/>
            </p:nvSpPr>
            <p:spPr>
              <a:xfrm>
                <a:off x="5489505" y="4095352"/>
                <a:ext cx="544888" cy="307777"/>
              </a:xfrm>
              <a:prstGeom prst="rect">
                <a:avLst/>
              </a:prstGeom>
              <a:blipFill>
                <a:blip r:embed="rId17"/>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58" name="מלבן 57">
                <a:extLst>
                  <a:ext uri="{FF2B5EF4-FFF2-40B4-BE49-F238E27FC236}">
                    <a16:creationId xmlns:a16="http://schemas.microsoft.com/office/drawing/2014/main" id="{88FBDFD1-513B-4A4D-BF6C-86D5B9A88674}"/>
                  </a:ext>
                </a:extLst>
              </p:cNvPr>
              <p:cNvSpPr/>
              <p:nvPr/>
            </p:nvSpPr>
            <p:spPr>
              <a:xfrm>
                <a:off x="4663116" y="2831021"/>
                <a:ext cx="544888"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𝑚𝑖𝑛</m:t>
                      </m:r>
                    </m:oMath>
                  </m:oMathPara>
                </a14:m>
                <a:endParaRPr lang="he-IL" sz="1400" dirty="0"/>
              </a:p>
            </p:txBody>
          </p:sp>
        </mc:Choice>
        <mc:Fallback xmlns="">
          <p:sp>
            <p:nvSpPr>
              <p:cNvPr id="58" name="מלבן 57">
                <a:extLst>
                  <a:ext uri="{FF2B5EF4-FFF2-40B4-BE49-F238E27FC236}">
                    <a16:creationId xmlns:a16="http://schemas.microsoft.com/office/drawing/2014/main" id="{88FBDFD1-513B-4A4D-BF6C-86D5B9A88674}"/>
                  </a:ext>
                </a:extLst>
              </p:cNvPr>
              <p:cNvSpPr>
                <a:spLocks noRot="1" noChangeAspect="1" noMove="1" noResize="1" noEditPoints="1" noAdjustHandles="1" noChangeArrowheads="1" noChangeShapeType="1" noTextEdit="1"/>
              </p:cNvSpPr>
              <p:nvPr/>
            </p:nvSpPr>
            <p:spPr>
              <a:xfrm>
                <a:off x="4663116" y="2831021"/>
                <a:ext cx="544888" cy="307777"/>
              </a:xfrm>
              <a:prstGeom prst="rect">
                <a:avLst/>
              </a:prstGeom>
              <a:blipFill>
                <a:blip r:embed="rId18"/>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59" name="מלבן 58">
                <a:extLst>
                  <a:ext uri="{FF2B5EF4-FFF2-40B4-BE49-F238E27FC236}">
                    <a16:creationId xmlns:a16="http://schemas.microsoft.com/office/drawing/2014/main" id="{221A6849-0866-411D-B1D5-12BD62711310}"/>
                  </a:ext>
                </a:extLst>
              </p:cNvPr>
              <p:cNvSpPr/>
              <p:nvPr/>
            </p:nvSpPr>
            <p:spPr>
              <a:xfrm>
                <a:off x="1479128" y="4474262"/>
                <a:ext cx="873515" cy="71468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den>
                          </m:f>
                        </m:e>
                      </m:d>
                    </m:oMath>
                  </m:oMathPara>
                </a14:m>
                <a:endParaRPr lang="he-IL" dirty="0"/>
              </a:p>
            </p:txBody>
          </p:sp>
        </mc:Choice>
        <mc:Fallback xmlns="">
          <p:sp>
            <p:nvSpPr>
              <p:cNvPr id="59" name="מלבן 58">
                <a:extLst>
                  <a:ext uri="{FF2B5EF4-FFF2-40B4-BE49-F238E27FC236}">
                    <a16:creationId xmlns:a16="http://schemas.microsoft.com/office/drawing/2014/main" id="{221A6849-0866-411D-B1D5-12BD62711310}"/>
                  </a:ext>
                </a:extLst>
              </p:cNvPr>
              <p:cNvSpPr>
                <a:spLocks noRot="1" noChangeAspect="1" noMove="1" noResize="1" noEditPoints="1" noAdjustHandles="1" noChangeArrowheads="1" noChangeShapeType="1" noTextEdit="1"/>
              </p:cNvSpPr>
              <p:nvPr/>
            </p:nvSpPr>
            <p:spPr>
              <a:xfrm>
                <a:off x="1479128" y="4474262"/>
                <a:ext cx="873515" cy="714683"/>
              </a:xfrm>
              <a:prstGeom prst="rect">
                <a:avLst/>
              </a:prstGeom>
              <a:blipFill>
                <a:blip r:embed="rId19"/>
                <a:stretch>
                  <a:fillRect/>
                </a:stretch>
              </a:blipFill>
            </p:spPr>
            <p:txBody>
              <a:bodyPr/>
              <a:lstStyle/>
              <a:p>
                <a:r>
                  <a:rPr lang="he-IL">
                    <a:noFill/>
                  </a:rPr>
                  <a:t> </a:t>
                </a:r>
              </a:p>
            </p:txBody>
          </p:sp>
        </mc:Fallback>
      </mc:AlternateContent>
      <p:sp>
        <p:nvSpPr>
          <p:cNvPr id="60" name="אליפסה 59">
            <a:extLst>
              <a:ext uri="{FF2B5EF4-FFF2-40B4-BE49-F238E27FC236}">
                <a16:creationId xmlns:a16="http://schemas.microsoft.com/office/drawing/2014/main" id="{E9C49294-F57F-402B-ADF7-3C7255CD5EA6}"/>
              </a:ext>
            </a:extLst>
          </p:cNvPr>
          <p:cNvSpPr/>
          <p:nvPr/>
        </p:nvSpPr>
        <p:spPr>
          <a:xfrm>
            <a:off x="1408946" y="4798355"/>
            <a:ext cx="109214" cy="91656"/>
          </a:xfrm>
          <a:prstGeom prst="ellipse">
            <a:avLst/>
          </a:prstGeom>
          <a:solidFill>
            <a:srgbClr val="00206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6FF16BAE-44F8-4E4A-93FC-3A327026CDF1}"/>
              </a:ext>
            </a:extLst>
          </p:cNvPr>
          <p:cNvSpPr/>
          <p:nvPr/>
        </p:nvSpPr>
        <p:spPr>
          <a:xfrm>
            <a:off x="1408946" y="5479537"/>
            <a:ext cx="109214" cy="91656"/>
          </a:xfrm>
          <a:prstGeom prst="ellipse">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8" name="מלבן 7">
                <a:extLst>
                  <a:ext uri="{FF2B5EF4-FFF2-40B4-BE49-F238E27FC236}">
                    <a16:creationId xmlns:a16="http://schemas.microsoft.com/office/drawing/2014/main" id="{46ABE1CE-0BBD-438D-9ABA-A3DE7B4DA280}"/>
                  </a:ext>
                </a:extLst>
              </p:cNvPr>
              <p:cNvSpPr/>
              <p:nvPr/>
            </p:nvSpPr>
            <p:spPr>
              <a:xfrm>
                <a:off x="2378911" y="4650668"/>
                <a:ext cx="24878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𝑚𝑎𝑥</m:t>
                      </m:r>
                    </m:oMath>
                  </m:oMathPara>
                </a14:m>
                <a:endParaRPr lang="he-IL" dirty="0"/>
              </a:p>
            </p:txBody>
          </p:sp>
        </mc:Choice>
        <mc:Fallback xmlns="">
          <p:sp>
            <p:nvSpPr>
              <p:cNvPr id="8" name="מלבן 7">
                <a:extLst>
                  <a:ext uri="{FF2B5EF4-FFF2-40B4-BE49-F238E27FC236}">
                    <a16:creationId xmlns:a16="http://schemas.microsoft.com/office/drawing/2014/main" id="{46ABE1CE-0BBD-438D-9ABA-A3DE7B4DA280}"/>
                  </a:ext>
                </a:extLst>
              </p:cNvPr>
              <p:cNvSpPr>
                <a:spLocks noRot="1" noChangeAspect="1" noMove="1" noResize="1" noEditPoints="1" noAdjustHandles="1" noChangeArrowheads="1" noChangeShapeType="1" noTextEdit="1"/>
              </p:cNvSpPr>
              <p:nvPr/>
            </p:nvSpPr>
            <p:spPr>
              <a:xfrm>
                <a:off x="2378911" y="4650668"/>
                <a:ext cx="248786" cy="369332"/>
              </a:xfrm>
              <a:prstGeom prst="rect">
                <a:avLst/>
              </a:prstGeom>
              <a:blipFill>
                <a:blip r:embed="rId20"/>
                <a:stretch>
                  <a:fillRect r="-139024"/>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66" name="מלבן 65">
                <a:extLst>
                  <a:ext uri="{FF2B5EF4-FFF2-40B4-BE49-F238E27FC236}">
                    <a16:creationId xmlns:a16="http://schemas.microsoft.com/office/drawing/2014/main" id="{B285FCA4-022A-4898-BFC8-FCC8E7FEEF2E}"/>
                  </a:ext>
                </a:extLst>
              </p:cNvPr>
              <p:cNvSpPr/>
              <p:nvPr/>
            </p:nvSpPr>
            <p:spPr>
              <a:xfrm>
                <a:off x="1518160" y="5335476"/>
                <a:ext cx="544888" cy="64556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600" b="0" i="1" smtClean="0">
                              <a:latin typeface="Cambria Math" panose="02040503050406030204" pitchFamily="18" charset="0"/>
                            </a:rPr>
                          </m:ctrlPr>
                        </m:d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𝑥</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1</m:t>
                              </m:r>
                            </m:num>
                            <m:den>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𝑦</m:t>
                                  </m:r>
                                </m:e>
                                <m:sub>
                                  <m:r>
                                    <a:rPr lang="en-US" sz="1600" b="0" i="1" smtClean="0">
                                      <a:latin typeface="Cambria Math" panose="02040503050406030204" pitchFamily="18" charset="0"/>
                                    </a:rPr>
                                    <m:t>2</m:t>
                                  </m:r>
                                </m:sub>
                              </m:sSub>
                            </m:den>
                          </m:f>
                        </m:e>
                      </m:d>
                    </m:oMath>
                  </m:oMathPara>
                </a14:m>
                <a:endParaRPr lang="he-IL" sz="1600" dirty="0"/>
              </a:p>
            </p:txBody>
          </p:sp>
        </mc:Choice>
        <mc:Fallback xmlns="">
          <p:sp>
            <p:nvSpPr>
              <p:cNvPr id="66" name="מלבן 65">
                <a:extLst>
                  <a:ext uri="{FF2B5EF4-FFF2-40B4-BE49-F238E27FC236}">
                    <a16:creationId xmlns:a16="http://schemas.microsoft.com/office/drawing/2014/main" id="{B285FCA4-022A-4898-BFC8-FCC8E7FEEF2E}"/>
                  </a:ext>
                </a:extLst>
              </p:cNvPr>
              <p:cNvSpPr>
                <a:spLocks noRot="1" noChangeAspect="1" noMove="1" noResize="1" noEditPoints="1" noAdjustHandles="1" noChangeArrowheads="1" noChangeShapeType="1" noTextEdit="1"/>
              </p:cNvSpPr>
              <p:nvPr/>
            </p:nvSpPr>
            <p:spPr>
              <a:xfrm>
                <a:off x="1518160" y="5335476"/>
                <a:ext cx="544888" cy="645561"/>
              </a:xfrm>
              <a:prstGeom prst="rect">
                <a:avLst/>
              </a:prstGeom>
              <a:blipFill>
                <a:blip r:embed="rId21"/>
                <a:stretch>
                  <a:fillRect r="-44944"/>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67" name="מלבן 66">
                <a:extLst>
                  <a:ext uri="{FF2B5EF4-FFF2-40B4-BE49-F238E27FC236}">
                    <a16:creationId xmlns:a16="http://schemas.microsoft.com/office/drawing/2014/main" id="{0C4E7F14-B9D4-4BCF-A266-B557F4CA1AC7}"/>
                  </a:ext>
                </a:extLst>
              </p:cNvPr>
              <p:cNvSpPr/>
              <p:nvPr/>
            </p:nvSpPr>
            <p:spPr>
              <a:xfrm>
                <a:off x="2340820" y="5364180"/>
                <a:ext cx="24878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𝑚𝑖𝑛</m:t>
                      </m:r>
                    </m:oMath>
                  </m:oMathPara>
                </a14:m>
                <a:endParaRPr lang="he-IL" dirty="0"/>
              </a:p>
            </p:txBody>
          </p:sp>
        </mc:Choice>
        <mc:Fallback xmlns="">
          <p:sp>
            <p:nvSpPr>
              <p:cNvPr id="67" name="מלבן 66">
                <a:extLst>
                  <a:ext uri="{FF2B5EF4-FFF2-40B4-BE49-F238E27FC236}">
                    <a16:creationId xmlns:a16="http://schemas.microsoft.com/office/drawing/2014/main" id="{0C4E7F14-B9D4-4BCF-A266-B557F4CA1AC7}"/>
                  </a:ext>
                </a:extLst>
              </p:cNvPr>
              <p:cNvSpPr>
                <a:spLocks noRot="1" noChangeAspect="1" noMove="1" noResize="1" noEditPoints="1" noAdjustHandles="1" noChangeArrowheads="1" noChangeShapeType="1" noTextEdit="1"/>
              </p:cNvSpPr>
              <p:nvPr/>
            </p:nvSpPr>
            <p:spPr>
              <a:xfrm>
                <a:off x="2340820" y="5364180"/>
                <a:ext cx="248786" cy="369332"/>
              </a:xfrm>
              <a:prstGeom prst="rect">
                <a:avLst/>
              </a:prstGeom>
              <a:blipFill>
                <a:blip r:embed="rId22"/>
                <a:stretch>
                  <a:fillRect r="-131707"/>
                </a:stretch>
              </a:blipFill>
            </p:spPr>
            <p:txBody>
              <a:bodyPr/>
              <a:lstStyle/>
              <a:p>
                <a:r>
                  <a:rPr lang="he-IL">
                    <a:noFill/>
                  </a:rPr>
                  <a:t> </a:t>
                </a:r>
              </a:p>
            </p:txBody>
          </p:sp>
        </mc:Fallback>
      </mc:AlternateContent>
      <p:cxnSp>
        <p:nvCxnSpPr>
          <p:cNvPr id="69" name="מחבר ישר 68">
            <a:extLst>
              <a:ext uri="{FF2B5EF4-FFF2-40B4-BE49-F238E27FC236}">
                <a16:creationId xmlns:a16="http://schemas.microsoft.com/office/drawing/2014/main" id="{070C878A-89EC-4F80-B9A9-D16E4ADECD10}"/>
              </a:ext>
            </a:extLst>
          </p:cNvPr>
          <p:cNvCxnSpPr>
            <a:cxnSpLocks/>
          </p:cNvCxnSpPr>
          <p:nvPr/>
        </p:nvCxnSpPr>
        <p:spPr>
          <a:xfrm>
            <a:off x="5095677" y="1814793"/>
            <a:ext cx="0" cy="3226886"/>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sp>
        <p:nvSpPr>
          <p:cNvPr id="10" name="צורה חופשית: צורה 9">
            <a:extLst>
              <a:ext uri="{FF2B5EF4-FFF2-40B4-BE49-F238E27FC236}">
                <a16:creationId xmlns:a16="http://schemas.microsoft.com/office/drawing/2014/main" id="{4CE8C8CC-2937-48CB-A7D0-F6EB0D51A844}"/>
              </a:ext>
            </a:extLst>
          </p:cNvPr>
          <p:cNvSpPr/>
          <p:nvPr/>
        </p:nvSpPr>
        <p:spPr>
          <a:xfrm>
            <a:off x="4352925" y="1809750"/>
            <a:ext cx="609600" cy="1190637"/>
          </a:xfrm>
          <a:custGeom>
            <a:avLst/>
            <a:gdLst>
              <a:gd name="connsiteX0" fmla="*/ 0 w 609600"/>
              <a:gd name="connsiteY0" fmla="*/ 0 h 1190637"/>
              <a:gd name="connsiteX1" fmla="*/ 314325 w 609600"/>
              <a:gd name="connsiteY1" fmla="*/ 1190625 h 1190637"/>
              <a:gd name="connsiteX2" fmla="*/ 609600 w 609600"/>
              <a:gd name="connsiteY2" fmla="*/ 19050 h 1190637"/>
            </a:gdLst>
            <a:ahLst/>
            <a:cxnLst>
              <a:cxn ang="0">
                <a:pos x="connsiteX0" y="connsiteY0"/>
              </a:cxn>
              <a:cxn ang="0">
                <a:pos x="connsiteX1" y="connsiteY1"/>
              </a:cxn>
              <a:cxn ang="0">
                <a:pos x="connsiteX2" y="connsiteY2"/>
              </a:cxn>
            </a:cxnLst>
            <a:rect l="l" t="t" r="r" b="b"/>
            <a:pathLst>
              <a:path w="609600" h="1190637">
                <a:moveTo>
                  <a:pt x="0" y="0"/>
                </a:moveTo>
                <a:cubicBezTo>
                  <a:pt x="106362" y="593725"/>
                  <a:pt x="212725" y="1187450"/>
                  <a:pt x="314325" y="1190625"/>
                </a:cubicBezTo>
                <a:cubicBezTo>
                  <a:pt x="415925" y="1193800"/>
                  <a:pt x="512762" y="606425"/>
                  <a:pt x="609600" y="1905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צורה חופשית: צורה 69">
            <a:extLst>
              <a:ext uri="{FF2B5EF4-FFF2-40B4-BE49-F238E27FC236}">
                <a16:creationId xmlns:a16="http://schemas.microsoft.com/office/drawing/2014/main" id="{32E26550-10F3-4719-9629-E3D5D280BBD9}"/>
              </a:ext>
            </a:extLst>
          </p:cNvPr>
          <p:cNvSpPr/>
          <p:nvPr/>
        </p:nvSpPr>
        <p:spPr>
          <a:xfrm rot="10800000">
            <a:off x="5222102" y="4294692"/>
            <a:ext cx="609600" cy="1190637"/>
          </a:xfrm>
          <a:custGeom>
            <a:avLst/>
            <a:gdLst>
              <a:gd name="connsiteX0" fmla="*/ 0 w 609600"/>
              <a:gd name="connsiteY0" fmla="*/ 0 h 1190637"/>
              <a:gd name="connsiteX1" fmla="*/ 314325 w 609600"/>
              <a:gd name="connsiteY1" fmla="*/ 1190625 h 1190637"/>
              <a:gd name="connsiteX2" fmla="*/ 609600 w 609600"/>
              <a:gd name="connsiteY2" fmla="*/ 19050 h 1190637"/>
            </a:gdLst>
            <a:ahLst/>
            <a:cxnLst>
              <a:cxn ang="0">
                <a:pos x="connsiteX0" y="connsiteY0"/>
              </a:cxn>
              <a:cxn ang="0">
                <a:pos x="connsiteX1" y="connsiteY1"/>
              </a:cxn>
              <a:cxn ang="0">
                <a:pos x="connsiteX2" y="connsiteY2"/>
              </a:cxn>
            </a:cxnLst>
            <a:rect l="l" t="t" r="r" b="b"/>
            <a:pathLst>
              <a:path w="609600" h="1190637">
                <a:moveTo>
                  <a:pt x="0" y="0"/>
                </a:moveTo>
                <a:cubicBezTo>
                  <a:pt x="106362" y="593725"/>
                  <a:pt x="212725" y="1187450"/>
                  <a:pt x="314325" y="1190625"/>
                </a:cubicBezTo>
                <a:cubicBezTo>
                  <a:pt x="415925" y="1193800"/>
                  <a:pt x="512762" y="606425"/>
                  <a:pt x="609600" y="1905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71" name="מחבר ישר 70">
            <a:extLst>
              <a:ext uri="{FF2B5EF4-FFF2-40B4-BE49-F238E27FC236}">
                <a16:creationId xmlns:a16="http://schemas.microsoft.com/office/drawing/2014/main" id="{54C33B92-E838-4418-95EB-1F35271EC816}"/>
              </a:ext>
            </a:extLst>
          </p:cNvPr>
          <p:cNvCxnSpPr>
            <a:cxnSpLocks/>
          </p:cNvCxnSpPr>
          <p:nvPr/>
        </p:nvCxnSpPr>
        <p:spPr>
          <a:xfrm flipH="1" flipV="1">
            <a:off x="4031063" y="3665055"/>
            <a:ext cx="2719331" cy="10345"/>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51660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91" grpId="0" animBg="1"/>
      <p:bldP spid="40" grpId="0" animBg="1"/>
      <p:bldP spid="54" grpId="0" animBg="1"/>
      <p:bldP spid="57" grpId="0"/>
      <p:bldP spid="58" grpId="0"/>
      <p:bldP spid="59" grpId="0"/>
      <p:bldP spid="60" grpId="0" animBg="1"/>
      <p:bldP spid="64" grpId="0" animBg="1"/>
      <p:bldP spid="8" grpId="0"/>
      <p:bldP spid="66" grpId="0"/>
      <p:bldP spid="67" grpId="0"/>
      <p:bldP spid="10" grpId="0" animBg="1"/>
      <p:bldP spid="7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8" name="מחבר ישר 87">
            <a:extLst>
              <a:ext uri="{FF2B5EF4-FFF2-40B4-BE49-F238E27FC236}">
                <a16:creationId xmlns:a16="http://schemas.microsoft.com/office/drawing/2014/main" id="{D8244272-71F2-43F2-849C-5D908793D30A}"/>
              </a:ext>
            </a:extLst>
          </p:cNvPr>
          <p:cNvCxnSpPr>
            <a:cxnSpLocks/>
          </p:cNvCxnSpPr>
          <p:nvPr/>
        </p:nvCxnSpPr>
        <p:spPr>
          <a:xfrm>
            <a:off x="6367700" y="1914319"/>
            <a:ext cx="0" cy="3226886"/>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89" name="מחבר ישר 88">
            <a:extLst>
              <a:ext uri="{FF2B5EF4-FFF2-40B4-BE49-F238E27FC236}">
                <a16:creationId xmlns:a16="http://schemas.microsoft.com/office/drawing/2014/main" id="{A8F9250D-4857-4A6E-A86E-B6D9640AF40F}"/>
              </a:ext>
            </a:extLst>
          </p:cNvPr>
          <p:cNvCxnSpPr>
            <a:cxnSpLocks/>
          </p:cNvCxnSpPr>
          <p:nvPr/>
        </p:nvCxnSpPr>
        <p:spPr>
          <a:xfrm>
            <a:off x="4690793" y="1730554"/>
            <a:ext cx="0" cy="3257702"/>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87" name="מחבר חץ ישר 86">
            <a:extLst>
              <a:ext uri="{FF2B5EF4-FFF2-40B4-BE49-F238E27FC236}">
                <a16:creationId xmlns:a16="http://schemas.microsoft.com/office/drawing/2014/main" id="{C3B8A06B-FBBA-489C-9E55-319562194347}"/>
              </a:ext>
            </a:extLst>
          </p:cNvPr>
          <p:cNvCxnSpPr>
            <a:cxnSpLocks/>
          </p:cNvCxnSpPr>
          <p:nvPr/>
        </p:nvCxnSpPr>
        <p:spPr>
          <a:xfrm flipV="1">
            <a:off x="5533827" y="1816320"/>
            <a:ext cx="0" cy="322535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86" name="מחבר חץ ישר 85">
            <a:extLst>
              <a:ext uri="{FF2B5EF4-FFF2-40B4-BE49-F238E27FC236}">
                <a16:creationId xmlns:a16="http://schemas.microsoft.com/office/drawing/2014/main" id="{ACF0B679-EABA-427F-BD3C-3A8DFE643C12}"/>
              </a:ext>
            </a:extLst>
          </p:cNvPr>
          <p:cNvCxnSpPr>
            <a:cxnSpLocks/>
          </p:cNvCxnSpPr>
          <p:nvPr/>
        </p:nvCxnSpPr>
        <p:spPr>
          <a:xfrm>
            <a:off x="3505200" y="3628333"/>
            <a:ext cx="3611656" cy="6328"/>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pic>
        <p:nvPicPr>
          <p:cNvPr id="2" name="תמונה 1">
            <a:extLst>
              <a:ext uri="{FF2B5EF4-FFF2-40B4-BE49-F238E27FC236}">
                <a16:creationId xmlns:a16="http://schemas.microsoft.com/office/drawing/2014/main" id="{B8AEC4E6-FE27-4A8E-B9D8-7C7F9EF4F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11852"/>
            <a:ext cx="12192000" cy="946150"/>
          </a:xfrm>
          <a:prstGeom prst="rect">
            <a:avLst/>
          </a:prstGeom>
        </p:spPr>
      </p:pic>
      <mc:AlternateContent xmlns:mc="http://schemas.openxmlformats.org/markup-compatibility/2006" xmlns:a14="http://schemas.microsoft.com/office/drawing/2010/main">
        <mc:Choice Requires="a14">
          <p:sp>
            <p:nvSpPr>
              <p:cNvPr id="3" name="כותרת 1">
                <a:extLst>
                  <a:ext uri="{FF2B5EF4-FFF2-40B4-BE49-F238E27FC236}">
                    <a16:creationId xmlns:a16="http://schemas.microsoft.com/office/drawing/2014/main" id="{FF6306CF-8847-40E1-96DF-4606BE992703}"/>
                  </a:ext>
                </a:extLst>
              </p:cNvPr>
              <p:cNvSpPr txBox="1">
                <a:spLocks/>
              </p:cNvSpPr>
              <p:nvPr/>
            </p:nvSpPr>
            <p:spPr>
              <a:xfrm>
                <a:off x="395996" y="0"/>
                <a:ext cx="11400007" cy="1354408"/>
              </a:xfrm>
              <a:prstGeom prst="rect">
                <a:avLst/>
              </a:prstGeom>
            </p:spPr>
            <p:txBody>
              <a:bodyPr>
                <a:noAutofit/>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rtl="1" hangingPunct="1">
                  <a:lnSpc>
                    <a:spcPct val="150000"/>
                  </a:lnSpc>
                </a:pPr>
                <a:r>
                  <a:rPr lang="he-IL" sz="3000" dirty="0">
                    <a:latin typeface="Rubik" pitchFamily="2" charset="-79"/>
                    <a:ea typeface="Calibri Light" panose="020F0302020204030204" pitchFamily="34" charset="0"/>
                    <a:cs typeface="Rubik" pitchFamily="2" charset="-79"/>
                  </a:rPr>
                  <a:t>הקשר בין גרף הפונקציה </a:t>
                </a:r>
                <a14:m>
                  <m:oMath xmlns:m="http://schemas.openxmlformats.org/officeDocument/2006/math">
                    <m:r>
                      <a:rPr lang="en-US" sz="3000" i="1" dirty="0" smtClean="0">
                        <a:latin typeface="Cambria Math" panose="02040503050406030204" pitchFamily="18" charset="0"/>
                        <a:ea typeface="Calibri Light" panose="020F0302020204030204" pitchFamily="34" charset="0"/>
                        <a:cs typeface="Rubik" pitchFamily="2" charset="-79"/>
                      </a:rPr>
                      <m:t>𝑓</m:t>
                    </m:r>
                    <m:r>
                      <a:rPr lang="en-US" sz="3000" i="1" dirty="0" smtClean="0">
                        <a:latin typeface="Cambria Math" panose="02040503050406030204" pitchFamily="18" charset="0"/>
                        <a:ea typeface="Calibri Light" panose="020F0302020204030204" pitchFamily="34" charset="0"/>
                        <a:cs typeface="Rubik" pitchFamily="2" charset="-79"/>
                      </a:rPr>
                      <m:t>(</m:t>
                    </m:r>
                    <m:r>
                      <a:rPr lang="en-US" sz="3000" i="1" dirty="0" smtClean="0">
                        <a:latin typeface="Cambria Math" panose="02040503050406030204" pitchFamily="18" charset="0"/>
                        <a:ea typeface="Calibri Light" panose="020F0302020204030204" pitchFamily="34" charset="0"/>
                        <a:cs typeface="Rubik" pitchFamily="2" charset="-79"/>
                      </a:rPr>
                      <m:t>𝑥</m:t>
                    </m:r>
                    <m:r>
                      <a:rPr lang="en-US" sz="3000" i="1" dirty="0" smtClean="0">
                        <a:latin typeface="Cambria Math" panose="02040503050406030204" pitchFamily="18" charset="0"/>
                        <a:ea typeface="Calibri Light" panose="020F0302020204030204" pitchFamily="34" charset="0"/>
                        <a:cs typeface="Rubik" pitchFamily="2" charset="-79"/>
                      </a:rPr>
                      <m:t>)</m:t>
                    </m:r>
                  </m:oMath>
                </a14:m>
                <a:r>
                  <a:rPr lang="he-IL" sz="3000" dirty="0">
                    <a:latin typeface="Rubik" pitchFamily="2" charset="-79"/>
                    <a:ea typeface="Calibri Light" panose="020F0302020204030204" pitchFamily="34" charset="0"/>
                    <a:cs typeface="Rubik" pitchFamily="2" charset="-79"/>
                  </a:rPr>
                  <a:t> לבין גרף הפונקציה </a:t>
                </a:r>
                <a14:m>
                  <m:oMath xmlns:m="http://schemas.openxmlformats.org/officeDocument/2006/math">
                    <m:f>
                      <m:fPr>
                        <m:ctrlPr>
                          <a:rPr lang="en-US" sz="3000" i="1" dirty="0" smtClean="0">
                            <a:latin typeface="Cambria Math" panose="02040503050406030204" pitchFamily="18" charset="0"/>
                            <a:ea typeface="Calibri Light" panose="020F0302020204030204" pitchFamily="34" charset="0"/>
                            <a:cs typeface="Rubik" pitchFamily="2" charset="-79"/>
                          </a:rPr>
                        </m:ctrlPr>
                      </m:fPr>
                      <m:num>
                        <m:r>
                          <a:rPr lang="en-US" sz="3000" i="1" dirty="0" smtClean="0">
                            <a:latin typeface="Cambria Math" panose="02040503050406030204" pitchFamily="18" charset="0"/>
                            <a:ea typeface="Calibri Light" panose="020F0302020204030204" pitchFamily="34" charset="0"/>
                            <a:cs typeface="Rubik" pitchFamily="2" charset="-79"/>
                          </a:rPr>
                          <m:t>1</m:t>
                        </m:r>
                      </m:num>
                      <m:den>
                        <m:r>
                          <a:rPr lang="en-US" sz="3000" i="1" dirty="0" smtClean="0">
                            <a:latin typeface="Cambria Math" panose="02040503050406030204" pitchFamily="18" charset="0"/>
                            <a:ea typeface="Calibri Light" panose="020F0302020204030204" pitchFamily="34" charset="0"/>
                            <a:cs typeface="Rubik" pitchFamily="2" charset="-79"/>
                          </a:rPr>
                          <m:t>𝑓</m:t>
                        </m:r>
                        <m:d>
                          <m:dPr>
                            <m:ctrlPr>
                              <a:rPr lang="en-US" sz="3000" i="1" dirty="0" smtClean="0">
                                <a:latin typeface="Cambria Math" panose="02040503050406030204" pitchFamily="18" charset="0"/>
                                <a:ea typeface="Calibri Light" panose="020F0302020204030204" pitchFamily="34" charset="0"/>
                                <a:cs typeface="Rubik" pitchFamily="2" charset="-79"/>
                              </a:rPr>
                            </m:ctrlPr>
                          </m:dPr>
                          <m:e>
                            <m:r>
                              <a:rPr lang="en-US" sz="3000" i="1" dirty="0" smtClean="0">
                                <a:latin typeface="Cambria Math" panose="02040503050406030204" pitchFamily="18" charset="0"/>
                                <a:ea typeface="Calibri Light" panose="020F0302020204030204" pitchFamily="34" charset="0"/>
                                <a:cs typeface="Rubik" pitchFamily="2" charset="-79"/>
                              </a:rPr>
                              <m:t>𝑥</m:t>
                            </m:r>
                          </m:e>
                        </m:d>
                      </m:den>
                    </m:f>
                    <m:r>
                      <a:rPr lang="he-IL" sz="3000" i="1" dirty="0" smtClean="0">
                        <a:latin typeface="Cambria Math" panose="02040503050406030204" pitchFamily="18" charset="0"/>
                        <a:ea typeface="Calibri Light" panose="020F0302020204030204" pitchFamily="34" charset="0"/>
                        <a:cs typeface="Rubik" pitchFamily="2" charset="-79"/>
                      </a:rPr>
                      <m:t> </m:t>
                    </m:r>
                  </m:oMath>
                </a14:m>
                <a:endParaRPr lang="he-IL" sz="3000" dirty="0">
                  <a:latin typeface="Rubik" pitchFamily="2" charset="-79"/>
                  <a:ea typeface="Calibri Light" panose="020F0302020204030204" pitchFamily="34" charset="0"/>
                  <a:cs typeface="Rubik" pitchFamily="2" charset="-79"/>
                </a:endParaRPr>
              </a:p>
            </p:txBody>
          </p:sp>
        </mc:Choice>
        <mc:Fallback xmlns="">
          <p:sp>
            <p:nvSpPr>
              <p:cNvPr id="3" name="כותרת 1">
                <a:extLst>
                  <a:ext uri="{FF2B5EF4-FFF2-40B4-BE49-F238E27FC236}">
                    <a16:creationId xmlns:a16="http://schemas.microsoft.com/office/drawing/2014/main" id="{FF6306CF-8847-40E1-96DF-4606BE992703}"/>
                  </a:ext>
                </a:extLst>
              </p:cNvPr>
              <p:cNvSpPr txBox="1">
                <a:spLocks noRot="1" noChangeAspect="1" noMove="1" noResize="1" noEditPoints="1" noAdjustHandles="1" noChangeArrowheads="1" noChangeShapeType="1" noTextEdit="1"/>
              </p:cNvSpPr>
              <p:nvPr/>
            </p:nvSpPr>
            <p:spPr>
              <a:xfrm>
                <a:off x="395996" y="0"/>
                <a:ext cx="11400007" cy="1354408"/>
              </a:xfrm>
              <a:prstGeom prst="rect">
                <a:avLst/>
              </a:prstGeom>
              <a:blipFill>
                <a:blip r:embed="rId3"/>
                <a:stretch>
                  <a:fillRect/>
                </a:stretch>
              </a:blipFill>
            </p:spPr>
            <p:txBody>
              <a:bodyPr/>
              <a:lstStyle/>
              <a:p>
                <a:r>
                  <a:rPr lang="he-IL">
                    <a:noFill/>
                  </a:rPr>
                  <a:t> </a:t>
                </a:r>
              </a:p>
            </p:txBody>
          </p:sp>
        </mc:Fallback>
      </mc:AlternateContent>
      <p:sp>
        <p:nvSpPr>
          <p:cNvPr id="4" name="TextBox 3">
            <a:extLst>
              <a:ext uri="{FF2B5EF4-FFF2-40B4-BE49-F238E27FC236}">
                <a16:creationId xmlns:a16="http://schemas.microsoft.com/office/drawing/2014/main" id="{9381865C-2A67-4B66-8141-7E8B34B71923}"/>
              </a:ext>
            </a:extLst>
          </p:cNvPr>
          <p:cNvSpPr txBox="1"/>
          <p:nvPr/>
        </p:nvSpPr>
        <p:spPr>
          <a:xfrm flipH="1">
            <a:off x="9313599" y="1262075"/>
            <a:ext cx="2482404" cy="276999"/>
          </a:xfrm>
          <a:prstGeom prst="rect">
            <a:avLst/>
          </a:prstGeom>
          <a:noFill/>
        </p:spPr>
        <p:txBody>
          <a:bodyPr wrap="square" lIns="0" tIns="0" rIns="0" bIns="0" rtlCol="1">
            <a:spAutoFit/>
          </a:bodyPr>
          <a:lstStyle/>
          <a:p>
            <a:r>
              <a:rPr lang="he-IL" dirty="0"/>
              <a:t>שרטטו את גרף הפונקציה: </a:t>
            </a:r>
          </a:p>
        </p:txBody>
      </p:sp>
      <p:sp>
        <p:nvSpPr>
          <p:cNvPr id="5" name="TextBox 4">
            <a:extLst>
              <a:ext uri="{FF2B5EF4-FFF2-40B4-BE49-F238E27FC236}">
                <a16:creationId xmlns:a16="http://schemas.microsoft.com/office/drawing/2014/main" id="{1622E127-48AB-4612-B96B-17828CD136B8}"/>
              </a:ext>
            </a:extLst>
          </p:cNvPr>
          <p:cNvSpPr txBox="1"/>
          <p:nvPr/>
        </p:nvSpPr>
        <p:spPr>
          <a:xfrm flipH="1">
            <a:off x="8337282" y="1906308"/>
            <a:ext cx="1394703" cy="276999"/>
          </a:xfrm>
          <a:prstGeom prst="rect">
            <a:avLst/>
          </a:prstGeom>
          <a:noFill/>
        </p:spPr>
        <p:txBody>
          <a:bodyPr wrap="square" lIns="0" tIns="0" rIns="0" bIns="0" rtlCol="1">
            <a:spAutoFit/>
          </a:bodyPr>
          <a:lstStyle/>
          <a:p>
            <a:r>
              <a:rPr lang="he-IL" dirty="0"/>
              <a:t>נקודות קיצון: </a:t>
            </a:r>
          </a:p>
        </p:txBody>
      </p:sp>
      <mc:AlternateContent xmlns:mc="http://schemas.openxmlformats.org/markup-compatibility/2006" xmlns:a14="http://schemas.microsoft.com/office/drawing/2010/main">
        <mc:Choice Requires="a14">
          <p:sp>
            <p:nvSpPr>
              <p:cNvPr id="6" name="מלבן 5">
                <a:extLst>
                  <a:ext uri="{FF2B5EF4-FFF2-40B4-BE49-F238E27FC236}">
                    <a16:creationId xmlns:a16="http://schemas.microsoft.com/office/drawing/2014/main" id="{9EC5CF40-C206-49F5-AF19-FEAE784D1B0E}"/>
                  </a:ext>
                </a:extLst>
              </p:cNvPr>
              <p:cNvSpPr/>
              <p:nvPr/>
            </p:nvSpPr>
            <p:spPr>
              <a:xfrm>
                <a:off x="6951367" y="1198529"/>
                <a:ext cx="24878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𝑓</m:t>
                      </m:r>
                      <m:r>
                        <a:rPr lang="en-US" b="0" i="1" dirty="0" smtClean="0">
                          <a:latin typeface="Cambria Math" panose="02040503050406030204" pitchFamily="18" charset="0"/>
                        </a:rPr>
                        <m:t>(</m:t>
                      </m:r>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𝑥</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2</m:t>
                          </m:r>
                        </m:e>
                      </m:d>
                      <m:r>
                        <a:rPr lang="en-US" b="0" i="1" dirty="0" smtClean="0">
                          <a:latin typeface="Cambria Math" panose="02040503050406030204" pitchFamily="18" charset="0"/>
                        </a:rPr>
                        <m:t> (</m:t>
                      </m:r>
                      <m:r>
                        <a:rPr lang="en-US" b="0" i="1" dirty="0" smtClean="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2</m:t>
                      </m:r>
                      <m:r>
                        <a:rPr lang="en-US" b="0" i="1" dirty="0" smtClean="0">
                          <a:latin typeface="Cambria Math" panose="02040503050406030204" pitchFamily="18" charset="0"/>
                        </a:rPr>
                        <m:t>)</m:t>
                      </m:r>
                    </m:oMath>
                  </m:oMathPara>
                </a14:m>
                <a:endParaRPr lang="he-IL" dirty="0"/>
              </a:p>
            </p:txBody>
          </p:sp>
        </mc:Choice>
        <mc:Fallback xmlns="">
          <p:sp>
            <p:nvSpPr>
              <p:cNvPr id="6" name="מלבן 5">
                <a:extLst>
                  <a:ext uri="{FF2B5EF4-FFF2-40B4-BE49-F238E27FC236}">
                    <a16:creationId xmlns:a16="http://schemas.microsoft.com/office/drawing/2014/main" id="{9EC5CF40-C206-49F5-AF19-FEAE784D1B0E}"/>
                  </a:ext>
                </a:extLst>
              </p:cNvPr>
              <p:cNvSpPr>
                <a:spLocks noRot="1" noChangeAspect="1" noMove="1" noResize="1" noEditPoints="1" noAdjustHandles="1" noChangeArrowheads="1" noChangeShapeType="1" noTextEdit="1"/>
              </p:cNvSpPr>
              <p:nvPr/>
            </p:nvSpPr>
            <p:spPr>
              <a:xfrm>
                <a:off x="6951367" y="1198529"/>
                <a:ext cx="248786" cy="369332"/>
              </a:xfrm>
              <a:prstGeom prst="rect">
                <a:avLst/>
              </a:prstGeom>
              <a:blipFill>
                <a:blip r:embed="rId4"/>
                <a:stretch>
                  <a:fillRect l="-7317" r="-929268" b="-1500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77BBF71-A2EC-4054-91E9-3543B8878078}"/>
                  </a:ext>
                </a:extLst>
              </p:cNvPr>
              <p:cNvSpPr txBox="1"/>
              <p:nvPr/>
            </p:nvSpPr>
            <p:spPr>
              <a:xfrm flipH="1">
                <a:off x="2590809" y="1184921"/>
                <a:ext cx="3785803" cy="423899"/>
              </a:xfrm>
              <a:prstGeom prst="rect">
                <a:avLst/>
              </a:prstGeom>
              <a:noFill/>
            </p:spPr>
            <p:txBody>
              <a:bodyPr wrap="square" lIns="0" tIns="0" rIns="0" bIns="0" rtlCol="1">
                <a:spAutoFit/>
              </a:bodyPr>
              <a:lstStyle/>
              <a:p>
                <a:r>
                  <a:rPr lang="he-IL" dirty="0"/>
                  <a:t>נשרטט (</a:t>
                </a:r>
                <a:r>
                  <a:rPr lang="he-IL" dirty="0" err="1"/>
                  <a:t>דסמוס</a:t>
                </a:r>
                <a:r>
                  <a:rPr lang="he-IL" dirty="0"/>
                  <a:t>) את גרף הפונקציה </a:t>
                </a:r>
                <a14:m>
                  <m:oMath xmlns:m="http://schemas.openxmlformats.org/officeDocument/2006/math">
                    <m:f>
                      <m:fPr>
                        <m:ctrlPr>
                          <a:rPr lang="en-US" i="1" dirty="0">
                            <a:latin typeface="Cambria Math" panose="02040503050406030204" pitchFamily="18" charset="0"/>
                            <a:ea typeface="Calibri Light" panose="020F0302020204030204" pitchFamily="34" charset="0"/>
                            <a:cs typeface="Rubik" pitchFamily="2" charset="-79"/>
                          </a:rPr>
                        </m:ctrlPr>
                      </m:fPr>
                      <m:num>
                        <m:r>
                          <a:rPr lang="en-US" i="1" dirty="0">
                            <a:latin typeface="Cambria Math" panose="02040503050406030204" pitchFamily="18" charset="0"/>
                            <a:ea typeface="Calibri Light" panose="020F0302020204030204" pitchFamily="34" charset="0"/>
                            <a:cs typeface="Rubik" pitchFamily="2" charset="-79"/>
                          </a:rPr>
                          <m:t>1</m:t>
                        </m:r>
                      </m:num>
                      <m:den>
                        <m:r>
                          <a:rPr lang="en-US" i="1" dirty="0">
                            <a:latin typeface="Cambria Math" panose="02040503050406030204" pitchFamily="18" charset="0"/>
                            <a:ea typeface="Calibri Light" panose="020F0302020204030204" pitchFamily="34" charset="0"/>
                            <a:cs typeface="Rubik" pitchFamily="2" charset="-79"/>
                          </a:rPr>
                          <m:t>𝑓</m:t>
                        </m:r>
                        <m:d>
                          <m:dPr>
                            <m:ctrlPr>
                              <a:rPr lang="en-US" i="1" dirty="0">
                                <a:latin typeface="Cambria Math" panose="02040503050406030204" pitchFamily="18" charset="0"/>
                                <a:ea typeface="Calibri Light" panose="020F0302020204030204" pitchFamily="34" charset="0"/>
                                <a:cs typeface="Rubik" pitchFamily="2" charset="-79"/>
                              </a:rPr>
                            </m:ctrlPr>
                          </m:dPr>
                          <m:e>
                            <m:r>
                              <a:rPr lang="en-US" i="1" dirty="0">
                                <a:latin typeface="Cambria Math" panose="02040503050406030204" pitchFamily="18" charset="0"/>
                                <a:ea typeface="Calibri Light" panose="020F0302020204030204" pitchFamily="34" charset="0"/>
                                <a:cs typeface="Rubik" pitchFamily="2" charset="-79"/>
                              </a:rPr>
                              <m:t>𝑥</m:t>
                            </m:r>
                          </m:e>
                        </m:d>
                      </m:den>
                    </m:f>
                    <m:r>
                      <a:rPr lang="he-IL" i="1" dirty="0">
                        <a:latin typeface="Cambria Math" panose="02040503050406030204" pitchFamily="18" charset="0"/>
                        <a:ea typeface="Calibri Light" panose="020F0302020204030204" pitchFamily="34" charset="0"/>
                        <a:cs typeface="Rubik" pitchFamily="2" charset="-79"/>
                      </a:rPr>
                      <m:t> </m:t>
                    </m:r>
                  </m:oMath>
                </a14:m>
                <a:endParaRPr lang="he-IL" dirty="0"/>
              </a:p>
            </p:txBody>
          </p:sp>
        </mc:Choice>
        <mc:Fallback xmlns="">
          <p:sp>
            <p:nvSpPr>
              <p:cNvPr id="24" name="TextBox 23">
                <a:extLst>
                  <a:ext uri="{FF2B5EF4-FFF2-40B4-BE49-F238E27FC236}">
                    <a16:creationId xmlns:a16="http://schemas.microsoft.com/office/drawing/2014/main" id="{877BBF71-A2EC-4054-91E9-3543B8878078}"/>
                  </a:ext>
                </a:extLst>
              </p:cNvPr>
              <p:cNvSpPr txBox="1">
                <a:spLocks noRot="1" noChangeAspect="1" noMove="1" noResize="1" noEditPoints="1" noAdjustHandles="1" noChangeArrowheads="1" noChangeShapeType="1" noTextEdit="1"/>
              </p:cNvSpPr>
              <p:nvPr/>
            </p:nvSpPr>
            <p:spPr>
              <a:xfrm flipH="1">
                <a:off x="2590809" y="1184921"/>
                <a:ext cx="3785803" cy="423899"/>
              </a:xfrm>
              <a:prstGeom prst="rect">
                <a:avLst/>
              </a:prstGeom>
              <a:blipFill>
                <a:blip r:embed="rId5"/>
                <a:stretch>
                  <a:fillRect t="-5714" r="-3865" b="-18571"/>
                </a:stretch>
              </a:blipFill>
            </p:spPr>
            <p:txBody>
              <a:bodyPr/>
              <a:lstStyle/>
              <a:p>
                <a:r>
                  <a:rPr lang="he-IL">
                    <a:noFill/>
                  </a:rPr>
                  <a:t> </a:t>
                </a:r>
              </a:p>
            </p:txBody>
          </p:sp>
        </mc:Fallback>
      </mc:AlternateContent>
      <p:sp>
        <p:nvSpPr>
          <p:cNvPr id="51" name="TextBox 50">
            <a:extLst>
              <a:ext uri="{FF2B5EF4-FFF2-40B4-BE49-F238E27FC236}">
                <a16:creationId xmlns:a16="http://schemas.microsoft.com/office/drawing/2014/main" id="{A6C93A11-3657-4966-B8AD-34F247F50766}"/>
              </a:ext>
            </a:extLst>
          </p:cNvPr>
          <p:cNvSpPr txBox="1"/>
          <p:nvPr/>
        </p:nvSpPr>
        <p:spPr>
          <a:xfrm flipH="1">
            <a:off x="2053820" y="1636520"/>
            <a:ext cx="2008779" cy="276999"/>
          </a:xfrm>
          <a:prstGeom prst="rect">
            <a:avLst/>
          </a:prstGeom>
          <a:noFill/>
        </p:spPr>
        <p:txBody>
          <a:bodyPr wrap="square" lIns="0" tIns="0" rIns="0" bIns="0" rtlCol="1">
            <a:spAutoFit/>
          </a:bodyPr>
          <a:lstStyle/>
          <a:p>
            <a:r>
              <a:rPr lang="he-IL" b="1" u="sng" dirty="0">
                <a:latin typeface="Rubik" pitchFamily="2" charset="-79"/>
                <a:cs typeface="Rubik" pitchFamily="2" charset="-79"/>
              </a:rPr>
              <a:t>נסכם: </a:t>
            </a:r>
            <a:endParaRPr lang="he-IL" dirty="0">
              <a:latin typeface="Rubik" pitchFamily="2" charset="-79"/>
              <a:cs typeface="Rubik" pitchFamily="2" charset="-79"/>
            </a:endParaRPr>
          </a:p>
        </p:txBody>
      </p:sp>
      <p:pic>
        <p:nvPicPr>
          <p:cNvPr id="7" name="תמונה 6">
            <a:extLst>
              <a:ext uri="{FF2B5EF4-FFF2-40B4-BE49-F238E27FC236}">
                <a16:creationId xmlns:a16="http://schemas.microsoft.com/office/drawing/2014/main" id="{0249ED71-025C-4DE5-8BF7-2E816204A462}"/>
              </a:ext>
            </a:extLst>
          </p:cNvPr>
          <p:cNvPicPr>
            <a:picLocks noChangeAspect="1"/>
          </p:cNvPicPr>
          <p:nvPr/>
        </p:nvPicPr>
        <p:blipFill rotWithShape="1">
          <a:blip r:embed="rId6"/>
          <a:srcRect l="22107" r="15942"/>
          <a:stretch/>
        </p:blipFill>
        <p:spPr>
          <a:xfrm>
            <a:off x="9820005" y="1913519"/>
            <a:ext cx="2128762" cy="3225359"/>
          </a:xfrm>
          <a:prstGeom prst="rect">
            <a:avLst/>
          </a:prstGeom>
        </p:spPr>
      </p:pic>
      <p:cxnSp>
        <p:nvCxnSpPr>
          <p:cNvPr id="81" name="מחבר חץ ישר 80">
            <a:extLst>
              <a:ext uri="{FF2B5EF4-FFF2-40B4-BE49-F238E27FC236}">
                <a16:creationId xmlns:a16="http://schemas.microsoft.com/office/drawing/2014/main" id="{951D057D-64FD-4146-8E99-AED66BA79DDA}"/>
              </a:ext>
            </a:extLst>
          </p:cNvPr>
          <p:cNvCxnSpPr>
            <a:cxnSpLocks/>
          </p:cNvCxnSpPr>
          <p:nvPr/>
        </p:nvCxnSpPr>
        <p:spPr>
          <a:xfrm>
            <a:off x="9820005" y="3707044"/>
            <a:ext cx="2185536" cy="8622"/>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82" name="מחבר חץ ישר 81">
            <a:extLst>
              <a:ext uri="{FF2B5EF4-FFF2-40B4-BE49-F238E27FC236}">
                <a16:creationId xmlns:a16="http://schemas.microsoft.com/office/drawing/2014/main" id="{FC16F3E9-5D8E-4340-8D5A-83724BDA20DC}"/>
              </a:ext>
            </a:extLst>
          </p:cNvPr>
          <p:cNvCxnSpPr>
            <a:cxnSpLocks/>
          </p:cNvCxnSpPr>
          <p:nvPr/>
        </p:nvCxnSpPr>
        <p:spPr>
          <a:xfrm flipV="1">
            <a:off x="10865336" y="1894469"/>
            <a:ext cx="0" cy="322535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83" name="אליפסה 82">
            <a:extLst>
              <a:ext uri="{FF2B5EF4-FFF2-40B4-BE49-F238E27FC236}">
                <a16:creationId xmlns:a16="http://schemas.microsoft.com/office/drawing/2014/main" id="{47545972-DBA8-4197-9D0A-A1A9724CEC78}"/>
              </a:ext>
            </a:extLst>
          </p:cNvPr>
          <p:cNvSpPr/>
          <p:nvPr/>
        </p:nvSpPr>
        <p:spPr>
          <a:xfrm>
            <a:off x="4624845" y="3601205"/>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אליפסה 83">
            <a:extLst>
              <a:ext uri="{FF2B5EF4-FFF2-40B4-BE49-F238E27FC236}">
                <a16:creationId xmlns:a16="http://schemas.microsoft.com/office/drawing/2014/main" id="{6D7BD17D-7196-49DF-9062-A6EFE8292059}"/>
              </a:ext>
            </a:extLst>
          </p:cNvPr>
          <p:cNvSpPr/>
          <p:nvPr/>
        </p:nvSpPr>
        <p:spPr>
          <a:xfrm>
            <a:off x="5483385" y="3583744"/>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אליפסה 84">
            <a:extLst>
              <a:ext uri="{FF2B5EF4-FFF2-40B4-BE49-F238E27FC236}">
                <a16:creationId xmlns:a16="http://schemas.microsoft.com/office/drawing/2014/main" id="{9DC755E1-1F3C-4DEF-A3EB-2DC83F551E55}"/>
              </a:ext>
            </a:extLst>
          </p:cNvPr>
          <p:cNvSpPr/>
          <p:nvPr/>
        </p:nvSpPr>
        <p:spPr>
          <a:xfrm>
            <a:off x="6315636" y="3573399"/>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B8DE630C-E751-44F8-9E46-C88B518EDEBB}"/>
                  </a:ext>
                </a:extLst>
              </p:cNvPr>
              <p:cNvSpPr txBox="1"/>
              <p:nvPr/>
            </p:nvSpPr>
            <p:spPr>
              <a:xfrm flipH="1">
                <a:off x="286478" y="1970196"/>
                <a:ext cx="3754344" cy="622991"/>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לפונקציות </a:t>
                </a:r>
                <a14:m>
                  <m:oMath xmlns:m="http://schemas.openxmlformats.org/officeDocument/2006/math">
                    <m:r>
                      <a:rPr lang="en-US" sz="1600" i="1" dirty="0" smtClean="0">
                        <a:latin typeface="Cambria Math" panose="02040503050406030204" pitchFamily="18" charset="0"/>
                        <a:cs typeface="Rubik" pitchFamily="2" charset="-79"/>
                      </a:rPr>
                      <m:t>𝑓</m:t>
                    </m:r>
                    <m:r>
                      <a:rPr lang="en-US" sz="1600" i="1" dirty="0" smtClean="0">
                        <a:latin typeface="Cambria Math" panose="02040503050406030204" pitchFamily="18" charset="0"/>
                        <a:cs typeface="Rubik" pitchFamily="2" charset="-79"/>
                      </a:rPr>
                      <m:t>(</m:t>
                    </m:r>
                    <m:r>
                      <a:rPr lang="en-US" sz="1600" i="1" dirty="0" smtClean="0">
                        <a:latin typeface="Cambria Math" panose="02040503050406030204" pitchFamily="18" charset="0"/>
                        <a:cs typeface="Rubik" pitchFamily="2" charset="-79"/>
                      </a:rPr>
                      <m:t>𝑥</m:t>
                    </m:r>
                    <m:r>
                      <a:rPr lang="en-US" sz="1600" i="1" dirty="0" smtClean="0">
                        <a:latin typeface="Cambria Math" panose="02040503050406030204" pitchFamily="18" charset="0"/>
                        <a:cs typeface="Rubik" pitchFamily="2" charset="-79"/>
                      </a:rPr>
                      <m:t>)  </m:t>
                    </m:r>
                  </m:oMath>
                </a14:m>
                <a:r>
                  <a:rPr lang="he-IL" sz="1600" dirty="0">
                    <a:latin typeface="Rubik" pitchFamily="2" charset="-79"/>
                    <a:cs typeface="Rubik" pitchFamily="2" charset="-79"/>
                  </a:rPr>
                  <a:t> ו- </a:t>
                </a:r>
                <a14:m>
                  <m:oMath xmlns:m="http://schemas.openxmlformats.org/officeDocument/2006/math">
                    <m:f>
                      <m:fPr>
                        <m:ctrlPr>
                          <a:rPr lang="en-US" sz="1600" i="1" dirty="0" smtClean="0">
                            <a:latin typeface="Cambria Math" panose="02040503050406030204" pitchFamily="18" charset="0"/>
                            <a:cs typeface="Rubik" pitchFamily="2" charset="-79"/>
                          </a:rPr>
                        </m:ctrlPr>
                      </m:fPr>
                      <m:num>
                        <m:r>
                          <a:rPr lang="en-US" sz="1600" i="1" dirty="0" smtClean="0">
                            <a:latin typeface="Cambria Math" panose="02040503050406030204" pitchFamily="18" charset="0"/>
                            <a:cs typeface="Rubik" pitchFamily="2" charset="-79"/>
                          </a:rPr>
                          <m:t>1</m:t>
                        </m:r>
                      </m:num>
                      <m:den>
                        <m:r>
                          <a:rPr lang="en-US" sz="1600" i="1" dirty="0" smtClean="0">
                            <a:latin typeface="Cambria Math" panose="02040503050406030204" pitchFamily="18" charset="0"/>
                            <a:cs typeface="Rubik" pitchFamily="2" charset="-79"/>
                          </a:rPr>
                          <m:t>𝑓</m:t>
                        </m:r>
                        <m:d>
                          <m:dPr>
                            <m:ctrlPr>
                              <a:rPr lang="en-US" sz="1600" i="1" dirty="0" smtClean="0">
                                <a:latin typeface="Cambria Math" panose="02040503050406030204" pitchFamily="18" charset="0"/>
                                <a:cs typeface="Rubik" pitchFamily="2" charset="-79"/>
                              </a:rPr>
                            </m:ctrlPr>
                          </m:dPr>
                          <m:e>
                            <m:r>
                              <a:rPr lang="en-US" sz="1600" i="1" dirty="0" smtClean="0">
                                <a:latin typeface="Cambria Math" panose="02040503050406030204" pitchFamily="18" charset="0"/>
                                <a:cs typeface="Rubik" pitchFamily="2" charset="-79"/>
                              </a:rPr>
                              <m:t>𝑥</m:t>
                            </m:r>
                          </m:e>
                        </m:d>
                      </m:den>
                    </m:f>
                  </m:oMath>
                </a14:m>
                <a:r>
                  <a:rPr lang="he-IL" sz="1600" dirty="0">
                    <a:latin typeface="Rubik" pitchFamily="2" charset="-79"/>
                    <a:cs typeface="Rubik" pitchFamily="2" charset="-79"/>
                  </a:rPr>
                  <a:t> נקודות קיצון באותם ערכי </a:t>
                </a:r>
                <a:r>
                  <a:rPr lang="en-US" sz="1600" dirty="0">
                    <a:latin typeface="Rubik" pitchFamily="2" charset="-79"/>
                    <a:cs typeface="Rubik" pitchFamily="2" charset="-79"/>
                  </a:rPr>
                  <a:t>x</a:t>
                </a:r>
                <a:r>
                  <a:rPr lang="he-IL" sz="1600" dirty="0">
                    <a:latin typeface="Rubik" pitchFamily="2" charset="-79"/>
                    <a:cs typeface="Rubik" pitchFamily="2" charset="-79"/>
                  </a:rPr>
                  <a:t>. </a:t>
                </a:r>
              </a:p>
            </p:txBody>
          </p:sp>
        </mc:Choice>
        <mc:Fallback xmlns="">
          <p:sp>
            <p:nvSpPr>
              <p:cNvPr id="91" name="TextBox 90">
                <a:extLst>
                  <a:ext uri="{FF2B5EF4-FFF2-40B4-BE49-F238E27FC236}">
                    <a16:creationId xmlns:a16="http://schemas.microsoft.com/office/drawing/2014/main" id="{B8DE630C-E751-44F8-9E46-C88B518EDEBB}"/>
                  </a:ext>
                </a:extLst>
              </p:cNvPr>
              <p:cNvSpPr txBox="1">
                <a:spLocks noRot="1" noChangeAspect="1" noMove="1" noResize="1" noEditPoints="1" noAdjustHandles="1" noChangeArrowheads="1" noChangeShapeType="1" noTextEdit="1"/>
              </p:cNvSpPr>
              <p:nvPr/>
            </p:nvSpPr>
            <p:spPr>
              <a:xfrm flipH="1">
                <a:off x="286478" y="1970196"/>
                <a:ext cx="3754344" cy="622991"/>
              </a:xfrm>
              <a:prstGeom prst="rect">
                <a:avLst/>
              </a:prstGeom>
              <a:blipFill>
                <a:blip r:embed="rId7"/>
                <a:stretch>
                  <a:fillRect l="-1618" t="-962" r="-162" b="-18269"/>
                </a:stretch>
              </a:blipFill>
              <a:ln>
                <a:solidFill>
                  <a:srgbClr val="8A0437"/>
                </a:solidFill>
              </a:ln>
            </p:spPr>
            <p:txBody>
              <a:bodyPr/>
              <a:lstStyle/>
              <a:p>
                <a:r>
                  <a:rPr lang="he-IL">
                    <a:noFill/>
                  </a:rPr>
                  <a:t> </a:t>
                </a:r>
              </a:p>
            </p:txBody>
          </p:sp>
        </mc:Fallback>
      </mc:AlternateContent>
      <p:sp>
        <p:nvSpPr>
          <p:cNvPr id="42" name="אליפסה 41">
            <a:extLst>
              <a:ext uri="{FF2B5EF4-FFF2-40B4-BE49-F238E27FC236}">
                <a16:creationId xmlns:a16="http://schemas.microsoft.com/office/drawing/2014/main" id="{3DFAEC58-9C25-405A-812E-7DBC82D930A6}"/>
              </a:ext>
            </a:extLst>
          </p:cNvPr>
          <p:cNvSpPr/>
          <p:nvPr/>
        </p:nvSpPr>
        <p:spPr>
          <a:xfrm>
            <a:off x="11314345" y="4982155"/>
            <a:ext cx="109214" cy="91656"/>
          </a:xfrm>
          <a:prstGeom prst="ellipse">
            <a:avLst/>
          </a:prstGeom>
          <a:solidFill>
            <a:srgbClr val="00206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D2CF324-0258-4C66-A295-E1EFE0F25F08}"/>
                  </a:ext>
                </a:extLst>
              </p:cNvPr>
              <p:cNvSpPr txBox="1"/>
              <p:nvPr/>
            </p:nvSpPr>
            <p:spPr>
              <a:xfrm flipH="1">
                <a:off x="6750394" y="2374846"/>
                <a:ext cx="3038461" cy="276999"/>
              </a:xfrm>
              <a:prstGeom prst="rect">
                <a:avLst/>
              </a:prstGeom>
              <a:noFill/>
            </p:spPr>
            <p:txBody>
              <a:bodyPr wrap="square" lIns="0" tIns="0" rIns="0" bIns="0" rtlCol="1">
                <a:spAutoFit/>
              </a:bodyPr>
              <a:lstStyle/>
              <a:p>
                <a:r>
                  <a:rPr lang="he-IL" dirty="0"/>
                  <a:t>קיימות 2 נקודות בהן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0</m:t>
                    </m:r>
                  </m:oMath>
                </a14:m>
                <a:endParaRPr lang="he-IL" dirty="0"/>
              </a:p>
            </p:txBody>
          </p:sp>
        </mc:Choice>
        <mc:Fallback xmlns="">
          <p:sp>
            <p:nvSpPr>
              <p:cNvPr id="43" name="TextBox 42">
                <a:extLst>
                  <a:ext uri="{FF2B5EF4-FFF2-40B4-BE49-F238E27FC236}">
                    <a16:creationId xmlns:a16="http://schemas.microsoft.com/office/drawing/2014/main" id="{BD2CF324-0258-4C66-A295-E1EFE0F25F08}"/>
                  </a:ext>
                </a:extLst>
              </p:cNvPr>
              <p:cNvSpPr txBox="1">
                <a:spLocks noRot="1" noChangeAspect="1" noMove="1" noResize="1" noEditPoints="1" noAdjustHandles="1" noChangeArrowheads="1" noChangeShapeType="1" noTextEdit="1"/>
              </p:cNvSpPr>
              <p:nvPr/>
            </p:nvSpPr>
            <p:spPr>
              <a:xfrm flipH="1">
                <a:off x="6750394" y="2374846"/>
                <a:ext cx="3038461" cy="276999"/>
              </a:xfrm>
              <a:prstGeom prst="rect">
                <a:avLst/>
              </a:prstGeom>
              <a:blipFill>
                <a:blip r:embed="rId8"/>
                <a:stretch>
                  <a:fillRect t="-28889" r="-4609" b="-51111"/>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 name="מלבן 8">
                <a:extLst>
                  <a:ext uri="{FF2B5EF4-FFF2-40B4-BE49-F238E27FC236}">
                    <a16:creationId xmlns:a16="http://schemas.microsoft.com/office/drawing/2014/main" id="{FFE36683-10AF-4C9D-9BC9-5F04B0984014}"/>
                  </a:ext>
                </a:extLst>
              </p:cNvPr>
              <p:cNvSpPr/>
              <p:nvPr/>
            </p:nvSpPr>
            <p:spPr>
              <a:xfrm>
                <a:off x="10922485" y="5009837"/>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m:oMathPara>
                </a14:m>
                <a:endParaRPr lang="he-IL" dirty="0"/>
              </a:p>
            </p:txBody>
          </p:sp>
        </mc:Choice>
        <mc:Fallback xmlns="">
          <p:sp>
            <p:nvSpPr>
              <p:cNvPr id="9" name="מלבן 8">
                <a:extLst>
                  <a:ext uri="{FF2B5EF4-FFF2-40B4-BE49-F238E27FC236}">
                    <a16:creationId xmlns:a16="http://schemas.microsoft.com/office/drawing/2014/main" id="{FFE36683-10AF-4C9D-9BC9-5F04B0984014}"/>
                  </a:ext>
                </a:extLst>
              </p:cNvPr>
              <p:cNvSpPr>
                <a:spLocks noRot="1" noChangeAspect="1" noMove="1" noResize="1" noEditPoints="1" noAdjustHandles="1" noChangeArrowheads="1" noChangeShapeType="1" noTextEdit="1"/>
              </p:cNvSpPr>
              <p:nvPr/>
            </p:nvSpPr>
            <p:spPr>
              <a:xfrm>
                <a:off x="10922485" y="5009837"/>
                <a:ext cx="873515" cy="369332"/>
              </a:xfrm>
              <a:prstGeom prst="rect">
                <a:avLst/>
              </a:prstGeom>
              <a:blipFill>
                <a:blip r:embed="rId9"/>
                <a:stretch>
                  <a:fillRect l="-2098" r="-6294" b="-1500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45" name="מלבן 44">
                <a:extLst>
                  <a:ext uri="{FF2B5EF4-FFF2-40B4-BE49-F238E27FC236}">
                    <a16:creationId xmlns:a16="http://schemas.microsoft.com/office/drawing/2014/main" id="{2CF41425-8A57-4692-AA85-71E073F45AF4}"/>
                  </a:ext>
                </a:extLst>
              </p:cNvPr>
              <p:cNvSpPr/>
              <p:nvPr/>
            </p:nvSpPr>
            <p:spPr>
              <a:xfrm>
                <a:off x="7900524" y="2834413"/>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e>
                      </m:d>
                      <m:r>
                        <a:rPr lang="en-US" b="0" i="1" smtClean="0">
                          <a:latin typeface="Cambria Math" panose="02040503050406030204" pitchFamily="18" charset="0"/>
                        </a:rPr>
                        <m:t>𝑚𝑖𝑛</m:t>
                      </m:r>
                    </m:oMath>
                  </m:oMathPara>
                </a14:m>
                <a:endParaRPr lang="he-IL" dirty="0"/>
              </a:p>
            </p:txBody>
          </p:sp>
        </mc:Choice>
        <mc:Fallback xmlns="">
          <p:sp>
            <p:nvSpPr>
              <p:cNvPr id="45" name="מלבן 44">
                <a:extLst>
                  <a:ext uri="{FF2B5EF4-FFF2-40B4-BE49-F238E27FC236}">
                    <a16:creationId xmlns:a16="http://schemas.microsoft.com/office/drawing/2014/main" id="{2CF41425-8A57-4692-AA85-71E073F45AF4}"/>
                  </a:ext>
                </a:extLst>
              </p:cNvPr>
              <p:cNvSpPr>
                <a:spLocks noRot="1" noChangeAspect="1" noMove="1" noResize="1" noEditPoints="1" noAdjustHandles="1" noChangeArrowheads="1" noChangeShapeType="1" noTextEdit="1"/>
              </p:cNvSpPr>
              <p:nvPr/>
            </p:nvSpPr>
            <p:spPr>
              <a:xfrm>
                <a:off x="7900524" y="2834413"/>
                <a:ext cx="873515" cy="369332"/>
              </a:xfrm>
              <a:prstGeom prst="rect">
                <a:avLst/>
              </a:prstGeom>
              <a:blipFill>
                <a:blip r:embed="rId10"/>
                <a:stretch>
                  <a:fillRect r="-48951" b="-6557"/>
                </a:stretch>
              </a:blipFill>
            </p:spPr>
            <p:txBody>
              <a:bodyPr/>
              <a:lstStyle/>
              <a:p>
                <a:r>
                  <a:rPr lang="he-IL">
                    <a:noFill/>
                  </a:rPr>
                  <a:t> </a:t>
                </a:r>
              </a:p>
            </p:txBody>
          </p:sp>
        </mc:Fallback>
      </mc:AlternateContent>
      <p:sp>
        <p:nvSpPr>
          <p:cNvPr id="46" name="אליפסה 45">
            <a:extLst>
              <a:ext uri="{FF2B5EF4-FFF2-40B4-BE49-F238E27FC236}">
                <a16:creationId xmlns:a16="http://schemas.microsoft.com/office/drawing/2014/main" id="{265C4F65-F781-4FD9-81D9-0E791487B154}"/>
              </a:ext>
            </a:extLst>
          </p:cNvPr>
          <p:cNvSpPr/>
          <p:nvPr/>
        </p:nvSpPr>
        <p:spPr>
          <a:xfrm>
            <a:off x="7863033" y="2984910"/>
            <a:ext cx="109214" cy="91656"/>
          </a:xfrm>
          <a:prstGeom prst="ellipse">
            <a:avLst/>
          </a:prstGeom>
          <a:solidFill>
            <a:srgbClr val="00206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60C5DE49-A0D8-4E77-BB91-12D8D0EECA35}"/>
              </a:ext>
            </a:extLst>
          </p:cNvPr>
          <p:cNvSpPr/>
          <p:nvPr/>
        </p:nvSpPr>
        <p:spPr>
          <a:xfrm>
            <a:off x="10301387" y="2322438"/>
            <a:ext cx="109214" cy="91656"/>
          </a:xfrm>
          <a:prstGeom prst="ellipse">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48" name="מלבן 47">
                <a:extLst>
                  <a:ext uri="{FF2B5EF4-FFF2-40B4-BE49-F238E27FC236}">
                    <a16:creationId xmlns:a16="http://schemas.microsoft.com/office/drawing/2014/main" id="{872508FD-4539-4984-BF27-3EB4E8624E2F}"/>
                  </a:ext>
                </a:extLst>
              </p:cNvPr>
              <p:cNvSpPr/>
              <p:nvPr/>
            </p:nvSpPr>
            <p:spPr>
              <a:xfrm>
                <a:off x="9905596" y="1892375"/>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m:oMathPara>
                </a14:m>
                <a:endParaRPr lang="he-IL" dirty="0"/>
              </a:p>
            </p:txBody>
          </p:sp>
        </mc:Choice>
        <mc:Fallback xmlns="">
          <p:sp>
            <p:nvSpPr>
              <p:cNvPr id="48" name="מלבן 47">
                <a:extLst>
                  <a:ext uri="{FF2B5EF4-FFF2-40B4-BE49-F238E27FC236}">
                    <a16:creationId xmlns:a16="http://schemas.microsoft.com/office/drawing/2014/main" id="{872508FD-4539-4984-BF27-3EB4E8624E2F}"/>
                  </a:ext>
                </a:extLst>
              </p:cNvPr>
              <p:cNvSpPr>
                <a:spLocks noRot="1" noChangeAspect="1" noMove="1" noResize="1" noEditPoints="1" noAdjustHandles="1" noChangeArrowheads="1" noChangeShapeType="1" noTextEdit="1"/>
              </p:cNvSpPr>
              <p:nvPr/>
            </p:nvSpPr>
            <p:spPr>
              <a:xfrm>
                <a:off x="9905596" y="1892375"/>
                <a:ext cx="873515" cy="369332"/>
              </a:xfrm>
              <a:prstGeom prst="rect">
                <a:avLst/>
              </a:prstGeom>
              <a:blipFill>
                <a:blip r:embed="rId11"/>
                <a:stretch>
                  <a:fillRect l="-2098" r="-7692" b="-14754"/>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49" name="מלבן 48">
                <a:extLst>
                  <a:ext uri="{FF2B5EF4-FFF2-40B4-BE49-F238E27FC236}">
                    <a16:creationId xmlns:a16="http://schemas.microsoft.com/office/drawing/2014/main" id="{FD99E99A-13DC-48A9-B731-0A924E6D8AF4}"/>
                  </a:ext>
                </a:extLst>
              </p:cNvPr>
              <p:cNvSpPr/>
              <p:nvPr/>
            </p:nvSpPr>
            <p:spPr>
              <a:xfrm>
                <a:off x="7883624" y="3337352"/>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2</m:t>
                              </m:r>
                            </m:sub>
                          </m:sSub>
                        </m:e>
                      </m:d>
                      <m:r>
                        <a:rPr lang="en-US" b="0" i="1" smtClean="0">
                          <a:latin typeface="Cambria Math" panose="02040503050406030204" pitchFamily="18" charset="0"/>
                        </a:rPr>
                        <m:t>𝑚𝑎𝑥</m:t>
                      </m:r>
                    </m:oMath>
                  </m:oMathPara>
                </a14:m>
                <a:endParaRPr lang="he-IL" dirty="0"/>
              </a:p>
            </p:txBody>
          </p:sp>
        </mc:Choice>
        <mc:Fallback xmlns="">
          <p:sp>
            <p:nvSpPr>
              <p:cNvPr id="49" name="מלבן 48">
                <a:extLst>
                  <a:ext uri="{FF2B5EF4-FFF2-40B4-BE49-F238E27FC236}">
                    <a16:creationId xmlns:a16="http://schemas.microsoft.com/office/drawing/2014/main" id="{FD99E99A-13DC-48A9-B731-0A924E6D8AF4}"/>
                  </a:ext>
                </a:extLst>
              </p:cNvPr>
              <p:cNvSpPr>
                <a:spLocks noRot="1" noChangeAspect="1" noMove="1" noResize="1" noEditPoints="1" noAdjustHandles="1" noChangeArrowheads="1" noChangeShapeType="1" noTextEdit="1"/>
              </p:cNvSpPr>
              <p:nvPr/>
            </p:nvSpPr>
            <p:spPr>
              <a:xfrm>
                <a:off x="7883624" y="3337352"/>
                <a:ext cx="873515" cy="369332"/>
              </a:xfrm>
              <a:prstGeom prst="rect">
                <a:avLst/>
              </a:prstGeom>
              <a:blipFill>
                <a:blip r:embed="rId12"/>
                <a:stretch>
                  <a:fillRect r="-51389" b="-8197"/>
                </a:stretch>
              </a:blipFill>
            </p:spPr>
            <p:txBody>
              <a:bodyPr/>
              <a:lstStyle/>
              <a:p>
                <a:r>
                  <a:rPr lang="he-IL">
                    <a:noFill/>
                  </a:rPr>
                  <a:t> </a:t>
                </a:r>
              </a:p>
            </p:txBody>
          </p:sp>
        </mc:Fallback>
      </mc:AlternateContent>
      <p:sp>
        <p:nvSpPr>
          <p:cNvPr id="52" name="אליפסה 51">
            <a:extLst>
              <a:ext uri="{FF2B5EF4-FFF2-40B4-BE49-F238E27FC236}">
                <a16:creationId xmlns:a16="http://schemas.microsoft.com/office/drawing/2014/main" id="{B71BED8E-3ED8-4E56-8DBB-CA1D73D4FD4B}"/>
              </a:ext>
            </a:extLst>
          </p:cNvPr>
          <p:cNvSpPr/>
          <p:nvPr/>
        </p:nvSpPr>
        <p:spPr>
          <a:xfrm>
            <a:off x="7846133" y="3487849"/>
            <a:ext cx="109214" cy="91656"/>
          </a:xfrm>
          <a:prstGeom prst="ellipse">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777B5CC3-A4C4-41D4-AE6B-C70055D238E1}"/>
              </a:ext>
            </a:extLst>
          </p:cNvPr>
          <p:cNvSpPr/>
          <p:nvPr/>
        </p:nvSpPr>
        <p:spPr>
          <a:xfrm>
            <a:off x="5047228" y="2973251"/>
            <a:ext cx="109214" cy="91656"/>
          </a:xfrm>
          <a:prstGeom prst="ellipse">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3E2A86FD-EEBD-4C5E-90A3-4FBBAC7120A7}"/>
              </a:ext>
            </a:extLst>
          </p:cNvPr>
          <p:cNvSpPr/>
          <p:nvPr/>
        </p:nvSpPr>
        <p:spPr>
          <a:xfrm>
            <a:off x="5864085" y="4253047"/>
            <a:ext cx="109214" cy="91656"/>
          </a:xfrm>
          <a:prstGeom prst="ellipse">
            <a:avLst/>
          </a:prstGeom>
          <a:solidFill>
            <a:srgbClr val="00206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36" name="מלבן 35">
                <a:extLst>
                  <a:ext uri="{FF2B5EF4-FFF2-40B4-BE49-F238E27FC236}">
                    <a16:creationId xmlns:a16="http://schemas.microsoft.com/office/drawing/2014/main" id="{0EAC4D38-1C79-4CA9-B0F6-B03A8F39C059}"/>
                  </a:ext>
                </a:extLst>
              </p:cNvPr>
              <p:cNvSpPr/>
              <p:nvPr/>
            </p:nvSpPr>
            <p:spPr>
              <a:xfrm>
                <a:off x="5535040" y="3636604"/>
                <a:ext cx="544888" cy="576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400" b="0" i="1" smtClean="0">
                              <a:latin typeface="Cambria Math" panose="02040503050406030204" pitchFamily="18" charset="0"/>
                            </a:rPr>
                          </m:ctrlPr>
                        </m:dPr>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1</m:t>
                              </m:r>
                            </m:sub>
                          </m:sSub>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𝑦</m:t>
                                  </m:r>
                                </m:e>
                                <m:sub>
                                  <m:r>
                                    <a:rPr lang="en-US" sz="1400" b="0" i="1" smtClean="0">
                                      <a:latin typeface="Cambria Math" panose="02040503050406030204" pitchFamily="18" charset="0"/>
                                    </a:rPr>
                                    <m:t>1</m:t>
                                  </m:r>
                                </m:sub>
                              </m:sSub>
                            </m:den>
                          </m:f>
                        </m:e>
                      </m:d>
                    </m:oMath>
                  </m:oMathPara>
                </a14:m>
                <a:endParaRPr lang="he-IL" sz="1400" dirty="0"/>
              </a:p>
            </p:txBody>
          </p:sp>
        </mc:Choice>
        <mc:Fallback xmlns="">
          <p:sp>
            <p:nvSpPr>
              <p:cNvPr id="36" name="מלבן 35">
                <a:extLst>
                  <a:ext uri="{FF2B5EF4-FFF2-40B4-BE49-F238E27FC236}">
                    <a16:creationId xmlns:a16="http://schemas.microsoft.com/office/drawing/2014/main" id="{0EAC4D38-1C79-4CA9-B0F6-B03A8F39C059}"/>
                  </a:ext>
                </a:extLst>
              </p:cNvPr>
              <p:cNvSpPr>
                <a:spLocks noRot="1" noChangeAspect="1" noMove="1" noResize="1" noEditPoints="1" noAdjustHandles="1" noChangeArrowheads="1" noChangeShapeType="1" noTextEdit="1"/>
              </p:cNvSpPr>
              <p:nvPr/>
            </p:nvSpPr>
            <p:spPr>
              <a:xfrm>
                <a:off x="5535040" y="3636604"/>
                <a:ext cx="544888" cy="576376"/>
              </a:xfrm>
              <a:prstGeom prst="rect">
                <a:avLst/>
              </a:prstGeom>
              <a:blipFill>
                <a:blip r:embed="rId13"/>
                <a:stretch>
                  <a:fillRect r="-2809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37" name="מלבן 36">
                <a:extLst>
                  <a:ext uri="{FF2B5EF4-FFF2-40B4-BE49-F238E27FC236}">
                    <a16:creationId xmlns:a16="http://schemas.microsoft.com/office/drawing/2014/main" id="{62AC7314-AD32-4F9A-A29B-B26CEA6282E1}"/>
                  </a:ext>
                </a:extLst>
              </p:cNvPr>
              <p:cNvSpPr/>
              <p:nvPr/>
            </p:nvSpPr>
            <p:spPr>
              <a:xfrm>
                <a:off x="4681200" y="3046676"/>
                <a:ext cx="544888" cy="576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400" b="0" i="1" smtClean="0">
                              <a:latin typeface="Cambria Math" panose="02040503050406030204" pitchFamily="18" charset="0"/>
                            </a:rPr>
                          </m:ctrlPr>
                        </m:dPr>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2</m:t>
                              </m:r>
                            </m:sub>
                          </m:sSub>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𝑦</m:t>
                                  </m:r>
                                </m:e>
                                <m:sub>
                                  <m:r>
                                    <a:rPr lang="en-US" sz="1400" b="0" i="1" smtClean="0">
                                      <a:latin typeface="Cambria Math" panose="02040503050406030204" pitchFamily="18" charset="0"/>
                                    </a:rPr>
                                    <m:t>2</m:t>
                                  </m:r>
                                </m:sub>
                              </m:sSub>
                            </m:den>
                          </m:f>
                        </m:e>
                      </m:d>
                    </m:oMath>
                  </m:oMathPara>
                </a14:m>
                <a:endParaRPr lang="he-IL" sz="1400" dirty="0"/>
              </a:p>
            </p:txBody>
          </p:sp>
        </mc:Choice>
        <mc:Fallback xmlns="">
          <p:sp>
            <p:nvSpPr>
              <p:cNvPr id="37" name="מלבן 36">
                <a:extLst>
                  <a:ext uri="{FF2B5EF4-FFF2-40B4-BE49-F238E27FC236}">
                    <a16:creationId xmlns:a16="http://schemas.microsoft.com/office/drawing/2014/main" id="{62AC7314-AD32-4F9A-A29B-B26CEA6282E1}"/>
                  </a:ext>
                </a:extLst>
              </p:cNvPr>
              <p:cNvSpPr>
                <a:spLocks noRot="1" noChangeAspect="1" noMove="1" noResize="1" noEditPoints="1" noAdjustHandles="1" noChangeArrowheads="1" noChangeShapeType="1" noTextEdit="1"/>
              </p:cNvSpPr>
              <p:nvPr/>
            </p:nvSpPr>
            <p:spPr>
              <a:xfrm>
                <a:off x="4681200" y="3046676"/>
                <a:ext cx="544888" cy="576376"/>
              </a:xfrm>
              <a:prstGeom prst="rect">
                <a:avLst/>
              </a:prstGeom>
              <a:blipFill>
                <a:blip r:embed="rId14"/>
                <a:stretch>
                  <a:fillRect r="-29213"/>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8A0E1D2-7B0C-4E20-BEB2-BDC7A526745F}"/>
                  </a:ext>
                </a:extLst>
              </p:cNvPr>
              <p:cNvSpPr txBox="1"/>
              <p:nvPr/>
            </p:nvSpPr>
            <p:spPr>
              <a:xfrm flipH="1">
                <a:off x="304896" y="2784420"/>
                <a:ext cx="3744585" cy="622991"/>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תחומי העלייה / ירידה של הפונקציות </a:t>
                </a:r>
                <a:br>
                  <a:rPr lang="en-US" sz="1600" dirty="0">
                    <a:latin typeface="Rubik" pitchFamily="2" charset="-79"/>
                    <a:cs typeface="Rubik" pitchFamily="2" charset="-79"/>
                  </a:rPr>
                </a:br>
                <a:r>
                  <a:rPr lang="he-IL" sz="1600" dirty="0">
                    <a:latin typeface="Rubik" pitchFamily="2" charset="-79"/>
                    <a:cs typeface="Rubik" pitchFamily="2" charset="-79"/>
                  </a:rPr>
                  <a:t> </a:t>
                </a:r>
                <a14:m>
                  <m:oMath xmlns:m="http://schemas.openxmlformats.org/officeDocument/2006/math">
                    <m:r>
                      <a:rPr lang="en-US" sz="1600" i="1" dirty="0">
                        <a:latin typeface="Cambria Math" panose="02040503050406030204" pitchFamily="18" charset="0"/>
                        <a:cs typeface="Rubik" pitchFamily="2" charset="-79"/>
                      </a:rPr>
                      <m:t>𝑓</m:t>
                    </m:r>
                    <m:r>
                      <a:rPr lang="en-US" sz="1600" i="1" dirty="0">
                        <a:latin typeface="Cambria Math" panose="02040503050406030204" pitchFamily="18" charset="0"/>
                        <a:cs typeface="Rubik" pitchFamily="2" charset="-79"/>
                      </a:rPr>
                      <m:t>(</m:t>
                    </m:r>
                    <m:r>
                      <a:rPr lang="en-US" sz="1600" i="1" dirty="0">
                        <a:latin typeface="Cambria Math" panose="02040503050406030204" pitchFamily="18" charset="0"/>
                        <a:cs typeface="Rubik" pitchFamily="2" charset="-79"/>
                      </a:rPr>
                      <m:t>𝑥</m:t>
                    </m:r>
                    <m:r>
                      <a:rPr lang="en-US" sz="1600" i="1" dirty="0">
                        <a:latin typeface="Cambria Math" panose="02040503050406030204" pitchFamily="18" charset="0"/>
                        <a:cs typeface="Rubik" pitchFamily="2" charset="-79"/>
                      </a:rPr>
                      <m:t>)  </m:t>
                    </m:r>
                  </m:oMath>
                </a14:m>
                <a:r>
                  <a:rPr lang="he-IL" sz="1600" dirty="0">
                    <a:latin typeface="Rubik" pitchFamily="2" charset="-79"/>
                    <a:cs typeface="Rubik" pitchFamily="2" charset="-79"/>
                  </a:rPr>
                  <a:t> ו- </a:t>
                </a:r>
                <a14:m>
                  <m:oMath xmlns:m="http://schemas.openxmlformats.org/officeDocument/2006/math">
                    <m:f>
                      <m:fPr>
                        <m:ctrlPr>
                          <a:rPr lang="en-US" sz="1600" i="1" dirty="0">
                            <a:latin typeface="Cambria Math" panose="02040503050406030204" pitchFamily="18" charset="0"/>
                            <a:cs typeface="Rubik" pitchFamily="2" charset="-79"/>
                          </a:rPr>
                        </m:ctrlPr>
                      </m:fPr>
                      <m:num>
                        <m:r>
                          <a:rPr lang="en-US" sz="1600" i="1" dirty="0">
                            <a:latin typeface="Cambria Math" panose="02040503050406030204" pitchFamily="18" charset="0"/>
                            <a:cs typeface="Rubik" pitchFamily="2" charset="-79"/>
                          </a:rPr>
                          <m:t>1</m:t>
                        </m:r>
                      </m:num>
                      <m:den>
                        <m:r>
                          <a:rPr lang="en-US" sz="1600" i="1" dirty="0">
                            <a:latin typeface="Cambria Math" panose="02040503050406030204" pitchFamily="18" charset="0"/>
                            <a:cs typeface="Rubik" pitchFamily="2" charset="-79"/>
                          </a:rPr>
                          <m:t>𝑓</m:t>
                        </m:r>
                        <m:d>
                          <m:dPr>
                            <m:ctrlPr>
                              <a:rPr lang="en-US" sz="1600" i="1" dirty="0">
                                <a:latin typeface="Cambria Math" panose="02040503050406030204" pitchFamily="18" charset="0"/>
                                <a:cs typeface="Rubik" pitchFamily="2" charset="-79"/>
                              </a:rPr>
                            </m:ctrlPr>
                          </m:dPr>
                          <m:e>
                            <m:r>
                              <a:rPr lang="en-US" sz="1600" i="1" dirty="0">
                                <a:latin typeface="Cambria Math" panose="02040503050406030204" pitchFamily="18" charset="0"/>
                                <a:cs typeface="Rubik" pitchFamily="2" charset="-79"/>
                              </a:rPr>
                              <m:t>𝑥</m:t>
                            </m:r>
                          </m:e>
                        </m:d>
                      </m:den>
                    </m:f>
                  </m:oMath>
                </a14:m>
                <a:r>
                  <a:rPr lang="he-IL" sz="1600" dirty="0">
                    <a:latin typeface="Rubik" pitchFamily="2" charset="-79"/>
                    <a:cs typeface="Rubik" pitchFamily="2" charset="-79"/>
                  </a:rPr>
                  <a:t> הפוכים זה מזה.  </a:t>
                </a:r>
              </a:p>
            </p:txBody>
          </p:sp>
        </mc:Choice>
        <mc:Fallback xmlns="">
          <p:sp>
            <p:nvSpPr>
              <p:cNvPr id="40" name="TextBox 39">
                <a:extLst>
                  <a:ext uri="{FF2B5EF4-FFF2-40B4-BE49-F238E27FC236}">
                    <a16:creationId xmlns:a16="http://schemas.microsoft.com/office/drawing/2014/main" id="{C8A0E1D2-7B0C-4E20-BEB2-BDC7A526745F}"/>
                  </a:ext>
                </a:extLst>
              </p:cNvPr>
              <p:cNvSpPr txBox="1">
                <a:spLocks noRot="1" noChangeAspect="1" noMove="1" noResize="1" noEditPoints="1" noAdjustHandles="1" noChangeArrowheads="1" noChangeShapeType="1" noTextEdit="1"/>
              </p:cNvSpPr>
              <p:nvPr/>
            </p:nvSpPr>
            <p:spPr>
              <a:xfrm flipH="1">
                <a:off x="304896" y="2784420"/>
                <a:ext cx="3744585" cy="622991"/>
              </a:xfrm>
              <a:prstGeom prst="rect">
                <a:avLst/>
              </a:prstGeom>
              <a:blipFill>
                <a:blip r:embed="rId15"/>
                <a:stretch>
                  <a:fillRect t="-9615" b="-9615"/>
                </a:stretch>
              </a:blipFill>
              <a:ln>
                <a:solidFill>
                  <a:srgbClr val="8A0437"/>
                </a:solidFill>
              </a:ln>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8FFD34B1-7819-483B-B4BD-69843A776C92}"/>
                  </a:ext>
                </a:extLst>
              </p:cNvPr>
              <p:cNvSpPr txBox="1"/>
              <p:nvPr/>
            </p:nvSpPr>
            <p:spPr>
              <a:xfrm flipH="1">
                <a:off x="286478" y="3614106"/>
                <a:ext cx="3744585" cy="622991"/>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סוג נקודות הקיצון של הפונקציות </a:t>
                </a:r>
                <a:br>
                  <a:rPr lang="en-US" sz="1600" dirty="0">
                    <a:latin typeface="Rubik" pitchFamily="2" charset="-79"/>
                    <a:cs typeface="Rubik" pitchFamily="2" charset="-79"/>
                  </a:rPr>
                </a:br>
                <a:r>
                  <a:rPr lang="he-IL" sz="1600" dirty="0">
                    <a:latin typeface="Rubik" pitchFamily="2" charset="-79"/>
                    <a:cs typeface="Rubik" pitchFamily="2" charset="-79"/>
                  </a:rPr>
                  <a:t> </a:t>
                </a:r>
                <a14:m>
                  <m:oMath xmlns:m="http://schemas.openxmlformats.org/officeDocument/2006/math">
                    <m:r>
                      <a:rPr lang="en-US" sz="1600" i="1" dirty="0">
                        <a:latin typeface="Cambria Math" panose="02040503050406030204" pitchFamily="18" charset="0"/>
                        <a:cs typeface="Rubik" pitchFamily="2" charset="-79"/>
                      </a:rPr>
                      <m:t>𝑓</m:t>
                    </m:r>
                    <m:r>
                      <a:rPr lang="en-US" sz="1600" i="1" dirty="0">
                        <a:latin typeface="Cambria Math" panose="02040503050406030204" pitchFamily="18" charset="0"/>
                        <a:cs typeface="Rubik" pitchFamily="2" charset="-79"/>
                      </a:rPr>
                      <m:t>(</m:t>
                    </m:r>
                    <m:r>
                      <a:rPr lang="en-US" sz="1600" i="1" dirty="0">
                        <a:latin typeface="Cambria Math" panose="02040503050406030204" pitchFamily="18" charset="0"/>
                        <a:cs typeface="Rubik" pitchFamily="2" charset="-79"/>
                      </a:rPr>
                      <m:t>𝑥</m:t>
                    </m:r>
                    <m:r>
                      <a:rPr lang="en-US" sz="1600" i="1" dirty="0">
                        <a:latin typeface="Cambria Math" panose="02040503050406030204" pitchFamily="18" charset="0"/>
                        <a:cs typeface="Rubik" pitchFamily="2" charset="-79"/>
                      </a:rPr>
                      <m:t>)  </m:t>
                    </m:r>
                  </m:oMath>
                </a14:m>
                <a:r>
                  <a:rPr lang="he-IL" sz="1600" dirty="0">
                    <a:latin typeface="Rubik" pitchFamily="2" charset="-79"/>
                    <a:cs typeface="Rubik" pitchFamily="2" charset="-79"/>
                  </a:rPr>
                  <a:t> ו- </a:t>
                </a:r>
                <a14:m>
                  <m:oMath xmlns:m="http://schemas.openxmlformats.org/officeDocument/2006/math">
                    <m:f>
                      <m:fPr>
                        <m:ctrlPr>
                          <a:rPr lang="en-US" sz="1600" i="1" dirty="0">
                            <a:latin typeface="Cambria Math" panose="02040503050406030204" pitchFamily="18" charset="0"/>
                            <a:cs typeface="Rubik" pitchFamily="2" charset="-79"/>
                          </a:rPr>
                        </m:ctrlPr>
                      </m:fPr>
                      <m:num>
                        <m:r>
                          <a:rPr lang="en-US" sz="1600" i="1" dirty="0">
                            <a:latin typeface="Cambria Math" panose="02040503050406030204" pitchFamily="18" charset="0"/>
                            <a:cs typeface="Rubik" pitchFamily="2" charset="-79"/>
                          </a:rPr>
                          <m:t>1</m:t>
                        </m:r>
                      </m:num>
                      <m:den>
                        <m:r>
                          <a:rPr lang="en-US" sz="1600" i="1" dirty="0">
                            <a:latin typeface="Cambria Math" panose="02040503050406030204" pitchFamily="18" charset="0"/>
                            <a:cs typeface="Rubik" pitchFamily="2" charset="-79"/>
                          </a:rPr>
                          <m:t>𝑓</m:t>
                        </m:r>
                        <m:d>
                          <m:dPr>
                            <m:ctrlPr>
                              <a:rPr lang="en-US" sz="1600" i="1" dirty="0">
                                <a:latin typeface="Cambria Math" panose="02040503050406030204" pitchFamily="18" charset="0"/>
                                <a:cs typeface="Rubik" pitchFamily="2" charset="-79"/>
                              </a:rPr>
                            </m:ctrlPr>
                          </m:dPr>
                          <m:e>
                            <m:r>
                              <a:rPr lang="en-US" sz="1600" i="1" dirty="0">
                                <a:latin typeface="Cambria Math" panose="02040503050406030204" pitchFamily="18" charset="0"/>
                                <a:cs typeface="Rubik" pitchFamily="2" charset="-79"/>
                              </a:rPr>
                              <m:t>𝑥</m:t>
                            </m:r>
                          </m:e>
                        </m:d>
                      </m:den>
                    </m:f>
                  </m:oMath>
                </a14:m>
                <a:r>
                  <a:rPr lang="he-IL" sz="1600" dirty="0">
                    <a:latin typeface="Rubik" pitchFamily="2" charset="-79"/>
                    <a:cs typeface="Rubik" pitchFamily="2" charset="-79"/>
                  </a:rPr>
                  <a:t>  הפוכים זה מזה.  </a:t>
                </a:r>
              </a:p>
            </p:txBody>
          </p:sp>
        </mc:Choice>
        <mc:Fallback xmlns="">
          <p:sp>
            <p:nvSpPr>
              <p:cNvPr id="54" name="TextBox 53">
                <a:extLst>
                  <a:ext uri="{FF2B5EF4-FFF2-40B4-BE49-F238E27FC236}">
                    <a16:creationId xmlns:a16="http://schemas.microsoft.com/office/drawing/2014/main" id="{8FFD34B1-7819-483B-B4BD-69843A776C92}"/>
                  </a:ext>
                </a:extLst>
              </p:cNvPr>
              <p:cNvSpPr txBox="1">
                <a:spLocks noRot="1" noChangeAspect="1" noMove="1" noResize="1" noEditPoints="1" noAdjustHandles="1" noChangeArrowheads="1" noChangeShapeType="1" noTextEdit="1"/>
              </p:cNvSpPr>
              <p:nvPr/>
            </p:nvSpPr>
            <p:spPr>
              <a:xfrm flipH="1">
                <a:off x="286478" y="3614106"/>
                <a:ext cx="3744585" cy="622991"/>
              </a:xfrm>
              <a:prstGeom prst="rect">
                <a:avLst/>
              </a:prstGeom>
              <a:blipFill>
                <a:blip r:embed="rId16"/>
                <a:stretch>
                  <a:fillRect t="-9615" b="-9615"/>
                </a:stretch>
              </a:blipFill>
              <a:ln>
                <a:solidFill>
                  <a:srgbClr val="8A0437"/>
                </a:solidFill>
              </a:ln>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57" name="מלבן 56">
                <a:extLst>
                  <a:ext uri="{FF2B5EF4-FFF2-40B4-BE49-F238E27FC236}">
                    <a16:creationId xmlns:a16="http://schemas.microsoft.com/office/drawing/2014/main" id="{5A07F261-34E1-41E1-A81B-F737DEB02EAF}"/>
                  </a:ext>
                </a:extLst>
              </p:cNvPr>
              <p:cNvSpPr/>
              <p:nvPr/>
            </p:nvSpPr>
            <p:spPr>
              <a:xfrm>
                <a:off x="5899080" y="4095352"/>
                <a:ext cx="544888"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𝑚𝑎𝑥</m:t>
                      </m:r>
                    </m:oMath>
                  </m:oMathPara>
                </a14:m>
                <a:endParaRPr lang="he-IL" sz="1400" dirty="0"/>
              </a:p>
            </p:txBody>
          </p:sp>
        </mc:Choice>
        <mc:Fallback xmlns="">
          <p:sp>
            <p:nvSpPr>
              <p:cNvPr id="57" name="מלבן 56">
                <a:extLst>
                  <a:ext uri="{FF2B5EF4-FFF2-40B4-BE49-F238E27FC236}">
                    <a16:creationId xmlns:a16="http://schemas.microsoft.com/office/drawing/2014/main" id="{5A07F261-34E1-41E1-A81B-F737DEB02EAF}"/>
                  </a:ext>
                </a:extLst>
              </p:cNvPr>
              <p:cNvSpPr>
                <a:spLocks noRot="1" noChangeAspect="1" noMove="1" noResize="1" noEditPoints="1" noAdjustHandles="1" noChangeArrowheads="1" noChangeShapeType="1" noTextEdit="1"/>
              </p:cNvSpPr>
              <p:nvPr/>
            </p:nvSpPr>
            <p:spPr>
              <a:xfrm>
                <a:off x="5899080" y="4095352"/>
                <a:ext cx="544888" cy="307777"/>
              </a:xfrm>
              <a:prstGeom prst="rect">
                <a:avLst/>
              </a:prstGeom>
              <a:blipFill>
                <a:blip r:embed="rId17"/>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58" name="מלבן 57">
                <a:extLst>
                  <a:ext uri="{FF2B5EF4-FFF2-40B4-BE49-F238E27FC236}">
                    <a16:creationId xmlns:a16="http://schemas.microsoft.com/office/drawing/2014/main" id="{88FBDFD1-513B-4A4D-BF6C-86D5B9A88674}"/>
                  </a:ext>
                </a:extLst>
              </p:cNvPr>
              <p:cNvSpPr/>
              <p:nvPr/>
            </p:nvSpPr>
            <p:spPr>
              <a:xfrm>
                <a:off x="5072691" y="2831021"/>
                <a:ext cx="544888"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𝑚𝑖𝑛</m:t>
                      </m:r>
                    </m:oMath>
                  </m:oMathPara>
                </a14:m>
                <a:endParaRPr lang="he-IL" sz="1400" dirty="0"/>
              </a:p>
            </p:txBody>
          </p:sp>
        </mc:Choice>
        <mc:Fallback xmlns="">
          <p:sp>
            <p:nvSpPr>
              <p:cNvPr id="58" name="מלבן 57">
                <a:extLst>
                  <a:ext uri="{FF2B5EF4-FFF2-40B4-BE49-F238E27FC236}">
                    <a16:creationId xmlns:a16="http://schemas.microsoft.com/office/drawing/2014/main" id="{88FBDFD1-513B-4A4D-BF6C-86D5B9A88674}"/>
                  </a:ext>
                </a:extLst>
              </p:cNvPr>
              <p:cNvSpPr>
                <a:spLocks noRot="1" noChangeAspect="1" noMove="1" noResize="1" noEditPoints="1" noAdjustHandles="1" noChangeArrowheads="1" noChangeShapeType="1" noTextEdit="1"/>
              </p:cNvSpPr>
              <p:nvPr/>
            </p:nvSpPr>
            <p:spPr>
              <a:xfrm>
                <a:off x="5072691" y="2831021"/>
                <a:ext cx="544888" cy="307777"/>
              </a:xfrm>
              <a:prstGeom prst="rect">
                <a:avLst/>
              </a:prstGeom>
              <a:blipFill>
                <a:blip r:embed="rId18"/>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59" name="מלבן 58">
                <a:extLst>
                  <a:ext uri="{FF2B5EF4-FFF2-40B4-BE49-F238E27FC236}">
                    <a16:creationId xmlns:a16="http://schemas.microsoft.com/office/drawing/2014/main" id="{221A6849-0866-411D-B1D5-12BD62711310}"/>
                  </a:ext>
                </a:extLst>
              </p:cNvPr>
              <p:cNvSpPr/>
              <p:nvPr/>
            </p:nvSpPr>
            <p:spPr>
              <a:xfrm>
                <a:off x="1479128" y="4474262"/>
                <a:ext cx="873515" cy="71468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1</m:t>
                                  </m:r>
                                </m:sub>
                              </m:sSub>
                            </m:den>
                          </m:f>
                        </m:e>
                      </m:d>
                    </m:oMath>
                  </m:oMathPara>
                </a14:m>
                <a:endParaRPr lang="he-IL" dirty="0"/>
              </a:p>
            </p:txBody>
          </p:sp>
        </mc:Choice>
        <mc:Fallback xmlns="">
          <p:sp>
            <p:nvSpPr>
              <p:cNvPr id="59" name="מלבן 58">
                <a:extLst>
                  <a:ext uri="{FF2B5EF4-FFF2-40B4-BE49-F238E27FC236}">
                    <a16:creationId xmlns:a16="http://schemas.microsoft.com/office/drawing/2014/main" id="{221A6849-0866-411D-B1D5-12BD62711310}"/>
                  </a:ext>
                </a:extLst>
              </p:cNvPr>
              <p:cNvSpPr>
                <a:spLocks noRot="1" noChangeAspect="1" noMove="1" noResize="1" noEditPoints="1" noAdjustHandles="1" noChangeArrowheads="1" noChangeShapeType="1" noTextEdit="1"/>
              </p:cNvSpPr>
              <p:nvPr/>
            </p:nvSpPr>
            <p:spPr>
              <a:xfrm>
                <a:off x="1479128" y="4474262"/>
                <a:ext cx="873515" cy="714683"/>
              </a:xfrm>
              <a:prstGeom prst="rect">
                <a:avLst/>
              </a:prstGeom>
              <a:blipFill>
                <a:blip r:embed="rId19"/>
                <a:stretch>
                  <a:fillRect/>
                </a:stretch>
              </a:blipFill>
            </p:spPr>
            <p:txBody>
              <a:bodyPr/>
              <a:lstStyle/>
              <a:p>
                <a:r>
                  <a:rPr lang="he-IL">
                    <a:noFill/>
                  </a:rPr>
                  <a:t> </a:t>
                </a:r>
              </a:p>
            </p:txBody>
          </p:sp>
        </mc:Fallback>
      </mc:AlternateContent>
      <p:sp>
        <p:nvSpPr>
          <p:cNvPr id="60" name="אליפסה 59">
            <a:extLst>
              <a:ext uri="{FF2B5EF4-FFF2-40B4-BE49-F238E27FC236}">
                <a16:creationId xmlns:a16="http://schemas.microsoft.com/office/drawing/2014/main" id="{E9C49294-F57F-402B-ADF7-3C7255CD5EA6}"/>
              </a:ext>
            </a:extLst>
          </p:cNvPr>
          <p:cNvSpPr/>
          <p:nvPr/>
        </p:nvSpPr>
        <p:spPr>
          <a:xfrm>
            <a:off x="1408946" y="4798355"/>
            <a:ext cx="109214" cy="91656"/>
          </a:xfrm>
          <a:prstGeom prst="ellipse">
            <a:avLst/>
          </a:prstGeom>
          <a:solidFill>
            <a:srgbClr val="00206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6FF16BAE-44F8-4E4A-93FC-3A327026CDF1}"/>
              </a:ext>
            </a:extLst>
          </p:cNvPr>
          <p:cNvSpPr/>
          <p:nvPr/>
        </p:nvSpPr>
        <p:spPr>
          <a:xfrm>
            <a:off x="1408946" y="5479537"/>
            <a:ext cx="109214" cy="91656"/>
          </a:xfrm>
          <a:prstGeom prst="ellipse">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8" name="מלבן 7">
                <a:extLst>
                  <a:ext uri="{FF2B5EF4-FFF2-40B4-BE49-F238E27FC236}">
                    <a16:creationId xmlns:a16="http://schemas.microsoft.com/office/drawing/2014/main" id="{46ABE1CE-0BBD-438D-9ABA-A3DE7B4DA280}"/>
                  </a:ext>
                </a:extLst>
              </p:cNvPr>
              <p:cNvSpPr/>
              <p:nvPr/>
            </p:nvSpPr>
            <p:spPr>
              <a:xfrm>
                <a:off x="2378911" y="4650668"/>
                <a:ext cx="24878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𝑚𝑎𝑥</m:t>
                      </m:r>
                    </m:oMath>
                  </m:oMathPara>
                </a14:m>
                <a:endParaRPr lang="he-IL" dirty="0"/>
              </a:p>
            </p:txBody>
          </p:sp>
        </mc:Choice>
        <mc:Fallback xmlns="">
          <p:sp>
            <p:nvSpPr>
              <p:cNvPr id="8" name="מלבן 7">
                <a:extLst>
                  <a:ext uri="{FF2B5EF4-FFF2-40B4-BE49-F238E27FC236}">
                    <a16:creationId xmlns:a16="http://schemas.microsoft.com/office/drawing/2014/main" id="{46ABE1CE-0BBD-438D-9ABA-A3DE7B4DA280}"/>
                  </a:ext>
                </a:extLst>
              </p:cNvPr>
              <p:cNvSpPr>
                <a:spLocks noRot="1" noChangeAspect="1" noMove="1" noResize="1" noEditPoints="1" noAdjustHandles="1" noChangeArrowheads="1" noChangeShapeType="1" noTextEdit="1"/>
              </p:cNvSpPr>
              <p:nvPr/>
            </p:nvSpPr>
            <p:spPr>
              <a:xfrm>
                <a:off x="2378911" y="4650668"/>
                <a:ext cx="248786" cy="369332"/>
              </a:xfrm>
              <a:prstGeom prst="rect">
                <a:avLst/>
              </a:prstGeom>
              <a:blipFill>
                <a:blip r:embed="rId20"/>
                <a:stretch>
                  <a:fillRect r="-139024"/>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66" name="מלבן 65">
                <a:extLst>
                  <a:ext uri="{FF2B5EF4-FFF2-40B4-BE49-F238E27FC236}">
                    <a16:creationId xmlns:a16="http://schemas.microsoft.com/office/drawing/2014/main" id="{B285FCA4-022A-4898-BFC8-FCC8E7FEEF2E}"/>
                  </a:ext>
                </a:extLst>
              </p:cNvPr>
              <p:cNvSpPr/>
              <p:nvPr/>
            </p:nvSpPr>
            <p:spPr>
              <a:xfrm>
                <a:off x="1518160" y="5335476"/>
                <a:ext cx="544888" cy="64556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600" b="0" i="1" smtClean="0">
                              <a:latin typeface="Cambria Math" panose="02040503050406030204" pitchFamily="18" charset="0"/>
                            </a:rPr>
                          </m:ctrlPr>
                        </m:d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𝑥</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1</m:t>
                              </m:r>
                            </m:num>
                            <m:den>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𝑦</m:t>
                                  </m:r>
                                </m:e>
                                <m:sub>
                                  <m:r>
                                    <a:rPr lang="en-US" sz="1600" b="0" i="1" smtClean="0">
                                      <a:latin typeface="Cambria Math" panose="02040503050406030204" pitchFamily="18" charset="0"/>
                                    </a:rPr>
                                    <m:t>2</m:t>
                                  </m:r>
                                </m:sub>
                              </m:sSub>
                            </m:den>
                          </m:f>
                        </m:e>
                      </m:d>
                    </m:oMath>
                  </m:oMathPara>
                </a14:m>
                <a:endParaRPr lang="he-IL" sz="1600" dirty="0"/>
              </a:p>
            </p:txBody>
          </p:sp>
        </mc:Choice>
        <mc:Fallback xmlns="">
          <p:sp>
            <p:nvSpPr>
              <p:cNvPr id="66" name="מלבן 65">
                <a:extLst>
                  <a:ext uri="{FF2B5EF4-FFF2-40B4-BE49-F238E27FC236}">
                    <a16:creationId xmlns:a16="http://schemas.microsoft.com/office/drawing/2014/main" id="{B285FCA4-022A-4898-BFC8-FCC8E7FEEF2E}"/>
                  </a:ext>
                </a:extLst>
              </p:cNvPr>
              <p:cNvSpPr>
                <a:spLocks noRot="1" noChangeAspect="1" noMove="1" noResize="1" noEditPoints="1" noAdjustHandles="1" noChangeArrowheads="1" noChangeShapeType="1" noTextEdit="1"/>
              </p:cNvSpPr>
              <p:nvPr/>
            </p:nvSpPr>
            <p:spPr>
              <a:xfrm>
                <a:off x="1518160" y="5335476"/>
                <a:ext cx="544888" cy="645561"/>
              </a:xfrm>
              <a:prstGeom prst="rect">
                <a:avLst/>
              </a:prstGeom>
              <a:blipFill>
                <a:blip r:embed="rId21"/>
                <a:stretch>
                  <a:fillRect r="-44944"/>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67" name="מלבן 66">
                <a:extLst>
                  <a:ext uri="{FF2B5EF4-FFF2-40B4-BE49-F238E27FC236}">
                    <a16:creationId xmlns:a16="http://schemas.microsoft.com/office/drawing/2014/main" id="{0C4E7F14-B9D4-4BCF-A266-B557F4CA1AC7}"/>
                  </a:ext>
                </a:extLst>
              </p:cNvPr>
              <p:cNvSpPr/>
              <p:nvPr/>
            </p:nvSpPr>
            <p:spPr>
              <a:xfrm>
                <a:off x="2340820" y="5364180"/>
                <a:ext cx="24878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𝑚𝑖𝑛</m:t>
                      </m:r>
                    </m:oMath>
                  </m:oMathPara>
                </a14:m>
                <a:endParaRPr lang="he-IL" dirty="0"/>
              </a:p>
            </p:txBody>
          </p:sp>
        </mc:Choice>
        <mc:Fallback xmlns="">
          <p:sp>
            <p:nvSpPr>
              <p:cNvPr id="67" name="מלבן 66">
                <a:extLst>
                  <a:ext uri="{FF2B5EF4-FFF2-40B4-BE49-F238E27FC236}">
                    <a16:creationId xmlns:a16="http://schemas.microsoft.com/office/drawing/2014/main" id="{0C4E7F14-B9D4-4BCF-A266-B557F4CA1AC7}"/>
                  </a:ext>
                </a:extLst>
              </p:cNvPr>
              <p:cNvSpPr>
                <a:spLocks noRot="1" noChangeAspect="1" noMove="1" noResize="1" noEditPoints="1" noAdjustHandles="1" noChangeArrowheads="1" noChangeShapeType="1" noTextEdit="1"/>
              </p:cNvSpPr>
              <p:nvPr/>
            </p:nvSpPr>
            <p:spPr>
              <a:xfrm>
                <a:off x="2340820" y="5364180"/>
                <a:ext cx="248786" cy="369332"/>
              </a:xfrm>
              <a:prstGeom prst="rect">
                <a:avLst/>
              </a:prstGeom>
              <a:blipFill>
                <a:blip r:embed="rId22"/>
                <a:stretch>
                  <a:fillRect r="-131707"/>
                </a:stretch>
              </a:blipFill>
            </p:spPr>
            <p:txBody>
              <a:bodyPr/>
              <a:lstStyle/>
              <a:p>
                <a:r>
                  <a:rPr lang="he-IL">
                    <a:noFill/>
                  </a:rPr>
                  <a:t> </a:t>
                </a:r>
              </a:p>
            </p:txBody>
          </p:sp>
        </mc:Fallback>
      </mc:AlternateContent>
      <p:cxnSp>
        <p:nvCxnSpPr>
          <p:cNvPr id="69" name="מחבר ישר 68">
            <a:extLst>
              <a:ext uri="{FF2B5EF4-FFF2-40B4-BE49-F238E27FC236}">
                <a16:creationId xmlns:a16="http://schemas.microsoft.com/office/drawing/2014/main" id="{070C878A-89EC-4F80-B9A9-D16E4ADECD10}"/>
              </a:ext>
            </a:extLst>
          </p:cNvPr>
          <p:cNvCxnSpPr>
            <a:cxnSpLocks/>
          </p:cNvCxnSpPr>
          <p:nvPr/>
        </p:nvCxnSpPr>
        <p:spPr>
          <a:xfrm>
            <a:off x="5505252" y="1814793"/>
            <a:ext cx="0" cy="3226886"/>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sp>
        <p:nvSpPr>
          <p:cNvPr id="10" name="צורה חופשית: צורה 9">
            <a:extLst>
              <a:ext uri="{FF2B5EF4-FFF2-40B4-BE49-F238E27FC236}">
                <a16:creationId xmlns:a16="http://schemas.microsoft.com/office/drawing/2014/main" id="{4CE8C8CC-2937-48CB-A7D0-F6EB0D51A844}"/>
              </a:ext>
            </a:extLst>
          </p:cNvPr>
          <p:cNvSpPr/>
          <p:nvPr/>
        </p:nvSpPr>
        <p:spPr>
          <a:xfrm>
            <a:off x="4762500" y="1809750"/>
            <a:ext cx="609600" cy="1190637"/>
          </a:xfrm>
          <a:custGeom>
            <a:avLst/>
            <a:gdLst>
              <a:gd name="connsiteX0" fmla="*/ 0 w 609600"/>
              <a:gd name="connsiteY0" fmla="*/ 0 h 1190637"/>
              <a:gd name="connsiteX1" fmla="*/ 314325 w 609600"/>
              <a:gd name="connsiteY1" fmla="*/ 1190625 h 1190637"/>
              <a:gd name="connsiteX2" fmla="*/ 609600 w 609600"/>
              <a:gd name="connsiteY2" fmla="*/ 19050 h 1190637"/>
            </a:gdLst>
            <a:ahLst/>
            <a:cxnLst>
              <a:cxn ang="0">
                <a:pos x="connsiteX0" y="connsiteY0"/>
              </a:cxn>
              <a:cxn ang="0">
                <a:pos x="connsiteX1" y="connsiteY1"/>
              </a:cxn>
              <a:cxn ang="0">
                <a:pos x="connsiteX2" y="connsiteY2"/>
              </a:cxn>
            </a:cxnLst>
            <a:rect l="l" t="t" r="r" b="b"/>
            <a:pathLst>
              <a:path w="609600" h="1190637">
                <a:moveTo>
                  <a:pt x="0" y="0"/>
                </a:moveTo>
                <a:cubicBezTo>
                  <a:pt x="106362" y="593725"/>
                  <a:pt x="212725" y="1187450"/>
                  <a:pt x="314325" y="1190625"/>
                </a:cubicBezTo>
                <a:cubicBezTo>
                  <a:pt x="415925" y="1193800"/>
                  <a:pt x="512762" y="606425"/>
                  <a:pt x="609600" y="1905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צורה חופשית: צורה 69">
            <a:extLst>
              <a:ext uri="{FF2B5EF4-FFF2-40B4-BE49-F238E27FC236}">
                <a16:creationId xmlns:a16="http://schemas.microsoft.com/office/drawing/2014/main" id="{32E26550-10F3-4719-9629-E3D5D280BBD9}"/>
              </a:ext>
            </a:extLst>
          </p:cNvPr>
          <p:cNvSpPr/>
          <p:nvPr/>
        </p:nvSpPr>
        <p:spPr>
          <a:xfrm rot="10800000">
            <a:off x="5631677" y="4294692"/>
            <a:ext cx="609600" cy="1190637"/>
          </a:xfrm>
          <a:custGeom>
            <a:avLst/>
            <a:gdLst>
              <a:gd name="connsiteX0" fmla="*/ 0 w 609600"/>
              <a:gd name="connsiteY0" fmla="*/ 0 h 1190637"/>
              <a:gd name="connsiteX1" fmla="*/ 314325 w 609600"/>
              <a:gd name="connsiteY1" fmla="*/ 1190625 h 1190637"/>
              <a:gd name="connsiteX2" fmla="*/ 609600 w 609600"/>
              <a:gd name="connsiteY2" fmla="*/ 19050 h 1190637"/>
            </a:gdLst>
            <a:ahLst/>
            <a:cxnLst>
              <a:cxn ang="0">
                <a:pos x="connsiteX0" y="connsiteY0"/>
              </a:cxn>
              <a:cxn ang="0">
                <a:pos x="connsiteX1" y="connsiteY1"/>
              </a:cxn>
              <a:cxn ang="0">
                <a:pos x="connsiteX2" y="connsiteY2"/>
              </a:cxn>
            </a:cxnLst>
            <a:rect l="l" t="t" r="r" b="b"/>
            <a:pathLst>
              <a:path w="609600" h="1190637">
                <a:moveTo>
                  <a:pt x="0" y="0"/>
                </a:moveTo>
                <a:cubicBezTo>
                  <a:pt x="106362" y="593725"/>
                  <a:pt x="212725" y="1187450"/>
                  <a:pt x="314325" y="1190625"/>
                </a:cubicBezTo>
                <a:cubicBezTo>
                  <a:pt x="415925" y="1193800"/>
                  <a:pt x="512762" y="606425"/>
                  <a:pt x="609600" y="1905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71" name="מחבר ישר 70">
            <a:extLst>
              <a:ext uri="{FF2B5EF4-FFF2-40B4-BE49-F238E27FC236}">
                <a16:creationId xmlns:a16="http://schemas.microsoft.com/office/drawing/2014/main" id="{54C33B92-E838-4418-95EB-1F35271EC816}"/>
              </a:ext>
            </a:extLst>
          </p:cNvPr>
          <p:cNvCxnSpPr>
            <a:cxnSpLocks/>
          </p:cNvCxnSpPr>
          <p:nvPr/>
        </p:nvCxnSpPr>
        <p:spPr>
          <a:xfrm flipH="1" flipV="1">
            <a:off x="3505200" y="3673016"/>
            <a:ext cx="3649038" cy="11913"/>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sp>
        <p:nvSpPr>
          <p:cNvPr id="14" name="צורה חופשית: צורה 13">
            <a:extLst>
              <a:ext uri="{FF2B5EF4-FFF2-40B4-BE49-F238E27FC236}">
                <a16:creationId xmlns:a16="http://schemas.microsoft.com/office/drawing/2014/main" id="{5A7E5DB9-2F49-4575-BDD3-2B6AA5F51E3E}"/>
              </a:ext>
            </a:extLst>
          </p:cNvPr>
          <p:cNvSpPr/>
          <p:nvPr/>
        </p:nvSpPr>
        <p:spPr>
          <a:xfrm>
            <a:off x="3562350" y="3762375"/>
            <a:ext cx="969543" cy="1133475"/>
          </a:xfrm>
          <a:custGeom>
            <a:avLst/>
            <a:gdLst>
              <a:gd name="connsiteX0" fmla="*/ 0 w 969543"/>
              <a:gd name="connsiteY0" fmla="*/ 0 h 1133475"/>
              <a:gd name="connsiteX1" fmla="*/ 828675 w 969543"/>
              <a:gd name="connsiteY1" fmla="*/ 209550 h 1133475"/>
              <a:gd name="connsiteX2" fmla="*/ 962025 w 969543"/>
              <a:gd name="connsiteY2" fmla="*/ 1133475 h 1133475"/>
            </a:gdLst>
            <a:ahLst/>
            <a:cxnLst>
              <a:cxn ang="0">
                <a:pos x="connsiteX0" y="connsiteY0"/>
              </a:cxn>
              <a:cxn ang="0">
                <a:pos x="connsiteX1" y="connsiteY1"/>
              </a:cxn>
              <a:cxn ang="0">
                <a:pos x="connsiteX2" y="connsiteY2"/>
              </a:cxn>
            </a:cxnLst>
            <a:rect l="l" t="t" r="r" b="b"/>
            <a:pathLst>
              <a:path w="969543" h="1133475">
                <a:moveTo>
                  <a:pt x="0" y="0"/>
                </a:moveTo>
                <a:cubicBezTo>
                  <a:pt x="334169" y="10319"/>
                  <a:pt x="668338" y="20638"/>
                  <a:pt x="828675" y="209550"/>
                </a:cubicBezTo>
                <a:cubicBezTo>
                  <a:pt x="989012" y="398462"/>
                  <a:pt x="975518" y="765968"/>
                  <a:pt x="962025" y="1133475"/>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צורה חופשית: צורה 52">
            <a:extLst>
              <a:ext uri="{FF2B5EF4-FFF2-40B4-BE49-F238E27FC236}">
                <a16:creationId xmlns:a16="http://schemas.microsoft.com/office/drawing/2014/main" id="{F1B98260-1320-47FE-B8FF-83621C2F0C79}"/>
              </a:ext>
            </a:extLst>
          </p:cNvPr>
          <p:cNvSpPr/>
          <p:nvPr/>
        </p:nvSpPr>
        <p:spPr>
          <a:xfrm rot="10800000">
            <a:off x="6481973" y="2456503"/>
            <a:ext cx="969543" cy="1133475"/>
          </a:xfrm>
          <a:custGeom>
            <a:avLst/>
            <a:gdLst>
              <a:gd name="connsiteX0" fmla="*/ 0 w 969543"/>
              <a:gd name="connsiteY0" fmla="*/ 0 h 1133475"/>
              <a:gd name="connsiteX1" fmla="*/ 828675 w 969543"/>
              <a:gd name="connsiteY1" fmla="*/ 209550 h 1133475"/>
              <a:gd name="connsiteX2" fmla="*/ 962025 w 969543"/>
              <a:gd name="connsiteY2" fmla="*/ 1133475 h 1133475"/>
            </a:gdLst>
            <a:ahLst/>
            <a:cxnLst>
              <a:cxn ang="0">
                <a:pos x="connsiteX0" y="connsiteY0"/>
              </a:cxn>
              <a:cxn ang="0">
                <a:pos x="connsiteX1" y="connsiteY1"/>
              </a:cxn>
              <a:cxn ang="0">
                <a:pos x="connsiteX2" y="connsiteY2"/>
              </a:cxn>
            </a:cxnLst>
            <a:rect l="l" t="t" r="r" b="b"/>
            <a:pathLst>
              <a:path w="969543" h="1133475">
                <a:moveTo>
                  <a:pt x="0" y="0"/>
                </a:moveTo>
                <a:cubicBezTo>
                  <a:pt x="334169" y="10319"/>
                  <a:pt x="668338" y="20638"/>
                  <a:pt x="828675" y="209550"/>
                </a:cubicBezTo>
                <a:cubicBezTo>
                  <a:pt x="989012" y="398462"/>
                  <a:pt x="975518" y="765968"/>
                  <a:pt x="962025" y="1133475"/>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09635218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B8AEC4E6-FE27-4A8E-B9D8-7C7F9EF4F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11852"/>
            <a:ext cx="12192000" cy="946150"/>
          </a:xfrm>
          <a:prstGeom prst="rect">
            <a:avLst/>
          </a:prstGeom>
        </p:spPr>
      </p:pic>
      <mc:AlternateContent xmlns:mc="http://schemas.openxmlformats.org/markup-compatibility/2006" xmlns:a14="http://schemas.microsoft.com/office/drawing/2010/main">
        <mc:Choice Requires="a14">
          <p:sp>
            <p:nvSpPr>
              <p:cNvPr id="3" name="כותרת 1">
                <a:extLst>
                  <a:ext uri="{FF2B5EF4-FFF2-40B4-BE49-F238E27FC236}">
                    <a16:creationId xmlns:a16="http://schemas.microsoft.com/office/drawing/2014/main" id="{FF6306CF-8847-40E1-96DF-4606BE992703}"/>
                  </a:ext>
                </a:extLst>
              </p:cNvPr>
              <p:cNvSpPr txBox="1">
                <a:spLocks/>
              </p:cNvSpPr>
              <p:nvPr/>
            </p:nvSpPr>
            <p:spPr>
              <a:xfrm>
                <a:off x="395996" y="0"/>
                <a:ext cx="11400007" cy="1354408"/>
              </a:xfrm>
              <a:prstGeom prst="rect">
                <a:avLst/>
              </a:prstGeom>
            </p:spPr>
            <p:txBody>
              <a:bodyPr>
                <a:noAutofit/>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rtl="1" hangingPunct="1">
                  <a:lnSpc>
                    <a:spcPct val="150000"/>
                  </a:lnSpc>
                </a:pPr>
                <a:r>
                  <a:rPr lang="he-IL" sz="3000" dirty="0">
                    <a:latin typeface="Rubik" pitchFamily="2" charset="-79"/>
                    <a:ea typeface="Calibri Light" panose="020F0302020204030204" pitchFamily="34" charset="0"/>
                    <a:cs typeface="Rubik" pitchFamily="2" charset="-79"/>
                  </a:rPr>
                  <a:t>הקשר בין גרף הפונקציה </a:t>
                </a:r>
                <a14:m>
                  <m:oMath xmlns:m="http://schemas.openxmlformats.org/officeDocument/2006/math">
                    <m:r>
                      <a:rPr lang="en-US" sz="3000" i="1" dirty="0" smtClean="0">
                        <a:latin typeface="Cambria Math" panose="02040503050406030204" pitchFamily="18" charset="0"/>
                        <a:ea typeface="Calibri Light" panose="020F0302020204030204" pitchFamily="34" charset="0"/>
                        <a:cs typeface="Rubik" pitchFamily="2" charset="-79"/>
                      </a:rPr>
                      <m:t>𝑓</m:t>
                    </m:r>
                    <m:r>
                      <a:rPr lang="en-US" sz="3000" i="1" dirty="0" smtClean="0">
                        <a:latin typeface="Cambria Math" panose="02040503050406030204" pitchFamily="18" charset="0"/>
                        <a:ea typeface="Calibri Light" panose="020F0302020204030204" pitchFamily="34" charset="0"/>
                        <a:cs typeface="Rubik" pitchFamily="2" charset="-79"/>
                      </a:rPr>
                      <m:t>(</m:t>
                    </m:r>
                    <m:r>
                      <a:rPr lang="en-US" sz="3000" i="1" dirty="0" smtClean="0">
                        <a:latin typeface="Cambria Math" panose="02040503050406030204" pitchFamily="18" charset="0"/>
                        <a:ea typeface="Calibri Light" panose="020F0302020204030204" pitchFamily="34" charset="0"/>
                        <a:cs typeface="Rubik" pitchFamily="2" charset="-79"/>
                      </a:rPr>
                      <m:t>𝑥</m:t>
                    </m:r>
                    <m:r>
                      <a:rPr lang="en-US" sz="3000" i="1" dirty="0" smtClean="0">
                        <a:latin typeface="Cambria Math" panose="02040503050406030204" pitchFamily="18" charset="0"/>
                        <a:ea typeface="Calibri Light" panose="020F0302020204030204" pitchFamily="34" charset="0"/>
                        <a:cs typeface="Rubik" pitchFamily="2" charset="-79"/>
                      </a:rPr>
                      <m:t>)</m:t>
                    </m:r>
                  </m:oMath>
                </a14:m>
                <a:r>
                  <a:rPr lang="he-IL" sz="3000" dirty="0">
                    <a:latin typeface="Rubik" pitchFamily="2" charset="-79"/>
                    <a:ea typeface="Calibri Light" panose="020F0302020204030204" pitchFamily="34" charset="0"/>
                    <a:cs typeface="Rubik" pitchFamily="2" charset="-79"/>
                  </a:rPr>
                  <a:t> לבין גרף הפונקציה </a:t>
                </a:r>
                <a14:m>
                  <m:oMath xmlns:m="http://schemas.openxmlformats.org/officeDocument/2006/math">
                    <m:f>
                      <m:fPr>
                        <m:ctrlPr>
                          <a:rPr lang="en-US" sz="3000" i="1" dirty="0" smtClean="0">
                            <a:latin typeface="Cambria Math" panose="02040503050406030204" pitchFamily="18" charset="0"/>
                            <a:ea typeface="Calibri Light" panose="020F0302020204030204" pitchFamily="34" charset="0"/>
                            <a:cs typeface="Rubik" pitchFamily="2" charset="-79"/>
                          </a:rPr>
                        </m:ctrlPr>
                      </m:fPr>
                      <m:num>
                        <m:r>
                          <a:rPr lang="en-US" sz="3000" i="1" dirty="0" smtClean="0">
                            <a:latin typeface="Cambria Math" panose="02040503050406030204" pitchFamily="18" charset="0"/>
                            <a:ea typeface="Calibri Light" panose="020F0302020204030204" pitchFamily="34" charset="0"/>
                            <a:cs typeface="Rubik" pitchFamily="2" charset="-79"/>
                          </a:rPr>
                          <m:t>1</m:t>
                        </m:r>
                      </m:num>
                      <m:den>
                        <m:r>
                          <a:rPr lang="en-US" sz="3000" i="1" dirty="0" smtClean="0">
                            <a:latin typeface="Cambria Math" panose="02040503050406030204" pitchFamily="18" charset="0"/>
                            <a:ea typeface="Calibri Light" panose="020F0302020204030204" pitchFamily="34" charset="0"/>
                            <a:cs typeface="Rubik" pitchFamily="2" charset="-79"/>
                          </a:rPr>
                          <m:t>𝑓</m:t>
                        </m:r>
                        <m:d>
                          <m:dPr>
                            <m:ctrlPr>
                              <a:rPr lang="en-US" sz="3000" i="1" dirty="0" smtClean="0">
                                <a:latin typeface="Cambria Math" panose="02040503050406030204" pitchFamily="18" charset="0"/>
                                <a:ea typeface="Calibri Light" panose="020F0302020204030204" pitchFamily="34" charset="0"/>
                                <a:cs typeface="Rubik" pitchFamily="2" charset="-79"/>
                              </a:rPr>
                            </m:ctrlPr>
                          </m:dPr>
                          <m:e>
                            <m:r>
                              <a:rPr lang="en-US" sz="3000" i="1" dirty="0" smtClean="0">
                                <a:latin typeface="Cambria Math" panose="02040503050406030204" pitchFamily="18" charset="0"/>
                                <a:ea typeface="Calibri Light" panose="020F0302020204030204" pitchFamily="34" charset="0"/>
                                <a:cs typeface="Rubik" pitchFamily="2" charset="-79"/>
                              </a:rPr>
                              <m:t>𝑥</m:t>
                            </m:r>
                          </m:e>
                        </m:d>
                      </m:den>
                    </m:f>
                    <m:r>
                      <a:rPr lang="he-IL" sz="3000" i="1" dirty="0" smtClean="0">
                        <a:latin typeface="Cambria Math" panose="02040503050406030204" pitchFamily="18" charset="0"/>
                        <a:ea typeface="Calibri Light" panose="020F0302020204030204" pitchFamily="34" charset="0"/>
                        <a:cs typeface="Rubik" pitchFamily="2" charset="-79"/>
                      </a:rPr>
                      <m:t> </m:t>
                    </m:r>
                  </m:oMath>
                </a14:m>
                <a:endParaRPr lang="he-IL" sz="3000" dirty="0">
                  <a:latin typeface="Rubik" pitchFamily="2" charset="-79"/>
                  <a:ea typeface="Calibri Light" panose="020F0302020204030204" pitchFamily="34" charset="0"/>
                  <a:cs typeface="Rubik" pitchFamily="2" charset="-79"/>
                </a:endParaRPr>
              </a:p>
            </p:txBody>
          </p:sp>
        </mc:Choice>
        <mc:Fallback xmlns="">
          <p:sp>
            <p:nvSpPr>
              <p:cNvPr id="3" name="כותרת 1">
                <a:extLst>
                  <a:ext uri="{FF2B5EF4-FFF2-40B4-BE49-F238E27FC236}">
                    <a16:creationId xmlns:a16="http://schemas.microsoft.com/office/drawing/2014/main" id="{FF6306CF-8847-40E1-96DF-4606BE992703}"/>
                  </a:ext>
                </a:extLst>
              </p:cNvPr>
              <p:cNvSpPr txBox="1">
                <a:spLocks noRot="1" noChangeAspect="1" noMove="1" noResize="1" noEditPoints="1" noAdjustHandles="1" noChangeArrowheads="1" noChangeShapeType="1" noTextEdit="1"/>
              </p:cNvSpPr>
              <p:nvPr/>
            </p:nvSpPr>
            <p:spPr>
              <a:xfrm>
                <a:off x="395996" y="0"/>
                <a:ext cx="11400007" cy="1354408"/>
              </a:xfrm>
              <a:prstGeom prst="rect">
                <a:avLst/>
              </a:prstGeom>
              <a:blipFill>
                <a:blip r:embed="rId3"/>
                <a:stretch>
                  <a:fillRect/>
                </a:stretch>
              </a:blipFill>
            </p:spPr>
            <p:txBody>
              <a:bodyPr/>
              <a:lstStyle/>
              <a:p>
                <a:r>
                  <a:rPr lang="he-IL">
                    <a:noFill/>
                  </a:rPr>
                  <a:t> </a:t>
                </a:r>
              </a:p>
            </p:txBody>
          </p:sp>
        </mc:Fallback>
      </mc:AlternateContent>
      <p:sp>
        <p:nvSpPr>
          <p:cNvPr id="4" name="TextBox 3">
            <a:extLst>
              <a:ext uri="{FF2B5EF4-FFF2-40B4-BE49-F238E27FC236}">
                <a16:creationId xmlns:a16="http://schemas.microsoft.com/office/drawing/2014/main" id="{9381865C-2A67-4B66-8141-7E8B34B71923}"/>
              </a:ext>
            </a:extLst>
          </p:cNvPr>
          <p:cNvSpPr txBox="1"/>
          <p:nvPr/>
        </p:nvSpPr>
        <p:spPr>
          <a:xfrm flipH="1">
            <a:off x="3185669" y="1111594"/>
            <a:ext cx="2482404" cy="430887"/>
          </a:xfrm>
          <a:prstGeom prst="rect">
            <a:avLst/>
          </a:prstGeom>
          <a:noFill/>
        </p:spPr>
        <p:txBody>
          <a:bodyPr wrap="square" lIns="0" tIns="0" rIns="0" bIns="0" rtlCol="1">
            <a:spAutoFit/>
          </a:bodyPr>
          <a:lstStyle/>
          <a:p>
            <a:r>
              <a:rPr lang="he-IL" sz="2800" b="1" u="sng" dirty="0">
                <a:latin typeface="Rubik" pitchFamily="2" charset="-79"/>
                <a:cs typeface="Rubik" pitchFamily="2" charset="-79"/>
              </a:rPr>
              <a:t>לסיכום:</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77BBF71-A2EC-4054-91E9-3543B8878078}"/>
                  </a:ext>
                </a:extLst>
              </p:cNvPr>
              <p:cNvSpPr txBox="1"/>
              <p:nvPr/>
            </p:nvSpPr>
            <p:spPr>
              <a:xfrm flipH="1">
                <a:off x="8280269" y="1417641"/>
                <a:ext cx="838185" cy="569002"/>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f>
                        <m:fPr>
                          <m:ctrlPr>
                            <a:rPr lang="en-US" b="1" i="1" dirty="0">
                              <a:latin typeface="Cambria Math" panose="02040503050406030204" pitchFamily="18" charset="0"/>
                              <a:ea typeface="Calibri Light" panose="020F0302020204030204" pitchFamily="34" charset="0"/>
                              <a:cs typeface="Rubik" pitchFamily="2" charset="-79"/>
                            </a:rPr>
                          </m:ctrlPr>
                        </m:fPr>
                        <m:num>
                          <m:r>
                            <a:rPr lang="en-US" b="1" i="1" dirty="0">
                              <a:latin typeface="Cambria Math" panose="02040503050406030204" pitchFamily="18" charset="0"/>
                              <a:ea typeface="Calibri Light" panose="020F0302020204030204" pitchFamily="34" charset="0"/>
                              <a:cs typeface="Rubik" pitchFamily="2" charset="-79"/>
                            </a:rPr>
                            <m:t>𝟏</m:t>
                          </m:r>
                        </m:num>
                        <m:den>
                          <m:r>
                            <a:rPr lang="en-US" b="1" i="1" dirty="0">
                              <a:latin typeface="Cambria Math" panose="02040503050406030204" pitchFamily="18" charset="0"/>
                              <a:ea typeface="Calibri Light" panose="020F0302020204030204" pitchFamily="34" charset="0"/>
                              <a:cs typeface="Rubik" pitchFamily="2" charset="-79"/>
                            </a:rPr>
                            <m:t>𝒇</m:t>
                          </m:r>
                          <m:d>
                            <m:dPr>
                              <m:ctrlPr>
                                <a:rPr lang="en-US" b="1" i="1" dirty="0">
                                  <a:latin typeface="Cambria Math" panose="02040503050406030204" pitchFamily="18" charset="0"/>
                                  <a:ea typeface="Calibri Light" panose="020F0302020204030204" pitchFamily="34" charset="0"/>
                                  <a:cs typeface="Rubik" pitchFamily="2" charset="-79"/>
                                </a:rPr>
                              </m:ctrlPr>
                            </m:dPr>
                            <m:e>
                              <m:r>
                                <a:rPr lang="en-US" b="1" i="1" dirty="0">
                                  <a:latin typeface="Cambria Math" panose="02040503050406030204" pitchFamily="18" charset="0"/>
                                  <a:ea typeface="Calibri Light" panose="020F0302020204030204" pitchFamily="34" charset="0"/>
                                  <a:cs typeface="Rubik" pitchFamily="2" charset="-79"/>
                                </a:rPr>
                                <m:t>𝒙</m:t>
                              </m:r>
                            </m:e>
                          </m:d>
                        </m:den>
                      </m:f>
                      <m:r>
                        <a:rPr lang="he-IL" b="1" i="1" dirty="0">
                          <a:latin typeface="Cambria Math" panose="02040503050406030204" pitchFamily="18" charset="0"/>
                          <a:ea typeface="Calibri Light" panose="020F0302020204030204" pitchFamily="34" charset="0"/>
                          <a:cs typeface="Rubik" pitchFamily="2" charset="-79"/>
                        </a:rPr>
                        <m:t> </m:t>
                      </m:r>
                    </m:oMath>
                  </m:oMathPara>
                </a14:m>
                <a:endParaRPr lang="he-IL" b="1" dirty="0">
                  <a:latin typeface="Rubik" pitchFamily="2" charset="-79"/>
                  <a:cs typeface="Rubik" pitchFamily="2" charset="-79"/>
                </a:endParaRPr>
              </a:p>
            </p:txBody>
          </p:sp>
        </mc:Choice>
        <mc:Fallback xmlns="">
          <p:sp>
            <p:nvSpPr>
              <p:cNvPr id="24" name="TextBox 23">
                <a:extLst>
                  <a:ext uri="{FF2B5EF4-FFF2-40B4-BE49-F238E27FC236}">
                    <a16:creationId xmlns:a16="http://schemas.microsoft.com/office/drawing/2014/main" id="{877BBF71-A2EC-4054-91E9-3543B8878078}"/>
                  </a:ext>
                </a:extLst>
              </p:cNvPr>
              <p:cNvSpPr txBox="1">
                <a:spLocks noRot="1" noChangeAspect="1" noMove="1" noResize="1" noEditPoints="1" noAdjustHandles="1" noChangeArrowheads="1" noChangeShapeType="1" noTextEdit="1"/>
              </p:cNvSpPr>
              <p:nvPr/>
            </p:nvSpPr>
            <p:spPr>
              <a:xfrm flipH="1">
                <a:off x="8280269" y="1417641"/>
                <a:ext cx="838185" cy="569002"/>
              </a:xfrm>
              <a:prstGeom prst="rect">
                <a:avLst/>
              </a:prstGeom>
              <a:blipFill>
                <a:blip r:embed="rId4"/>
                <a:stretch>
                  <a:fillRect/>
                </a:stretch>
              </a:blipFill>
            </p:spPr>
            <p:txBody>
              <a:bodyPr/>
              <a:lstStyle/>
              <a:p>
                <a:r>
                  <a:rPr lang="he-IL">
                    <a:noFill/>
                  </a:rPr>
                  <a:t> </a:t>
                </a:r>
              </a:p>
            </p:txBody>
          </p:sp>
        </mc:Fallback>
      </mc:AlternateContent>
      <p:pic>
        <p:nvPicPr>
          <p:cNvPr id="7" name="תמונה 6">
            <a:extLst>
              <a:ext uri="{FF2B5EF4-FFF2-40B4-BE49-F238E27FC236}">
                <a16:creationId xmlns:a16="http://schemas.microsoft.com/office/drawing/2014/main" id="{0249ED71-025C-4DE5-8BF7-2E816204A462}"/>
              </a:ext>
            </a:extLst>
          </p:cNvPr>
          <p:cNvPicPr>
            <a:picLocks noChangeAspect="1"/>
          </p:cNvPicPr>
          <p:nvPr/>
        </p:nvPicPr>
        <p:blipFill rotWithShape="1">
          <a:blip r:embed="rId5"/>
          <a:srcRect l="22107" r="15942"/>
          <a:stretch/>
        </p:blipFill>
        <p:spPr>
          <a:xfrm>
            <a:off x="9820005" y="1913519"/>
            <a:ext cx="2128762" cy="3225359"/>
          </a:xfrm>
          <a:prstGeom prst="rect">
            <a:avLst/>
          </a:prstGeom>
        </p:spPr>
      </p:pic>
      <p:cxnSp>
        <p:nvCxnSpPr>
          <p:cNvPr id="81" name="מחבר חץ ישר 80">
            <a:extLst>
              <a:ext uri="{FF2B5EF4-FFF2-40B4-BE49-F238E27FC236}">
                <a16:creationId xmlns:a16="http://schemas.microsoft.com/office/drawing/2014/main" id="{951D057D-64FD-4146-8E99-AED66BA79DDA}"/>
              </a:ext>
            </a:extLst>
          </p:cNvPr>
          <p:cNvCxnSpPr>
            <a:cxnSpLocks/>
          </p:cNvCxnSpPr>
          <p:nvPr/>
        </p:nvCxnSpPr>
        <p:spPr>
          <a:xfrm>
            <a:off x="9820005" y="3707044"/>
            <a:ext cx="2185536" cy="8622"/>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82" name="מחבר חץ ישר 81">
            <a:extLst>
              <a:ext uri="{FF2B5EF4-FFF2-40B4-BE49-F238E27FC236}">
                <a16:creationId xmlns:a16="http://schemas.microsoft.com/office/drawing/2014/main" id="{FC16F3E9-5D8E-4340-8D5A-83724BDA20DC}"/>
              </a:ext>
            </a:extLst>
          </p:cNvPr>
          <p:cNvCxnSpPr>
            <a:cxnSpLocks/>
          </p:cNvCxnSpPr>
          <p:nvPr/>
        </p:nvCxnSpPr>
        <p:spPr>
          <a:xfrm flipV="1">
            <a:off x="10865336" y="1894469"/>
            <a:ext cx="0" cy="322535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42" name="אליפסה 41">
            <a:extLst>
              <a:ext uri="{FF2B5EF4-FFF2-40B4-BE49-F238E27FC236}">
                <a16:creationId xmlns:a16="http://schemas.microsoft.com/office/drawing/2014/main" id="{3DFAEC58-9C25-405A-812E-7DBC82D930A6}"/>
              </a:ext>
            </a:extLst>
          </p:cNvPr>
          <p:cNvSpPr/>
          <p:nvPr/>
        </p:nvSpPr>
        <p:spPr>
          <a:xfrm>
            <a:off x="11314345" y="4982155"/>
            <a:ext cx="109214" cy="91656"/>
          </a:xfrm>
          <a:prstGeom prst="ellipse">
            <a:avLst/>
          </a:prstGeom>
          <a:solidFill>
            <a:srgbClr val="00206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9" name="מלבן 8">
                <a:extLst>
                  <a:ext uri="{FF2B5EF4-FFF2-40B4-BE49-F238E27FC236}">
                    <a16:creationId xmlns:a16="http://schemas.microsoft.com/office/drawing/2014/main" id="{FFE36683-10AF-4C9D-9BC9-5F04B0984014}"/>
                  </a:ext>
                </a:extLst>
              </p:cNvPr>
              <p:cNvSpPr/>
              <p:nvPr/>
            </p:nvSpPr>
            <p:spPr>
              <a:xfrm>
                <a:off x="10922485" y="5009837"/>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m:oMathPara>
                </a14:m>
                <a:endParaRPr lang="he-IL" dirty="0">
                  <a:latin typeface="Rubik" pitchFamily="2" charset="-79"/>
                  <a:cs typeface="Rubik" pitchFamily="2" charset="-79"/>
                </a:endParaRPr>
              </a:p>
            </p:txBody>
          </p:sp>
        </mc:Choice>
        <mc:Fallback xmlns="">
          <p:sp>
            <p:nvSpPr>
              <p:cNvPr id="9" name="מלבן 8">
                <a:extLst>
                  <a:ext uri="{FF2B5EF4-FFF2-40B4-BE49-F238E27FC236}">
                    <a16:creationId xmlns:a16="http://schemas.microsoft.com/office/drawing/2014/main" id="{FFE36683-10AF-4C9D-9BC9-5F04B0984014}"/>
                  </a:ext>
                </a:extLst>
              </p:cNvPr>
              <p:cNvSpPr>
                <a:spLocks noRot="1" noChangeAspect="1" noMove="1" noResize="1" noEditPoints="1" noAdjustHandles="1" noChangeArrowheads="1" noChangeShapeType="1" noTextEdit="1"/>
              </p:cNvSpPr>
              <p:nvPr/>
            </p:nvSpPr>
            <p:spPr>
              <a:xfrm>
                <a:off x="10922485" y="5009837"/>
                <a:ext cx="873515" cy="369332"/>
              </a:xfrm>
              <a:prstGeom prst="rect">
                <a:avLst/>
              </a:prstGeom>
              <a:blipFill>
                <a:blip r:embed="rId6"/>
                <a:stretch>
                  <a:fillRect l="-2098" r="-6294" b="-15000"/>
                </a:stretch>
              </a:blipFill>
            </p:spPr>
            <p:txBody>
              <a:bodyPr/>
              <a:lstStyle/>
              <a:p>
                <a:r>
                  <a:rPr lang="he-IL">
                    <a:noFill/>
                  </a:rPr>
                  <a:t> </a:t>
                </a:r>
              </a:p>
            </p:txBody>
          </p:sp>
        </mc:Fallback>
      </mc:AlternateContent>
      <p:sp>
        <p:nvSpPr>
          <p:cNvPr id="47" name="אליפסה 46">
            <a:extLst>
              <a:ext uri="{FF2B5EF4-FFF2-40B4-BE49-F238E27FC236}">
                <a16:creationId xmlns:a16="http://schemas.microsoft.com/office/drawing/2014/main" id="{60C5DE49-A0D8-4E77-BB91-12D8D0EECA35}"/>
              </a:ext>
            </a:extLst>
          </p:cNvPr>
          <p:cNvSpPr/>
          <p:nvPr/>
        </p:nvSpPr>
        <p:spPr>
          <a:xfrm>
            <a:off x="10301387" y="2322438"/>
            <a:ext cx="109214" cy="91656"/>
          </a:xfrm>
          <a:prstGeom prst="ellipse">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48" name="מלבן 47">
                <a:extLst>
                  <a:ext uri="{FF2B5EF4-FFF2-40B4-BE49-F238E27FC236}">
                    <a16:creationId xmlns:a16="http://schemas.microsoft.com/office/drawing/2014/main" id="{872508FD-4539-4984-BF27-3EB4E8624E2F}"/>
                  </a:ext>
                </a:extLst>
              </p:cNvPr>
              <p:cNvSpPr/>
              <p:nvPr/>
            </p:nvSpPr>
            <p:spPr>
              <a:xfrm>
                <a:off x="9905596" y="1892375"/>
                <a:ext cx="87351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m:oMathPara>
                </a14:m>
                <a:endParaRPr lang="he-IL" dirty="0">
                  <a:latin typeface="Rubik" pitchFamily="2" charset="-79"/>
                  <a:cs typeface="Rubik" pitchFamily="2" charset="-79"/>
                </a:endParaRPr>
              </a:p>
            </p:txBody>
          </p:sp>
        </mc:Choice>
        <mc:Fallback xmlns="">
          <p:sp>
            <p:nvSpPr>
              <p:cNvPr id="48" name="מלבן 47">
                <a:extLst>
                  <a:ext uri="{FF2B5EF4-FFF2-40B4-BE49-F238E27FC236}">
                    <a16:creationId xmlns:a16="http://schemas.microsoft.com/office/drawing/2014/main" id="{872508FD-4539-4984-BF27-3EB4E8624E2F}"/>
                  </a:ext>
                </a:extLst>
              </p:cNvPr>
              <p:cNvSpPr>
                <a:spLocks noRot="1" noChangeAspect="1" noMove="1" noResize="1" noEditPoints="1" noAdjustHandles="1" noChangeArrowheads="1" noChangeShapeType="1" noTextEdit="1"/>
              </p:cNvSpPr>
              <p:nvPr/>
            </p:nvSpPr>
            <p:spPr>
              <a:xfrm>
                <a:off x="9905596" y="1892375"/>
                <a:ext cx="873515" cy="369332"/>
              </a:xfrm>
              <a:prstGeom prst="rect">
                <a:avLst/>
              </a:prstGeom>
              <a:blipFill>
                <a:blip r:embed="rId7"/>
                <a:stretch>
                  <a:fillRect l="-2098" r="-7692" b="-14754"/>
                </a:stretch>
              </a:blipFill>
            </p:spPr>
            <p:txBody>
              <a:bodyPr/>
              <a:lstStyle/>
              <a:p>
                <a:r>
                  <a:rPr lang="he-IL">
                    <a:noFill/>
                  </a:rPr>
                  <a:t> </a:t>
                </a:r>
              </a:p>
            </p:txBody>
          </p:sp>
        </mc:Fallback>
      </mc:AlternateContent>
      <p:cxnSp>
        <p:nvCxnSpPr>
          <p:cNvPr id="70" name="מחבר ישר 69">
            <a:extLst>
              <a:ext uri="{FF2B5EF4-FFF2-40B4-BE49-F238E27FC236}">
                <a16:creationId xmlns:a16="http://schemas.microsoft.com/office/drawing/2014/main" id="{0659D4F2-B9DB-4919-AD7A-D256E812C57E}"/>
              </a:ext>
            </a:extLst>
          </p:cNvPr>
          <p:cNvCxnSpPr>
            <a:cxnSpLocks/>
          </p:cNvCxnSpPr>
          <p:nvPr/>
        </p:nvCxnSpPr>
        <p:spPr>
          <a:xfrm>
            <a:off x="8158400" y="1914319"/>
            <a:ext cx="0" cy="3226886"/>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71" name="מחבר ישר 70">
            <a:extLst>
              <a:ext uri="{FF2B5EF4-FFF2-40B4-BE49-F238E27FC236}">
                <a16:creationId xmlns:a16="http://schemas.microsoft.com/office/drawing/2014/main" id="{E0E098F3-A2E6-435F-9CBC-EBB9801425AE}"/>
              </a:ext>
            </a:extLst>
          </p:cNvPr>
          <p:cNvCxnSpPr>
            <a:cxnSpLocks/>
          </p:cNvCxnSpPr>
          <p:nvPr/>
        </p:nvCxnSpPr>
        <p:spPr>
          <a:xfrm>
            <a:off x="6481493" y="1730554"/>
            <a:ext cx="0" cy="3257702"/>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72" name="מחבר חץ ישר 71">
            <a:extLst>
              <a:ext uri="{FF2B5EF4-FFF2-40B4-BE49-F238E27FC236}">
                <a16:creationId xmlns:a16="http://schemas.microsoft.com/office/drawing/2014/main" id="{7FB663BA-E203-427E-AE63-9AEF64B733F2}"/>
              </a:ext>
            </a:extLst>
          </p:cNvPr>
          <p:cNvCxnSpPr>
            <a:cxnSpLocks/>
          </p:cNvCxnSpPr>
          <p:nvPr/>
        </p:nvCxnSpPr>
        <p:spPr>
          <a:xfrm flipV="1">
            <a:off x="7324527" y="1816320"/>
            <a:ext cx="0" cy="322535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73" name="מחבר חץ ישר 72">
            <a:extLst>
              <a:ext uri="{FF2B5EF4-FFF2-40B4-BE49-F238E27FC236}">
                <a16:creationId xmlns:a16="http://schemas.microsoft.com/office/drawing/2014/main" id="{9DA316B4-15E6-4394-95B6-B60905E80BA5}"/>
              </a:ext>
            </a:extLst>
          </p:cNvPr>
          <p:cNvCxnSpPr>
            <a:cxnSpLocks/>
          </p:cNvCxnSpPr>
          <p:nvPr/>
        </p:nvCxnSpPr>
        <p:spPr>
          <a:xfrm>
            <a:off x="5295900" y="3628333"/>
            <a:ext cx="3611656" cy="6328"/>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74" name="אליפסה 73">
            <a:extLst>
              <a:ext uri="{FF2B5EF4-FFF2-40B4-BE49-F238E27FC236}">
                <a16:creationId xmlns:a16="http://schemas.microsoft.com/office/drawing/2014/main" id="{4DF29AA4-2591-4753-A7BF-6ABCE008A8D0}"/>
              </a:ext>
            </a:extLst>
          </p:cNvPr>
          <p:cNvSpPr/>
          <p:nvPr/>
        </p:nvSpPr>
        <p:spPr>
          <a:xfrm>
            <a:off x="6415545" y="3601205"/>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75" name="אליפסה 74">
            <a:extLst>
              <a:ext uri="{FF2B5EF4-FFF2-40B4-BE49-F238E27FC236}">
                <a16:creationId xmlns:a16="http://schemas.microsoft.com/office/drawing/2014/main" id="{811D2ACD-CC04-4536-A0E3-AF1589A06EE9}"/>
              </a:ext>
            </a:extLst>
          </p:cNvPr>
          <p:cNvSpPr/>
          <p:nvPr/>
        </p:nvSpPr>
        <p:spPr>
          <a:xfrm>
            <a:off x="7274085" y="3583744"/>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76" name="אליפסה 75">
            <a:extLst>
              <a:ext uri="{FF2B5EF4-FFF2-40B4-BE49-F238E27FC236}">
                <a16:creationId xmlns:a16="http://schemas.microsoft.com/office/drawing/2014/main" id="{3F157993-CCA4-4D15-B473-02F331260F00}"/>
              </a:ext>
            </a:extLst>
          </p:cNvPr>
          <p:cNvSpPr/>
          <p:nvPr/>
        </p:nvSpPr>
        <p:spPr>
          <a:xfrm>
            <a:off x="8106336" y="3573399"/>
            <a:ext cx="109214" cy="91656"/>
          </a:xfrm>
          <a:prstGeom prst="ellipse">
            <a:avLst/>
          </a:prstGeom>
          <a:solidFill>
            <a:srgbClr val="EF532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77" name="אליפסה 76">
            <a:extLst>
              <a:ext uri="{FF2B5EF4-FFF2-40B4-BE49-F238E27FC236}">
                <a16:creationId xmlns:a16="http://schemas.microsoft.com/office/drawing/2014/main" id="{D9280DFF-8507-4618-84E8-378EBA20D0FB}"/>
              </a:ext>
            </a:extLst>
          </p:cNvPr>
          <p:cNvSpPr/>
          <p:nvPr/>
        </p:nvSpPr>
        <p:spPr>
          <a:xfrm>
            <a:off x="6837928" y="2973251"/>
            <a:ext cx="109214" cy="91656"/>
          </a:xfrm>
          <a:prstGeom prst="ellipse">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78" name="אליפסה 77">
            <a:extLst>
              <a:ext uri="{FF2B5EF4-FFF2-40B4-BE49-F238E27FC236}">
                <a16:creationId xmlns:a16="http://schemas.microsoft.com/office/drawing/2014/main" id="{7E042F55-7FEE-4102-BFDF-3A2CB3F5757D}"/>
              </a:ext>
            </a:extLst>
          </p:cNvPr>
          <p:cNvSpPr/>
          <p:nvPr/>
        </p:nvSpPr>
        <p:spPr>
          <a:xfrm>
            <a:off x="7654785" y="4253047"/>
            <a:ext cx="109214" cy="91656"/>
          </a:xfrm>
          <a:prstGeom prst="ellipse">
            <a:avLst/>
          </a:prstGeom>
          <a:solidFill>
            <a:srgbClr val="00206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79" name="מלבן 78">
                <a:extLst>
                  <a:ext uri="{FF2B5EF4-FFF2-40B4-BE49-F238E27FC236}">
                    <a16:creationId xmlns:a16="http://schemas.microsoft.com/office/drawing/2014/main" id="{A26B9789-DAF8-4396-9E76-9617FB2A3CD8}"/>
                  </a:ext>
                </a:extLst>
              </p:cNvPr>
              <p:cNvSpPr/>
              <p:nvPr/>
            </p:nvSpPr>
            <p:spPr>
              <a:xfrm>
                <a:off x="7325740" y="3636604"/>
                <a:ext cx="544888" cy="576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400" b="0" i="1" smtClean="0">
                              <a:latin typeface="Cambria Math" panose="02040503050406030204" pitchFamily="18" charset="0"/>
                            </a:rPr>
                          </m:ctrlPr>
                        </m:dPr>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1</m:t>
                              </m:r>
                            </m:sub>
                          </m:sSub>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𝑦</m:t>
                                  </m:r>
                                </m:e>
                                <m:sub>
                                  <m:r>
                                    <a:rPr lang="en-US" sz="1400" b="0" i="1" smtClean="0">
                                      <a:latin typeface="Cambria Math" panose="02040503050406030204" pitchFamily="18" charset="0"/>
                                    </a:rPr>
                                    <m:t>1</m:t>
                                  </m:r>
                                </m:sub>
                              </m:sSub>
                            </m:den>
                          </m:f>
                        </m:e>
                      </m:d>
                    </m:oMath>
                  </m:oMathPara>
                </a14:m>
                <a:endParaRPr lang="he-IL" sz="1400" dirty="0">
                  <a:latin typeface="Rubik" pitchFamily="2" charset="-79"/>
                  <a:cs typeface="Rubik" pitchFamily="2" charset="-79"/>
                </a:endParaRPr>
              </a:p>
            </p:txBody>
          </p:sp>
        </mc:Choice>
        <mc:Fallback xmlns="">
          <p:sp>
            <p:nvSpPr>
              <p:cNvPr id="79" name="מלבן 78">
                <a:extLst>
                  <a:ext uri="{FF2B5EF4-FFF2-40B4-BE49-F238E27FC236}">
                    <a16:creationId xmlns:a16="http://schemas.microsoft.com/office/drawing/2014/main" id="{A26B9789-DAF8-4396-9E76-9617FB2A3CD8}"/>
                  </a:ext>
                </a:extLst>
              </p:cNvPr>
              <p:cNvSpPr>
                <a:spLocks noRot="1" noChangeAspect="1" noMove="1" noResize="1" noEditPoints="1" noAdjustHandles="1" noChangeArrowheads="1" noChangeShapeType="1" noTextEdit="1"/>
              </p:cNvSpPr>
              <p:nvPr/>
            </p:nvSpPr>
            <p:spPr>
              <a:xfrm>
                <a:off x="7325740" y="3636604"/>
                <a:ext cx="544888" cy="576376"/>
              </a:xfrm>
              <a:prstGeom prst="rect">
                <a:avLst/>
              </a:prstGeom>
              <a:blipFill>
                <a:blip r:embed="rId8"/>
                <a:stretch>
                  <a:fillRect r="-26966"/>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80" name="מלבן 79">
                <a:extLst>
                  <a:ext uri="{FF2B5EF4-FFF2-40B4-BE49-F238E27FC236}">
                    <a16:creationId xmlns:a16="http://schemas.microsoft.com/office/drawing/2014/main" id="{E7A73E75-A71D-4E1B-A371-F1B5F3598042}"/>
                  </a:ext>
                </a:extLst>
              </p:cNvPr>
              <p:cNvSpPr/>
              <p:nvPr/>
            </p:nvSpPr>
            <p:spPr>
              <a:xfrm>
                <a:off x="6471900" y="3046676"/>
                <a:ext cx="544888" cy="576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400" b="0" i="1" smtClean="0">
                              <a:latin typeface="Cambria Math" panose="02040503050406030204" pitchFamily="18" charset="0"/>
                            </a:rPr>
                          </m:ctrlPr>
                        </m:dPr>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2</m:t>
                              </m:r>
                            </m:sub>
                          </m:sSub>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𝑦</m:t>
                                  </m:r>
                                </m:e>
                                <m:sub>
                                  <m:r>
                                    <a:rPr lang="en-US" sz="1400" b="0" i="1" smtClean="0">
                                      <a:latin typeface="Cambria Math" panose="02040503050406030204" pitchFamily="18" charset="0"/>
                                    </a:rPr>
                                    <m:t>2</m:t>
                                  </m:r>
                                </m:sub>
                              </m:sSub>
                            </m:den>
                          </m:f>
                        </m:e>
                      </m:d>
                    </m:oMath>
                  </m:oMathPara>
                </a14:m>
                <a:endParaRPr lang="he-IL" sz="1400" dirty="0">
                  <a:latin typeface="Rubik" pitchFamily="2" charset="-79"/>
                  <a:cs typeface="Rubik" pitchFamily="2" charset="-79"/>
                </a:endParaRPr>
              </a:p>
            </p:txBody>
          </p:sp>
        </mc:Choice>
        <mc:Fallback xmlns="">
          <p:sp>
            <p:nvSpPr>
              <p:cNvPr id="80" name="מלבן 79">
                <a:extLst>
                  <a:ext uri="{FF2B5EF4-FFF2-40B4-BE49-F238E27FC236}">
                    <a16:creationId xmlns:a16="http://schemas.microsoft.com/office/drawing/2014/main" id="{E7A73E75-A71D-4E1B-A371-F1B5F3598042}"/>
                  </a:ext>
                </a:extLst>
              </p:cNvPr>
              <p:cNvSpPr>
                <a:spLocks noRot="1" noChangeAspect="1" noMove="1" noResize="1" noEditPoints="1" noAdjustHandles="1" noChangeArrowheads="1" noChangeShapeType="1" noTextEdit="1"/>
              </p:cNvSpPr>
              <p:nvPr/>
            </p:nvSpPr>
            <p:spPr>
              <a:xfrm>
                <a:off x="6471900" y="3046676"/>
                <a:ext cx="544888" cy="576376"/>
              </a:xfrm>
              <a:prstGeom prst="rect">
                <a:avLst/>
              </a:prstGeom>
              <a:blipFill>
                <a:blip r:embed="rId9"/>
                <a:stretch>
                  <a:fillRect r="-2809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0" name="מלבן 89">
                <a:extLst>
                  <a:ext uri="{FF2B5EF4-FFF2-40B4-BE49-F238E27FC236}">
                    <a16:creationId xmlns:a16="http://schemas.microsoft.com/office/drawing/2014/main" id="{B7632020-FE23-4C5B-989C-91A4994F35D0}"/>
                  </a:ext>
                </a:extLst>
              </p:cNvPr>
              <p:cNvSpPr/>
              <p:nvPr/>
            </p:nvSpPr>
            <p:spPr>
              <a:xfrm>
                <a:off x="7689780" y="4095352"/>
                <a:ext cx="544888"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𝑚𝑎𝑥</m:t>
                      </m:r>
                    </m:oMath>
                  </m:oMathPara>
                </a14:m>
                <a:endParaRPr lang="he-IL" sz="1400" dirty="0">
                  <a:latin typeface="Rubik" pitchFamily="2" charset="-79"/>
                  <a:cs typeface="Rubik" pitchFamily="2" charset="-79"/>
                </a:endParaRPr>
              </a:p>
            </p:txBody>
          </p:sp>
        </mc:Choice>
        <mc:Fallback xmlns="">
          <p:sp>
            <p:nvSpPr>
              <p:cNvPr id="90" name="מלבן 89">
                <a:extLst>
                  <a:ext uri="{FF2B5EF4-FFF2-40B4-BE49-F238E27FC236}">
                    <a16:creationId xmlns:a16="http://schemas.microsoft.com/office/drawing/2014/main" id="{B7632020-FE23-4C5B-989C-91A4994F35D0}"/>
                  </a:ext>
                </a:extLst>
              </p:cNvPr>
              <p:cNvSpPr>
                <a:spLocks noRot="1" noChangeAspect="1" noMove="1" noResize="1" noEditPoints="1" noAdjustHandles="1" noChangeArrowheads="1" noChangeShapeType="1" noTextEdit="1"/>
              </p:cNvSpPr>
              <p:nvPr/>
            </p:nvSpPr>
            <p:spPr>
              <a:xfrm>
                <a:off x="7689780" y="4095352"/>
                <a:ext cx="544888" cy="307777"/>
              </a:xfrm>
              <a:prstGeom prst="rect">
                <a:avLst/>
              </a:prstGeom>
              <a:blipFill>
                <a:blip r:embed="rId10"/>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1" name="מלבן 90">
                <a:extLst>
                  <a:ext uri="{FF2B5EF4-FFF2-40B4-BE49-F238E27FC236}">
                    <a16:creationId xmlns:a16="http://schemas.microsoft.com/office/drawing/2014/main" id="{8D32608F-B9EC-4076-8A1C-954AF3A702C0}"/>
                  </a:ext>
                </a:extLst>
              </p:cNvPr>
              <p:cNvSpPr/>
              <p:nvPr/>
            </p:nvSpPr>
            <p:spPr>
              <a:xfrm>
                <a:off x="6863391" y="2831021"/>
                <a:ext cx="544888"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𝑚𝑖𝑛</m:t>
                      </m:r>
                    </m:oMath>
                  </m:oMathPara>
                </a14:m>
                <a:endParaRPr lang="he-IL" sz="1400" dirty="0">
                  <a:latin typeface="Rubik" pitchFamily="2" charset="-79"/>
                  <a:cs typeface="Rubik" pitchFamily="2" charset="-79"/>
                </a:endParaRPr>
              </a:p>
            </p:txBody>
          </p:sp>
        </mc:Choice>
        <mc:Fallback xmlns="">
          <p:sp>
            <p:nvSpPr>
              <p:cNvPr id="91" name="מלבן 90">
                <a:extLst>
                  <a:ext uri="{FF2B5EF4-FFF2-40B4-BE49-F238E27FC236}">
                    <a16:creationId xmlns:a16="http://schemas.microsoft.com/office/drawing/2014/main" id="{8D32608F-B9EC-4076-8A1C-954AF3A702C0}"/>
                  </a:ext>
                </a:extLst>
              </p:cNvPr>
              <p:cNvSpPr>
                <a:spLocks noRot="1" noChangeAspect="1" noMove="1" noResize="1" noEditPoints="1" noAdjustHandles="1" noChangeArrowheads="1" noChangeShapeType="1" noTextEdit="1"/>
              </p:cNvSpPr>
              <p:nvPr/>
            </p:nvSpPr>
            <p:spPr>
              <a:xfrm>
                <a:off x="6863391" y="2831021"/>
                <a:ext cx="544888" cy="307777"/>
              </a:xfrm>
              <a:prstGeom prst="rect">
                <a:avLst/>
              </a:prstGeom>
              <a:blipFill>
                <a:blip r:embed="rId11"/>
                <a:stretch>
                  <a:fillRect/>
                </a:stretch>
              </a:blipFill>
            </p:spPr>
            <p:txBody>
              <a:bodyPr/>
              <a:lstStyle/>
              <a:p>
                <a:r>
                  <a:rPr lang="he-IL">
                    <a:noFill/>
                  </a:rPr>
                  <a:t> </a:t>
                </a:r>
              </a:p>
            </p:txBody>
          </p:sp>
        </mc:Fallback>
      </mc:AlternateContent>
      <p:cxnSp>
        <p:nvCxnSpPr>
          <p:cNvPr id="92" name="מחבר ישר 91">
            <a:extLst>
              <a:ext uri="{FF2B5EF4-FFF2-40B4-BE49-F238E27FC236}">
                <a16:creationId xmlns:a16="http://schemas.microsoft.com/office/drawing/2014/main" id="{9CAF033C-CB17-4F55-A0D1-33E3E1FE273E}"/>
              </a:ext>
            </a:extLst>
          </p:cNvPr>
          <p:cNvCxnSpPr>
            <a:cxnSpLocks/>
          </p:cNvCxnSpPr>
          <p:nvPr/>
        </p:nvCxnSpPr>
        <p:spPr>
          <a:xfrm>
            <a:off x="7295952" y="1814793"/>
            <a:ext cx="0" cy="3226886"/>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sp>
        <p:nvSpPr>
          <p:cNvPr id="93" name="צורה חופשית: צורה 92">
            <a:extLst>
              <a:ext uri="{FF2B5EF4-FFF2-40B4-BE49-F238E27FC236}">
                <a16:creationId xmlns:a16="http://schemas.microsoft.com/office/drawing/2014/main" id="{BB18DC4E-0ABF-4C1C-BB73-9E527FE36643}"/>
              </a:ext>
            </a:extLst>
          </p:cNvPr>
          <p:cNvSpPr/>
          <p:nvPr/>
        </p:nvSpPr>
        <p:spPr>
          <a:xfrm>
            <a:off x="6553200" y="1809750"/>
            <a:ext cx="609600" cy="1190637"/>
          </a:xfrm>
          <a:custGeom>
            <a:avLst/>
            <a:gdLst>
              <a:gd name="connsiteX0" fmla="*/ 0 w 609600"/>
              <a:gd name="connsiteY0" fmla="*/ 0 h 1190637"/>
              <a:gd name="connsiteX1" fmla="*/ 314325 w 609600"/>
              <a:gd name="connsiteY1" fmla="*/ 1190625 h 1190637"/>
              <a:gd name="connsiteX2" fmla="*/ 609600 w 609600"/>
              <a:gd name="connsiteY2" fmla="*/ 19050 h 1190637"/>
            </a:gdLst>
            <a:ahLst/>
            <a:cxnLst>
              <a:cxn ang="0">
                <a:pos x="connsiteX0" y="connsiteY0"/>
              </a:cxn>
              <a:cxn ang="0">
                <a:pos x="connsiteX1" y="connsiteY1"/>
              </a:cxn>
              <a:cxn ang="0">
                <a:pos x="connsiteX2" y="connsiteY2"/>
              </a:cxn>
            </a:cxnLst>
            <a:rect l="l" t="t" r="r" b="b"/>
            <a:pathLst>
              <a:path w="609600" h="1190637">
                <a:moveTo>
                  <a:pt x="0" y="0"/>
                </a:moveTo>
                <a:cubicBezTo>
                  <a:pt x="106362" y="593725"/>
                  <a:pt x="212725" y="1187450"/>
                  <a:pt x="314325" y="1190625"/>
                </a:cubicBezTo>
                <a:cubicBezTo>
                  <a:pt x="415925" y="1193800"/>
                  <a:pt x="512762" y="606425"/>
                  <a:pt x="609600" y="1905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94" name="צורה חופשית: צורה 93">
            <a:extLst>
              <a:ext uri="{FF2B5EF4-FFF2-40B4-BE49-F238E27FC236}">
                <a16:creationId xmlns:a16="http://schemas.microsoft.com/office/drawing/2014/main" id="{350B38FA-B110-47AB-8058-CB6D773DE47B}"/>
              </a:ext>
            </a:extLst>
          </p:cNvPr>
          <p:cNvSpPr/>
          <p:nvPr/>
        </p:nvSpPr>
        <p:spPr>
          <a:xfrm rot="10800000">
            <a:off x="7422377" y="4294692"/>
            <a:ext cx="609600" cy="1190637"/>
          </a:xfrm>
          <a:custGeom>
            <a:avLst/>
            <a:gdLst>
              <a:gd name="connsiteX0" fmla="*/ 0 w 609600"/>
              <a:gd name="connsiteY0" fmla="*/ 0 h 1190637"/>
              <a:gd name="connsiteX1" fmla="*/ 314325 w 609600"/>
              <a:gd name="connsiteY1" fmla="*/ 1190625 h 1190637"/>
              <a:gd name="connsiteX2" fmla="*/ 609600 w 609600"/>
              <a:gd name="connsiteY2" fmla="*/ 19050 h 1190637"/>
            </a:gdLst>
            <a:ahLst/>
            <a:cxnLst>
              <a:cxn ang="0">
                <a:pos x="connsiteX0" y="connsiteY0"/>
              </a:cxn>
              <a:cxn ang="0">
                <a:pos x="connsiteX1" y="connsiteY1"/>
              </a:cxn>
              <a:cxn ang="0">
                <a:pos x="connsiteX2" y="connsiteY2"/>
              </a:cxn>
            </a:cxnLst>
            <a:rect l="l" t="t" r="r" b="b"/>
            <a:pathLst>
              <a:path w="609600" h="1190637">
                <a:moveTo>
                  <a:pt x="0" y="0"/>
                </a:moveTo>
                <a:cubicBezTo>
                  <a:pt x="106362" y="593725"/>
                  <a:pt x="212725" y="1187450"/>
                  <a:pt x="314325" y="1190625"/>
                </a:cubicBezTo>
                <a:cubicBezTo>
                  <a:pt x="415925" y="1193800"/>
                  <a:pt x="512762" y="606425"/>
                  <a:pt x="609600" y="1905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cxnSp>
        <p:nvCxnSpPr>
          <p:cNvPr id="95" name="מחבר ישר 94">
            <a:extLst>
              <a:ext uri="{FF2B5EF4-FFF2-40B4-BE49-F238E27FC236}">
                <a16:creationId xmlns:a16="http://schemas.microsoft.com/office/drawing/2014/main" id="{9F0F7A72-3042-4E76-B469-1AC540CEA5D1}"/>
              </a:ext>
            </a:extLst>
          </p:cNvPr>
          <p:cNvCxnSpPr>
            <a:cxnSpLocks/>
          </p:cNvCxnSpPr>
          <p:nvPr/>
        </p:nvCxnSpPr>
        <p:spPr>
          <a:xfrm flipH="1" flipV="1">
            <a:off x="5295900" y="3673016"/>
            <a:ext cx="3649038" cy="11913"/>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sp>
        <p:nvSpPr>
          <p:cNvPr id="96" name="צורה חופשית: צורה 95">
            <a:extLst>
              <a:ext uri="{FF2B5EF4-FFF2-40B4-BE49-F238E27FC236}">
                <a16:creationId xmlns:a16="http://schemas.microsoft.com/office/drawing/2014/main" id="{73B88012-8C0D-4AE3-A046-A50CEE32CD64}"/>
              </a:ext>
            </a:extLst>
          </p:cNvPr>
          <p:cNvSpPr/>
          <p:nvPr/>
        </p:nvSpPr>
        <p:spPr>
          <a:xfrm>
            <a:off x="5353050" y="3762375"/>
            <a:ext cx="969543" cy="1133475"/>
          </a:xfrm>
          <a:custGeom>
            <a:avLst/>
            <a:gdLst>
              <a:gd name="connsiteX0" fmla="*/ 0 w 969543"/>
              <a:gd name="connsiteY0" fmla="*/ 0 h 1133475"/>
              <a:gd name="connsiteX1" fmla="*/ 828675 w 969543"/>
              <a:gd name="connsiteY1" fmla="*/ 209550 h 1133475"/>
              <a:gd name="connsiteX2" fmla="*/ 962025 w 969543"/>
              <a:gd name="connsiteY2" fmla="*/ 1133475 h 1133475"/>
            </a:gdLst>
            <a:ahLst/>
            <a:cxnLst>
              <a:cxn ang="0">
                <a:pos x="connsiteX0" y="connsiteY0"/>
              </a:cxn>
              <a:cxn ang="0">
                <a:pos x="connsiteX1" y="connsiteY1"/>
              </a:cxn>
              <a:cxn ang="0">
                <a:pos x="connsiteX2" y="connsiteY2"/>
              </a:cxn>
            </a:cxnLst>
            <a:rect l="l" t="t" r="r" b="b"/>
            <a:pathLst>
              <a:path w="969543" h="1133475">
                <a:moveTo>
                  <a:pt x="0" y="0"/>
                </a:moveTo>
                <a:cubicBezTo>
                  <a:pt x="334169" y="10319"/>
                  <a:pt x="668338" y="20638"/>
                  <a:pt x="828675" y="209550"/>
                </a:cubicBezTo>
                <a:cubicBezTo>
                  <a:pt x="989012" y="398462"/>
                  <a:pt x="975518" y="765968"/>
                  <a:pt x="962025" y="1133475"/>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p:sp>
        <p:nvSpPr>
          <p:cNvPr id="97" name="צורה חופשית: צורה 96">
            <a:extLst>
              <a:ext uri="{FF2B5EF4-FFF2-40B4-BE49-F238E27FC236}">
                <a16:creationId xmlns:a16="http://schemas.microsoft.com/office/drawing/2014/main" id="{113C1F6E-E7A3-46B6-BBB4-8D072311E28F}"/>
              </a:ext>
            </a:extLst>
          </p:cNvPr>
          <p:cNvSpPr/>
          <p:nvPr/>
        </p:nvSpPr>
        <p:spPr>
          <a:xfrm rot="10800000">
            <a:off x="8272673" y="2456503"/>
            <a:ext cx="969543" cy="1133475"/>
          </a:xfrm>
          <a:custGeom>
            <a:avLst/>
            <a:gdLst>
              <a:gd name="connsiteX0" fmla="*/ 0 w 969543"/>
              <a:gd name="connsiteY0" fmla="*/ 0 h 1133475"/>
              <a:gd name="connsiteX1" fmla="*/ 828675 w 969543"/>
              <a:gd name="connsiteY1" fmla="*/ 209550 h 1133475"/>
              <a:gd name="connsiteX2" fmla="*/ 962025 w 969543"/>
              <a:gd name="connsiteY2" fmla="*/ 1133475 h 1133475"/>
            </a:gdLst>
            <a:ahLst/>
            <a:cxnLst>
              <a:cxn ang="0">
                <a:pos x="connsiteX0" y="connsiteY0"/>
              </a:cxn>
              <a:cxn ang="0">
                <a:pos x="connsiteX1" y="connsiteY1"/>
              </a:cxn>
              <a:cxn ang="0">
                <a:pos x="connsiteX2" y="connsiteY2"/>
              </a:cxn>
            </a:cxnLst>
            <a:rect l="l" t="t" r="r" b="b"/>
            <a:pathLst>
              <a:path w="969543" h="1133475">
                <a:moveTo>
                  <a:pt x="0" y="0"/>
                </a:moveTo>
                <a:cubicBezTo>
                  <a:pt x="334169" y="10319"/>
                  <a:pt x="668338" y="20638"/>
                  <a:pt x="828675" y="209550"/>
                </a:cubicBezTo>
                <a:cubicBezTo>
                  <a:pt x="989012" y="398462"/>
                  <a:pt x="975518" y="765968"/>
                  <a:pt x="962025" y="1133475"/>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6" name="מלבן 5">
                <a:extLst>
                  <a:ext uri="{FF2B5EF4-FFF2-40B4-BE49-F238E27FC236}">
                    <a16:creationId xmlns:a16="http://schemas.microsoft.com/office/drawing/2014/main" id="{9EC5CF40-C206-49F5-AF19-FEAE784D1B0E}"/>
                  </a:ext>
                </a:extLst>
              </p:cNvPr>
              <p:cNvSpPr/>
              <p:nvPr/>
            </p:nvSpPr>
            <p:spPr>
              <a:xfrm>
                <a:off x="10544751" y="1371563"/>
                <a:ext cx="23436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latin typeface="Cambria Math" panose="02040503050406030204" pitchFamily="18" charset="0"/>
                        </a:rPr>
                        <m:t>𝒇</m:t>
                      </m:r>
                      <m:r>
                        <a:rPr lang="en-US" b="1" i="1" dirty="0" smtClean="0">
                          <a:latin typeface="Cambria Math" panose="02040503050406030204" pitchFamily="18" charset="0"/>
                        </a:rPr>
                        <m:t>(</m:t>
                      </m:r>
                      <m:r>
                        <a:rPr lang="en-US" b="1" i="1" dirty="0" smtClean="0">
                          <a:latin typeface="Cambria Math" panose="02040503050406030204" pitchFamily="18" charset="0"/>
                        </a:rPr>
                        <m:t>𝒙</m:t>
                      </m:r>
                      <m:r>
                        <a:rPr lang="en-US" b="1" i="1" dirty="0" smtClean="0">
                          <a:latin typeface="Cambria Math" panose="02040503050406030204" pitchFamily="18" charset="0"/>
                        </a:rPr>
                        <m:t>)</m:t>
                      </m:r>
                    </m:oMath>
                  </m:oMathPara>
                </a14:m>
                <a:endParaRPr lang="he-IL" b="1" dirty="0">
                  <a:latin typeface="Rubik" pitchFamily="2" charset="-79"/>
                  <a:cs typeface="Rubik" pitchFamily="2" charset="-79"/>
                </a:endParaRPr>
              </a:p>
            </p:txBody>
          </p:sp>
        </mc:Choice>
        <mc:Fallback xmlns="">
          <p:sp>
            <p:nvSpPr>
              <p:cNvPr id="6" name="מלבן 5">
                <a:extLst>
                  <a:ext uri="{FF2B5EF4-FFF2-40B4-BE49-F238E27FC236}">
                    <a16:creationId xmlns:a16="http://schemas.microsoft.com/office/drawing/2014/main" id="{9EC5CF40-C206-49F5-AF19-FEAE784D1B0E}"/>
                  </a:ext>
                </a:extLst>
              </p:cNvPr>
              <p:cNvSpPr>
                <a:spLocks noRot="1" noChangeAspect="1" noMove="1" noResize="1" noEditPoints="1" noAdjustHandles="1" noChangeArrowheads="1" noChangeShapeType="1" noTextEdit="1"/>
              </p:cNvSpPr>
              <p:nvPr/>
            </p:nvSpPr>
            <p:spPr>
              <a:xfrm>
                <a:off x="10544751" y="1371563"/>
                <a:ext cx="234360" cy="369332"/>
              </a:xfrm>
              <a:prstGeom prst="rect">
                <a:avLst/>
              </a:prstGeom>
              <a:blipFill>
                <a:blip r:embed="rId12"/>
                <a:stretch>
                  <a:fillRect l="-7895" r="-184211" b="-13115"/>
                </a:stretch>
              </a:blipFill>
            </p:spPr>
            <p:txBody>
              <a:bodyPr/>
              <a:lstStyle/>
              <a:p>
                <a:r>
                  <a:rPr lang="he-IL">
                    <a:noFill/>
                  </a:rPr>
                  <a:t> </a:t>
                </a:r>
              </a:p>
            </p:txBody>
          </p:sp>
        </mc:Fallback>
      </mc:AlternateContent>
      <p:sp>
        <p:nvSpPr>
          <p:cNvPr id="99" name="TextBox 98">
            <a:extLst>
              <a:ext uri="{FF2B5EF4-FFF2-40B4-BE49-F238E27FC236}">
                <a16:creationId xmlns:a16="http://schemas.microsoft.com/office/drawing/2014/main" id="{10FD82F4-3B05-4F75-AEF2-FEB9D43C084C}"/>
              </a:ext>
            </a:extLst>
          </p:cNvPr>
          <p:cNvSpPr txBox="1"/>
          <p:nvPr/>
        </p:nvSpPr>
        <p:spPr>
          <a:xfrm flipH="1">
            <a:off x="3163392" y="1650894"/>
            <a:ext cx="2482401" cy="553998"/>
          </a:xfrm>
          <a:prstGeom prst="rect">
            <a:avLst/>
          </a:prstGeom>
          <a:noFill/>
          <a:ln>
            <a:solidFill>
              <a:srgbClr val="8A0437"/>
            </a:solidFill>
          </a:ln>
        </p:spPr>
        <p:txBody>
          <a:bodyPr wrap="square" lIns="0" tIns="0" rIns="0" bIns="0" rtlCol="1">
            <a:spAutoFit/>
          </a:bodyPr>
          <a:lstStyle/>
          <a:p>
            <a:pPr algn="ctr"/>
            <a:r>
              <a:rPr lang="he-IL" dirty="0">
                <a:latin typeface="Rubik" pitchFamily="2" charset="-79"/>
                <a:cs typeface="Rubik" pitchFamily="2" charset="-79"/>
              </a:rPr>
              <a:t>נקודות חיתוך עם ציר </a:t>
            </a:r>
            <a:r>
              <a:rPr lang="en-US" dirty="0">
                <a:latin typeface="Rubik" pitchFamily="2" charset="-79"/>
                <a:cs typeface="Rubik" pitchFamily="2" charset="-79"/>
              </a:rPr>
              <a:t>x</a:t>
            </a:r>
            <a:r>
              <a:rPr lang="he-IL" dirty="0">
                <a:latin typeface="Rubik" pitchFamily="2" charset="-79"/>
                <a:cs typeface="Rubik" pitchFamily="2" charset="-79"/>
              </a:rPr>
              <a:t> </a:t>
            </a:r>
          </a:p>
          <a:p>
            <a:pPr algn="ctr"/>
            <a:r>
              <a:rPr lang="he-IL" dirty="0">
                <a:latin typeface="Rubik" pitchFamily="2" charset="-79"/>
                <a:cs typeface="Rubik" pitchFamily="2" charset="-79"/>
              </a:rPr>
              <a:t>של הפונקציה </a:t>
            </a:r>
            <a:r>
              <a:rPr lang="en-US" dirty="0">
                <a:latin typeface="Rubik" pitchFamily="2" charset="-79"/>
                <a:cs typeface="Rubik" pitchFamily="2" charset="-79"/>
              </a:rPr>
              <a:t>f(x)</a:t>
            </a:r>
            <a:endParaRPr lang="he-IL" dirty="0">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100" name="TextBox 99">
                <a:extLst>
                  <a:ext uri="{FF2B5EF4-FFF2-40B4-BE49-F238E27FC236}">
                    <a16:creationId xmlns:a16="http://schemas.microsoft.com/office/drawing/2014/main" id="{7AAC77A1-C1A0-4AE7-AB82-C94EA2A9715D}"/>
                  </a:ext>
                </a:extLst>
              </p:cNvPr>
              <p:cNvSpPr txBox="1"/>
              <p:nvPr/>
            </p:nvSpPr>
            <p:spPr>
              <a:xfrm flipH="1">
                <a:off x="345359" y="1338916"/>
                <a:ext cx="2026890" cy="1115434"/>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תחום ההגדרה של </a:t>
                </a:r>
                <a:r>
                  <a:rPr lang="en-US" sz="1600" dirty="0">
                    <a:latin typeface="Rubik" pitchFamily="2" charset="-79"/>
                    <a:cs typeface="Rubik" pitchFamily="2" charset="-79"/>
                  </a:rPr>
                  <a:t>g(x) </a:t>
                </a:r>
                <a:br>
                  <a:rPr lang="en-US" sz="1600" dirty="0">
                    <a:latin typeface="Rubik" pitchFamily="2" charset="-79"/>
                    <a:cs typeface="Rubik" pitchFamily="2" charset="-79"/>
                  </a:rPr>
                </a:br>
                <a:endParaRPr lang="he-IL" sz="1600" dirty="0">
                  <a:latin typeface="Rubik" pitchFamily="2" charset="-79"/>
                  <a:cs typeface="Rubik" pitchFamily="2" charset="-79"/>
                </a:endParaRPr>
              </a:p>
              <a:p>
                <a:pPr algn="ctr"/>
                <a:r>
                  <a:rPr lang="he-IL" sz="1600" dirty="0" err="1">
                    <a:latin typeface="Rubik" pitchFamily="2" charset="-79"/>
                    <a:cs typeface="Rubik" pitchFamily="2" charset="-79"/>
                  </a:rPr>
                  <a:t>אסימפטוטות</a:t>
                </a:r>
                <a:r>
                  <a:rPr lang="he-IL" sz="1600" dirty="0">
                    <a:latin typeface="Rubik" pitchFamily="2" charset="-79"/>
                    <a:cs typeface="Rubik" pitchFamily="2" charset="-79"/>
                  </a:rPr>
                  <a:t> אנכיות של הפונקציה </a:t>
                </a:r>
                <a14:m>
                  <m:oMath xmlns:m="http://schemas.openxmlformats.org/officeDocument/2006/math">
                    <m:f>
                      <m:fPr>
                        <m:ctrlPr>
                          <a:rPr lang="en-US" sz="1600" i="1" dirty="0" smtClean="0">
                            <a:latin typeface="Cambria Math" panose="02040503050406030204" pitchFamily="18" charset="0"/>
                          </a:rPr>
                        </m:ctrlPr>
                      </m:fPr>
                      <m:num>
                        <m:r>
                          <a:rPr lang="en-US" sz="1600" i="1" dirty="0" smtClean="0">
                            <a:latin typeface="Cambria Math" panose="02040503050406030204" pitchFamily="18" charset="0"/>
                          </a:rPr>
                          <m:t>1</m:t>
                        </m:r>
                      </m:num>
                      <m:den>
                        <m:r>
                          <a:rPr lang="en-US" sz="1600" i="1" dirty="0" smtClean="0">
                            <a:latin typeface="Cambria Math" panose="02040503050406030204" pitchFamily="18" charset="0"/>
                          </a:rPr>
                          <m:t>𝑓</m:t>
                        </m:r>
                        <m:d>
                          <m:dPr>
                            <m:ctrlPr>
                              <a:rPr lang="en-US" sz="1600" i="1" dirty="0" smtClean="0">
                                <a:latin typeface="Cambria Math" panose="02040503050406030204" pitchFamily="18" charset="0"/>
                              </a:rPr>
                            </m:ctrlPr>
                          </m:dPr>
                          <m:e>
                            <m:r>
                              <a:rPr lang="en-US" sz="1600" i="1" dirty="0" smtClean="0">
                                <a:latin typeface="Cambria Math" panose="02040503050406030204" pitchFamily="18" charset="0"/>
                              </a:rPr>
                              <m:t>𝑥</m:t>
                            </m:r>
                          </m:e>
                        </m:d>
                      </m:den>
                    </m:f>
                  </m:oMath>
                </a14:m>
                <a:endParaRPr lang="he-IL" sz="1600" dirty="0">
                  <a:latin typeface="Rubik" pitchFamily="2" charset="-79"/>
                  <a:cs typeface="Rubik" pitchFamily="2" charset="-79"/>
                </a:endParaRPr>
              </a:p>
            </p:txBody>
          </p:sp>
        </mc:Choice>
        <mc:Fallback xmlns="">
          <p:sp>
            <p:nvSpPr>
              <p:cNvPr id="100" name="TextBox 99">
                <a:extLst>
                  <a:ext uri="{FF2B5EF4-FFF2-40B4-BE49-F238E27FC236}">
                    <a16:creationId xmlns:a16="http://schemas.microsoft.com/office/drawing/2014/main" id="{7AAC77A1-C1A0-4AE7-AB82-C94EA2A9715D}"/>
                  </a:ext>
                </a:extLst>
              </p:cNvPr>
              <p:cNvSpPr txBox="1">
                <a:spLocks noRot="1" noChangeAspect="1" noMove="1" noResize="1" noEditPoints="1" noAdjustHandles="1" noChangeArrowheads="1" noChangeShapeType="1" noTextEdit="1"/>
              </p:cNvSpPr>
              <p:nvPr/>
            </p:nvSpPr>
            <p:spPr>
              <a:xfrm flipH="1">
                <a:off x="345359" y="1338916"/>
                <a:ext cx="2026890" cy="1115434"/>
              </a:xfrm>
              <a:prstGeom prst="rect">
                <a:avLst/>
              </a:prstGeom>
              <a:blipFill>
                <a:blip r:embed="rId13"/>
                <a:stretch>
                  <a:fillRect l="-5988" t="-5405" r="-3293" b="-4865"/>
                </a:stretch>
              </a:blipFill>
              <a:ln>
                <a:solidFill>
                  <a:srgbClr val="8A0437"/>
                </a:solidFill>
              </a:ln>
            </p:spPr>
            <p:txBody>
              <a:bodyPr/>
              <a:lstStyle/>
              <a:p>
                <a:r>
                  <a:rPr lang="he-IL">
                    <a:noFill/>
                  </a:rPr>
                  <a:t> </a:t>
                </a:r>
              </a:p>
            </p:txBody>
          </p:sp>
        </mc:Fallback>
      </mc:AlternateContent>
      <p:sp>
        <p:nvSpPr>
          <p:cNvPr id="101" name="חץ: ימינה מחורץ 100">
            <a:extLst>
              <a:ext uri="{FF2B5EF4-FFF2-40B4-BE49-F238E27FC236}">
                <a16:creationId xmlns:a16="http://schemas.microsoft.com/office/drawing/2014/main" id="{DC7C922D-A943-4AA1-A529-7765AE2F098D}"/>
              </a:ext>
            </a:extLst>
          </p:cNvPr>
          <p:cNvSpPr/>
          <p:nvPr/>
        </p:nvSpPr>
        <p:spPr>
          <a:xfrm rot="10800000">
            <a:off x="2424313" y="1865665"/>
            <a:ext cx="956998" cy="402403"/>
          </a:xfrm>
          <a:prstGeom prst="notchedRightArrow">
            <a:avLst/>
          </a:prstGeom>
          <a:solidFill>
            <a:srgbClr val="EF532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EB1E6791-9A05-4376-A3FB-967FF78A9761}"/>
                  </a:ext>
                </a:extLst>
              </p:cNvPr>
              <p:cNvSpPr txBox="1"/>
              <p:nvPr/>
            </p:nvSpPr>
            <p:spPr>
              <a:xfrm flipH="1">
                <a:off x="345358" y="2524982"/>
                <a:ext cx="5314619" cy="376770"/>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לפונקציה </a:t>
                </a:r>
                <a14:m>
                  <m:oMath xmlns:m="http://schemas.openxmlformats.org/officeDocument/2006/math">
                    <m:f>
                      <m:fPr>
                        <m:ctrlPr>
                          <a:rPr lang="en-US" sz="1600" i="1" dirty="0">
                            <a:latin typeface="Cambria Math" panose="02040503050406030204" pitchFamily="18" charset="0"/>
                          </a:rPr>
                        </m:ctrlPr>
                      </m:fPr>
                      <m:num>
                        <m:r>
                          <a:rPr lang="en-US" sz="1600" i="1" dirty="0">
                            <a:latin typeface="Cambria Math" panose="02040503050406030204" pitchFamily="18" charset="0"/>
                          </a:rPr>
                          <m:t>1</m:t>
                        </m:r>
                      </m:num>
                      <m:den>
                        <m:r>
                          <a:rPr lang="en-US" sz="1600" i="1" dirty="0">
                            <a:latin typeface="Cambria Math" panose="02040503050406030204" pitchFamily="18" charset="0"/>
                          </a:rPr>
                          <m:t>𝑓</m:t>
                        </m:r>
                        <m:d>
                          <m:dPr>
                            <m:ctrlPr>
                              <a:rPr lang="en-US" sz="1600" i="1" dirty="0">
                                <a:latin typeface="Cambria Math" panose="02040503050406030204" pitchFamily="18" charset="0"/>
                              </a:rPr>
                            </m:ctrlPr>
                          </m:dPr>
                          <m:e>
                            <m:r>
                              <a:rPr lang="en-US" sz="1600" i="1" dirty="0">
                                <a:latin typeface="Cambria Math" panose="02040503050406030204" pitchFamily="18" charset="0"/>
                              </a:rPr>
                              <m:t>𝑥</m:t>
                            </m:r>
                          </m:e>
                        </m:d>
                      </m:den>
                    </m:f>
                  </m:oMath>
                </a14:m>
                <a:r>
                  <a:rPr lang="he-IL" sz="1600" dirty="0">
                    <a:latin typeface="Rubik" pitchFamily="2" charset="-79"/>
                    <a:cs typeface="Rubik" pitchFamily="2" charset="-79"/>
                  </a:rPr>
                  <a:t> אין נקודות חיתוך עם ציר </a:t>
                </a:r>
                <a:r>
                  <a:rPr lang="en-US" sz="1600" dirty="0">
                    <a:latin typeface="Rubik" pitchFamily="2" charset="-79"/>
                    <a:cs typeface="Rubik" pitchFamily="2" charset="-79"/>
                  </a:rPr>
                  <a:t>x</a:t>
                </a:r>
                <a:r>
                  <a:rPr lang="he-IL" sz="1600" dirty="0">
                    <a:latin typeface="Rubik" pitchFamily="2" charset="-79"/>
                    <a:cs typeface="Rubik" pitchFamily="2" charset="-79"/>
                  </a:rPr>
                  <a:t>. </a:t>
                </a:r>
              </a:p>
            </p:txBody>
          </p:sp>
        </mc:Choice>
        <mc:Fallback xmlns="">
          <p:sp>
            <p:nvSpPr>
              <p:cNvPr id="102" name="TextBox 101">
                <a:extLst>
                  <a:ext uri="{FF2B5EF4-FFF2-40B4-BE49-F238E27FC236}">
                    <a16:creationId xmlns:a16="http://schemas.microsoft.com/office/drawing/2014/main" id="{EB1E6791-9A05-4376-A3FB-967FF78A9761}"/>
                  </a:ext>
                </a:extLst>
              </p:cNvPr>
              <p:cNvSpPr txBox="1">
                <a:spLocks noRot="1" noChangeAspect="1" noMove="1" noResize="1" noEditPoints="1" noAdjustHandles="1" noChangeArrowheads="1" noChangeShapeType="1" noTextEdit="1"/>
              </p:cNvSpPr>
              <p:nvPr/>
            </p:nvSpPr>
            <p:spPr>
              <a:xfrm flipH="1">
                <a:off x="345358" y="2524982"/>
                <a:ext cx="5314619" cy="376770"/>
              </a:xfrm>
              <a:prstGeom prst="rect">
                <a:avLst/>
              </a:prstGeom>
              <a:blipFill>
                <a:blip r:embed="rId14"/>
                <a:stretch>
                  <a:fillRect t="-1563" b="-15625"/>
                </a:stretch>
              </a:blipFill>
              <a:ln>
                <a:solidFill>
                  <a:srgbClr val="8A0437"/>
                </a:solidFill>
              </a:ln>
            </p:spPr>
            <p:txBody>
              <a:bodyPr/>
              <a:lstStyle/>
              <a:p>
                <a:r>
                  <a:rPr lang="he-IL">
                    <a:noFill/>
                  </a:rPr>
                  <a:t> </a:t>
                </a:r>
              </a:p>
            </p:txBody>
          </p:sp>
        </mc:Fallback>
      </mc:AlternateContent>
      <p:sp>
        <p:nvSpPr>
          <p:cNvPr id="104" name="TextBox 103">
            <a:extLst>
              <a:ext uri="{FF2B5EF4-FFF2-40B4-BE49-F238E27FC236}">
                <a16:creationId xmlns:a16="http://schemas.microsoft.com/office/drawing/2014/main" id="{A1950B7F-F6C3-4B4F-8817-BB6EEC00BF28}"/>
              </a:ext>
            </a:extLst>
          </p:cNvPr>
          <p:cNvSpPr txBox="1"/>
          <p:nvPr/>
        </p:nvSpPr>
        <p:spPr>
          <a:xfrm flipH="1">
            <a:off x="3168178" y="3000387"/>
            <a:ext cx="2495816" cy="492443"/>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לפונקציה </a:t>
            </a:r>
            <a:r>
              <a:rPr lang="en-US" sz="1600" dirty="0">
                <a:latin typeface="Rubik" pitchFamily="2" charset="-79"/>
                <a:cs typeface="Rubik" pitchFamily="2" charset="-79"/>
              </a:rPr>
              <a:t> f(x) </a:t>
            </a:r>
            <a:r>
              <a:rPr lang="he-IL" sz="1600" dirty="0">
                <a:latin typeface="Rubik" pitchFamily="2" charset="-79"/>
                <a:cs typeface="Rubik" pitchFamily="2" charset="-79"/>
              </a:rPr>
              <a:t>אין </a:t>
            </a:r>
            <a:r>
              <a:rPr lang="he-IL" sz="1600" dirty="0" err="1">
                <a:latin typeface="Rubik" pitchFamily="2" charset="-79"/>
                <a:cs typeface="Rubik" pitchFamily="2" charset="-79"/>
              </a:rPr>
              <a:t>אסימפטוטה</a:t>
            </a:r>
            <a:r>
              <a:rPr lang="he-IL" sz="1600" dirty="0">
                <a:latin typeface="Rubik" pitchFamily="2" charset="-79"/>
                <a:cs typeface="Rubik" pitchFamily="2" charset="-79"/>
              </a:rPr>
              <a:t> אופקית </a:t>
            </a:r>
          </a:p>
        </p:txBody>
      </p:sp>
      <p:sp>
        <p:nvSpPr>
          <p:cNvPr id="105" name="חץ: ימינה מחורץ 104">
            <a:extLst>
              <a:ext uri="{FF2B5EF4-FFF2-40B4-BE49-F238E27FC236}">
                <a16:creationId xmlns:a16="http://schemas.microsoft.com/office/drawing/2014/main" id="{D774B157-4082-4B0F-829A-C8266A083463}"/>
              </a:ext>
            </a:extLst>
          </p:cNvPr>
          <p:cNvSpPr/>
          <p:nvPr/>
        </p:nvSpPr>
        <p:spPr>
          <a:xfrm rot="10800000">
            <a:off x="2745548" y="3169785"/>
            <a:ext cx="615512" cy="402403"/>
          </a:xfrm>
          <a:prstGeom prst="notchedRightArrow">
            <a:avLst/>
          </a:prstGeom>
          <a:solidFill>
            <a:srgbClr val="EF532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1456A33F-AAC6-4EEC-868A-A4C744B44898}"/>
                  </a:ext>
                </a:extLst>
              </p:cNvPr>
              <p:cNvSpPr txBox="1"/>
              <p:nvPr/>
            </p:nvSpPr>
            <p:spPr>
              <a:xfrm flipH="1">
                <a:off x="345357" y="2972384"/>
                <a:ext cx="2341417" cy="869212"/>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לפונקציה </a:t>
                </a:r>
                <a14:m>
                  <m:oMath xmlns:m="http://schemas.openxmlformats.org/officeDocument/2006/math">
                    <m:f>
                      <m:fPr>
                        <m:ctrlPr>
                          <a:rPr lang="en-US" sz="1600" i="1" dirty="0" smtClean="0">
                            <a:latin typeface="Cambria Math" panose="02040503050406030204" pitchFamily="18" charset="0"/>
                          </a:rPr>
                        </m:ctrlPr>
                      </m:fPr>
                      <m:num>
                        <m:r>
                          <a:rPr lang="en-US" sz="1600" i="1" dirty="0" smtClean="0">
                            <a:latin typeface="Cambria Math" panose="02040503050406030204" pitchFamily="18" charset="0"/>
                          </a:rPr>
                          <m:t>1</m:t>
                        </m:r>
                      </m:num>
                      <m:den>
                        <m:r>
                          <a:rPr lang="en-US" sz="1600" i="1" dirty="0" smtClean="0">
                            <a:latin typeface="Cambria Math" panose="02040503050406030204" pitchFamily="18" charset="0"/>
                          </a:rPr>
                          <m:t>𝑓</m:t>
                        </m:r>
                        <m:d>
                          <m:dPr>
                            <m:ctrlPr>
                              <a:rPr lang="en-US" sz="1600" i="1" dirty="0" smtClean="0">
                                <a:latin typeface="Cambria Math" panose="02040503050406030204" pitchFamily="18" charset="0"/>
                              </a:rPr>
                            </m:ctrlPr>
                          </m:dPr>
                          <m:e>
                            <m:r>
                              <a:rPr lang="en-US" sz="1600" i="1" dirty="0" smtClean="0">
                                <a:latin typeface="Cambria Math" panose="02040503050406030204" pitchFamily="18" charset="0"/>
                              </a:rPr>
                              <m:t>𝑥</m:t>
                            </m:r>
                          </m:e>
                        </m:d>
                      </m:den>
                    </m:f>
                  </m:oMath>
                </a14:m>
                <a:r>
                  <a:rPr lang="he-IL" sz="1600" dirty="0">
                    <a:latin typeface="Rubik" pitchFamily="2" charset="-79"/>
                    <a:cs typeface="Rubik" pitchFamily="2" charset="-79"/>
                  </a:rPr>
                  <a:t> יש </a:t>
                </a:r>
                <a:r>
                  <a:rPr lang="he-IL" sz="1600" dirty="0" err="1">
                    <a:latin typeface="Rubik" pitchFamily="2" charset="-79"/>
                    <a:cs typeface="Rubik" pitchFamily="2" charset="-79"/>
                  </a:rPr>
                  <a:t>אסימפטוטה</a:t>
                </a:r>
                <a:r>
                  <a:rPr lang="he-IL" sz="1600" dirty="0">
                    <a:latin typeface="Rubik" pitchFamily="2" charset="-79"/>
                    <a:cs typeface="Rubik" pitchFamily="2" charset="-79"/>
                  </a:rPr>
                  <a:t> אופקית </a:t>
                </a:r>
                <a:br>
                  <a:rPr lang="en-US" sz="1600" dirty="0">
                    <a:latin typeface="Rubik" pitchFamily="2" charset="-79"/>
                    <a:cs typeface="Rubik" pitchFamily="2" charset="-79"/>
                  </a:rPr>
                </a:br>
                <a:r>
                  <a:rPr lang="he-IL" sz="1600" dirty="0">
                    <a:latin typeface="Rubik" pitchFamily="2" charset="-79"/>
                    <a:cs typeface="Rubik" pitchFamily="2" charset="-79"/>
                  </a:rPr>
                  <a:t>ב- </a:t>
                </a:r>
                <a14:m>
                  <m:oMath xmlns:m="http://schemas.openxmlformats.org/officeDocument/2006/math">
                    <m:r>
                      <a:rPr lang="en-US" sz="1600" i="1" dirty="0" smtClean="0">
                        <a:latin typeface="Cambria Math" panose="02040503050406030204" pitchFamily="18" charset="0"/>
                        <a:cs typeface="Rubik" pitchFamily="2" charset="-79"/>
                      </a:rPr>
                      <m:t>𝑦</m:t>
                    </m:r>
                    <m:r>
                      <a:rPr lang="en-US" sz="1600" i="1" dirty="0" smtClean="0">
                        <a:latin typeface="Cambria Math" panose="02040503050406030204" pitchFamily="18" charset="0"/>
                        <a:cs typeface="Rubik" pitchFamily="2" charset="-79"/>
                      </a:rPr>
                      <m:t>=</m:t>
                    </m:r>
                    <m:r>
                      <a:rPr lang="en-US" sz="1600" i="1" dirty="0" smtClean="0">
                        <a:latin typeface="Cambria Math" panose="02040503050406030204" pitchFamily="18" charset="0"/>
                        <a:cs typeface="Rubik" pitchFamily="2" charset="-79"/>
                      </a:rPr>
                      <m:t>0</m:t>
                    </m:r>
                  </m:oMath>
                </a14:m>
                <a:endParaRPr lang="he-IL" sz="1600" dirty="0">
                  <a:latin typeface="Rubik" pitchFamily="2" charset="-79"/>
                  <a:cs typeface="Rubik" pitchFamily="2" charset="-79"/>
                </a:endParaRPr>
              </a:p>
            </p:txBody>
          </p:sp>
        </mc:Choice>
        <mc:Fallback xmlns="">
          <p:sp>
            <p:nvSpPr>
              <p:cNvPr id="106" name="TextBox 105">
                <a:extLst>
                  <a:ext uri="{FF2B5EF4-FFF2-40B4-BE49-F238E27FC236}">
                    <a16:creationId xmlns:a16="http://schemas.microsoft.com/office/drawing/2014/main" id="{1456A33F-AAC6-4EEC-868A-A4C744B44898}"/>
                  </a:ext>
                </a:extLst>
              </p:cNvPr>
              <p:cNvSpPr txBox="1">
                <a:spLocks noRot="1" noChangeAspect="1" noMove="1" noResize="1" noEditPoints="1" noAdjustHandles="1" noChangeArrowheads="1" noChangeShapeType="1" noTextEdit="1"/>
              </p:cNvSpPr>
              <p:nvPr/>
            </p:nvSpPr>
            <p:spPr>
              <a:xfrm flipH="1">
                <a:off x="345357" y="2972384"/>
                <a:ext cx="2341417" cy="869212"/>
              </a:xfrm>
              <a:prstGeom prst="rect">
                <a:avLst/>
              </a:prstGeom>
              <a:blipFill>
                <a:blip r:embed="rId15"/>
                <a:stretch>
                  <a:fillRect t="-1389" b="-12500"/>
                </a:stretch>
              </a:blipFill>
              <a:ln>
                <a:solidFill>
                  <a:srgbClr val="8A0437"/>
                </a:solidFill>
              </a:ln>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110" name="TextBox 109">
                <a:extLst>
                  <a:ext uri="{FF2B5EF4-FFF2-40B4-BE49-F238E27FC236}">
                    <a16:creationId xmlns:a16="http://schemas.microsoft.com/office/drawing/2014/main" id="{2DE353CA-D3C5-4A0E-BAB7-ED26B972670B}"/>
                  </a:ext>
                </a:extLst>
              </p:cNvPr>
              <p:cNvSpPr txBox="1"/>
              <p:nvPr/>
            </p:nvSpPr>
            <p:spPr>
              <a:xfrm flipH="1">
                <a:off x="376994" y="4680204"/>
                <a:ext cx="5333621" cy="622991"/>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תחומי העלייה / ירידה של הפונקציות</a:t>
                </a:r>
                <a14:m>
                  <m:oMath xmlns:m="http://schemas.openxmlformats.org/officeDocument/2006/math">
                    <m:r>
                      <a:rPr lang="en-US" sz="1600" i="1" dirty="0">
                        <a:latin typeface="Cambria Math" panose="02040503050406030204" pitchFamily="18" charset="0"/>
                        <a:cs typeface="Rubik" pitchFamily="2" charset="-79"/>
                      </a:rPr>
                      <m:t>𝑓</m:t>
                    </m:r>
                    <m:r>
                      <a:rPr lang="en-US" sz="1600" i="1" dirty="0">
                        <a:latin typeface="Cambria Math" panose="02040503050406030204" pitchFamily="18" charset="0"/>
                        <a:cs typeface="Rubik" pitchFamily="2" charset="-79"/>
                      </a:rPr>
                      <m:t>(</m:t>
                    </m:r>
                    <m:r>
                      <a:rPr lang="en-US" sz="1600" i="1" dirty="0">
                        <a:latin typeface="Cambria Math" panose="02040503050406030204" pitchFamily="18" charset="0"/>
                        <a:cs typeface="Rubik" pitchFamily="2" charset="-79"/>
                      </a:rPr>
                      <m:t>𝑥</m:t>
                    </m:r>
                    <m:r>
                      <a:rPr lang="en-US" sz="1600" i="1" dirty="0">
                        <a:latin typeface="Cambria Math" panose="02040503050406030204" pitchFamily="18" charset="0"/>
                        <a:cs typeface="Rubik" pitchFamily="2" charset="-79"/>
                      </a:rPr>
                      <m:t>)  </m:t>
                    </m:r>
                  </m:oMath>
                </a14:m>
                <a:r>
                  <a:rPr lang="he-IL" sz="1600" dirty="0">
                    <a:latin typeface="Rubik" pitchFamily="2" charset="-79"/>
                    <a:cs typeface="Rubik" pitchFamily="2" charset="-79"/>
                  </a:rPr>
                  <a:t> ו- </a:t>
                </a:r>
                <a14:m>
                  <m:oMath xmlns:m="http://schemas.openxmlformats.org/officeDocument/2006/math">
                    <m:f>
                      <m:fPr>
                        <m:ctrlPr>
                          <a:rPr lang="en-US" sz="1600" i="1" dirty="0">
                            <a:latin typeface="Cambria Math" panose="02040503050406030204" pitchFamily="18" charset="0"/>
                            <a:cs typeface="Rubik" pitchFamily="2" charset="-79"/>
                          </a:rPr>
                        </m:ctrlPr>
                      </m:fPr>
                      <m:num>
                        <m:r>
                          <a:rPr lang="en-US" sz="1600" i="1" dirty="0">
                            <a:latin typeface="Cambria Math" panose="02040503050406030204" pitchFamily="18" charset="0"/>
                            <a:cs typeface="Rubik" pitchFamily="2" charset="-79"/>
                          </a:rPr>
                          <m:t>1</m:t>
                        </m:r>
                      </m:num>
                      <m:den>
                        <m:r>
                          <a:rPr lang="en-US" sz="1600" i="1" dirty="0">
                            <a:latin typeface="Cambria Math" panose="02040503050406030204" pitchFamily="18" charset="0"/>
                            <a:cs typeface="Rubik" pitchFamily="2" charset="-79"/>
                          </a:rPr>
                          <m:t>𝑓</m:t>
                        </m:r>
                        <m:d>
                          <m:dPr>
                            <m:ctrlPr>
                              <a:rPr lang="en-US" sz="1600" i="1" dirty="0">
                                <a:latin typeface="Cambria Math" panose="02040503050406030204" pitchFamily="18" charset="0"/>
                                <a:cs typeface="Rubik" pitchFamily="2" charset="-79"/>
                              </a:rPr>
                            </m:ctrlPr>
                          </m:dPr>
                          <m:e>
                            <m:r>
                              <a:rPr lang="en-US" sz="1600" i="1" dirty="0">
                                <a:latin typeface="Cambria Math" panose="02040503050406030204" pitchFamily="18" charset="0"/>
                                <a:cs typeface="Rubik" pitchFamily="2" charset="-79"/>
                              </a:rPr>
                              <m:t>𝑥</m:t>
                            </m:r>
                          </m:e>
                        </m:d>
                      </m:den>
                    </m:f>
                  </m:oMath>
                </a14:m>
                <a:r>
                  <a:rPr lang="he-IL" sz="1600" dirty="0">
                    <a:latin typeface="Rubik" pitchFamily="2" charset="-79"/>
                    <a:cs typeface="Rubik" pitchFamily="2" charset="-79"/>
                  </a:rPr>
                  <a:t> </a:t>
                </a:r>
                <a:br>
                  <a:rPr lang="en-US" sz="1600" dirty="0">
                    <a:latin typeface="Rubik" pitchFamily="2" charset="-79"/>
                    <a:cs typeface="Rubik" pitchFamily="2" charset="-79"/>
                  </a:rPr>
                </a:br>
                <a:r>
                  <a:rPr lang="he-IL" sz="1600" dirty="0">
                    <a:latin typeface="Rubik" pitchFamily="2" charset="-79"/>
                    <a:cs typeface="Rubik" pitchFamily="2" charset="-79"/>
                  </a:rPr>
                  <a:t>הפוכים זה מזה.  </a:t>
                </a:r>
              </a:p>
            </p:txBody>
          </p:sp>
        </mc:Choice>
        <mc:Fallback xmlns="">
          <p:sp>
            <p:nvSpPr>
              <p:cNvPr id="110" name="TextBox 109">
                <a:extLst>
                  <a:ext uri="{FF2B5EF4-FFF2-40B4-BE49-F238E27FC236}">
                    <a16:creationId xmlns:a16="http://schemas.microsoft.com/office/drawing/2014/main" id="{2DE353CA-D3C5-4A0E-BAB7-ED26B972670B}"/>
                  </a:ext>
                </a:extLst>
              </p:cNvPr>
              <p:cNvSpPr txBox="1">
                <a:spLocks noRot="1" noChangeAspect="1" noMove="1" noResize="1" noEditPoints="1" noAdjustHandles="1" noChangeArrowheads="1" noChangeShapeType="1" noTextEdit="1"/>
              </p:cNvSpPr>
              <p:nvPr/>
            </p:nvSpPr>
            <p:spPr>
              <a:xfrm flipH="1">
                <a:off x="376994" y="4680204"/>
                <a:ext cx="5333621" cy="622991"/>
              </a:xfrm>
              <a:prstGeom prst="rect">
                <a:avLst/>
              </a:prstGeom>
              <a:blipFill>
                <a:blip r:embed="rId16"/>
                <a:stretch>
                  <a:fillRect t="-1923" b="-17308"/>
                </a:stretch>
              </a:blipFill>
              <a:ln>
                <a:solidFill>
                  <a:srgbClr val="8A0437"/>
                </a:solidFill>
              </a:ln>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111" name="TextBox 110">
                <a:extLst>
                  <a:ext uri="{FF2B5EF4-FFF2-40B4-BE49-F238E27FC236}">
                    <a16:creationId xmlns:a16="http://schemas.microsoft.com/office/drawing/2014/main" id="{71AEFFD4-031E-4091-A8E6-CCDE33852E63}"/>
                  </a:ext>
                </a:extLst>
              </p:cNvPr>
              <p:cNvSpPr txBox="1"/>
              <p:nvPr/>
            </p:nvSpPr>
            <p:spPr>
              <a:xfrm flipH="1">
                <a:off x="386494" y="5368927"/>
                <a:ext cx="5333621" cy="376770"/>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סוג נקודות הקיצון של הפונקציות</a:t>
                </a:r>
                <a14:m>
                  <m:oMath xmlns:m="http://schemas.openxmlformats.org/officeDocument/2006/math">
                    <m:r>
                      <a:rPr lang="en-US" sz="1600" i="1" dirty="0">
                        <a:latin typeface="Cambria Math" panose="02040503050406030204" pitchFamily="18" charset="0"/>
                        <a:cs typeface="Rubik" pitchFamily="2" charset="-79"/>
                      </a:rPr>
                      <m:t>𝑓</m:t>
                    </m:r>
                    <m:r>
                      <a:rPr lang="en-US" sz="1600" i="1" dirty="0">
                        <a:latin typeface="Cambria Math" panose="02040503050406030204" pitchFamily="18" charset="0"/>
                        <a:cs typeface="Rubik" pitchFamily="2" charset="-79"/>
                      </a:rPr>
                      <m:t>(</m:t>
                    </m:r>
                    <m:r>
                      <a:rPr lang="en-US" sz="1600" i="1" dirty="0">
                        <a:latin typeface="Cambria Math" panose="02040503050406030204" pitchFamily="18" charset="0"/>
                        <a:cs typeface="Rubik" pitchFamily="2" charset="-79"/>
                      </a:rPr>
                      <m:t>𝑥</m:t>
                    </m:r>
                    <m:r>
                      <a:rPr lang="en-US" sz="1600" i="1" dirty="0">
                        <a:latin typeface="Cambria Math" panose="02040503050406030204" pitchFamily="18" charset="0"/>
                        <a:cs typeface="Rubik" pitchFamily="2" charset="-79"/>
                      </a:rPr>
                      <m:t>)  </m:t>
                    </m:r>
                  </m:oMath>
                </a14:m>
                <a:r>
                  <a:rPr lang="he-IL" sz="1600" dirty="0">
                    <a:latin typeface="Rubik" pitchFamily="2" charset="-79"/>
                    <a:cs typeface="Rubik" pitchFamily="2" charset="-79"/>
                  </a:rPr>
                  <a:t> ו- </a:t>
                </a:r>
                <a14:m>
                  <m:oMath xmlns:m="http://schemas.openxmlformats.org/officeDocument/2006/math">
                    <m:f>
                      <m:fPr>
                        <m:ctrlPr>
                          <a:rPr lang="en-US" sz="1600" i="1" dirty="0">
                            <a:latin typeface="Cambria Math" panose="02040503050406030204" pitchFamily="18" charset="0"/>
                            <a:cs typeface="Rubik" pitchFamily="2" charset="-79"/>
                          </a:rPr>
                        </m:ctrlPr>
                      </m:fPr>
                      <m:num>
                        <m:r>
                          <a:rPr lang="en-US" sz="1600" i="1" dirty="0">
                            <a:latin typeface="Cambria Math" panose="02040503050406030204" pitchFamily="18" charset="0"/>
                            <a:cs typeface="Rubik" pitchFamily="2" charset="-79"/>
                          </a:rPr>
                          <m:t>1</m:t>
                        </m:r>
                      </m:num>
                      <m:den>
                        <m:r>
                          <a:rPr lang="en-US" sz="1600" i="1" dirty="0">
                            <a:latin typeface="Cambria Math" panose="02040503050406030204" pitchFamily="18" charset="0"/>
                            <a:cs typeface="Rubik" pitchFamily="2" charset="-79"/>
                          </a:rPr>
                          <m:t>𝑓</m:t>
                        </m:r>
                        <m:d>
                          <m:dPr>
                            <m:ctrlPr>
                              <a:rPr lang="en-US" sz="1600" i="1" dirty="0">
                                <a:latin typeface="Cambria Math" panose="02040503050406030204" pitchFamily="18" charset="0"/>
                                <a:cs typeface="Rubik" pitchFamily="2" charset="-79"/>
                              </a:rPr>
                            </m:ctrlPr>
                          </m:dPr>
                          <m:e>
                            <m:r>
                              <a:rPr lang="en-US" sz="1600" i="1" dirty="0">
                                <a:latin typeface="Cambria Math" panose="02040503050406030204" pitchFamily="18" charset="0"/>
                                <a:cs typeface="Rubik" pitchFamily="2" charset="-79"/>
                              </a:rPr>
                              <m:t>𝑥</m:t>
                            </m:r>
                          </m:e>
                        </m:d>
                      </m:den>
                    </m:f>
                  </m:oMath>
                </a14:m>
                <a:r>
                  <a:rPr lang="he-IL" sz="1600" dirty="0">
                    <a:latin typeface="Rubik" pitchFamily="2" charset="-79"/>
                    <a:cs typeface="Rubik" pitchFamily="2" charset="-79"/>
                  </a:rPr>
                  <a:t>  הפוכים זה מזה.  </a:t>
                </a:r>
              </a:p>
            </p:txBody>
          </p:sp>
        </mc:Choice>
        <mc:Fallback xmlns="">
          <p:sp>
            <p:nvSpPr>
              <p:cNvPr id="111" name="TextBox 110">
                <a:extLst>
                  <a:ext uri="{FF2B5EF4-FFF2-40B4-BE49-F238E27FC236}">
                    <a16:creationId xmlns:a16="http://schemas.microsoft.com/office/drawing/2014/main" id="{71AEFFD4-031E-4091-A8E6-CCDE33852E63}"/>
                  </a:ext>
                </a:extLst>
              </p:cNvPr>
              <p:cNvSpPr txBox="1">
                <a:spLocks noRot="1" noChangeAspect="1" noMove="1" noResize="1" noEditPoints="1" noAdjustHandles="1" noChangeArrowheads="1" noChangeShapeType="1" noTextEdit="1"/>
              </p:cNvSpPr>
              <p:nvPr/>
            </p:nvSpPr>
            <p:spPr>
              <a:xfrm flipH="1">
                <a:off x="386494" y="5368927"/>
                <a:ext cx="5333621" cy="376770"/>
              </a:xfrm>
              <a:prstGeom prst="rect">
                <a:avLst/>
              </a:prstGeom>
              <a:blipFill>
                <a:blip r:embed="rId17"/>
                <a:stretch>
                  <a:fillRect l="-1140" t="-3125" b="-15625"/>
                </a:stretch>
              </a:blipFill>
              <a:ln>
                <a:solidFill>
                  <a:srgbClr val="8A0437"/>
                </a:solidFill>
              </a:ln>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112" name="TextBox 111">
                <a:extLst>
                  <a:ext uri="{FF2B5EF4-FFF2-40B4-BE49-F238E27FC236}">
                    <a16:creationId xmlns:a16="http://schemas.microsoft.com/office/drawing/2014/main" id="{535D8315-160E-4E31-A3F3-5822607E7C32}"/>
                  </a:ext>
                </a:extLst>
              </p:cNvPr>
              <p:cNvSpPr txBox="1"/>
              <p:nvPr/>
            </p:nvSpPr>
            <p:spPr>
              <a:xfrm flipH="1">
                <a:off x="378741" y="4218417"/>
                <a:ext cx="5314619" cy="376770"/>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לפונקציות </a:t>
                </a:r>
                <a14:m>
                  <m:oMath xmlns:m="http://schemas.openxmlformats.org/officeDocument/2006/math">
                    <m:r>
                      <a:rPr lang="en-US" sz="1600" i="1" dirty="0" smtClean="0">
                        <a:latin typeface="Cambria Math" panose="02040503050406030204" pitchFamily="18" charset="0"/>
                        <a:cs typeface="Rubik" pitchFamily="2" charset="-79"/>
                      </a:rPr>
                      <m:t>𝑓</m:t>
                    </m:r>
                    <m:r>
                      <a:rPr lang="en-US" sz="1600" i="1" dirty="0" smtClean="0">
                        <a:latin typeface="Cambria Math" panose="02040503050406030204" pitchFamily="18" charset="0"/>
                        <a:cs typeface="Rubik" pitchFamily="2" charset="-79"/>
                      </a:rPr>
                      <m:t>(</m:t>
                    </m:r>
                    <m:r>
                      <a:rPr lang="en-US" sz="1600" i="1" dirty="0" smtClean="0">
                        <a:latin typeface="Cambria Math" panose="02040503050406030204" pitchFamily="18" charset="0"/>
                        <a:cs typeface="Rubik" pitchFamily="2" charset="-79"/>
                      </a:rPr>
                      <m:t>𝑥</m:t>
                    </m:r>
                    <m:r>
                      <a:rPr lang="en-US" sz="1600" i="1" dirty="0" smtClean="0">
                        <a:latin typeface="Cambria Math" panose="02040503050406030204" pitchFamily="18" charset="0"/>
                        <a:cs typeface="Rubik" pitchFamily="2" charset="-79"/>
                      </a:rPr>
                      <m:t>)  </m:t>
                    </m:r>
                  </m:oMath>
                </a14:m>
                <a:r>
                  <a:rPr lang="he-IL" sz="1600" dirty="0">
                    <a:latin typeface="Rubik" pitchFamily="2" charset="-79"/>
                    <a:cs typeface="Rubik" pitchFamily="2" charset="-79"/>
                  </a:rPr>
                  <a:t> ו- </a:t>
                </a:r>
                <a14:m>
                  <m:oMath xmlns:m="http://schemas.openxmlformats.org/officeDocument/2006/math">
                    <m:f>
                      <m:fPr>
                        <m:ctrlPr>
                          <a:rPr lang="en-US" sz="1600" i="1" dirty="0" smtClean="0">
                            <a:latin typeface="Cambria Math" panose="02040503050406030204" pitchFamily="18" charset="0"/>
                            <a:cs typeface="Rubik" pitchFamily="2" charset="-79"/>
                          </a:rPr>
                        </m:ctrlPr>
                      </m:fPr>
                      <m:num>
                        <m:r>
                          <a:rPr lang="en-US" sz="1600" i="1" dirty="0" smtClean="0">
                            <a:latin typeface="Cambria Math" panose="02040503050406030204" pitchFamily="18" charset="0"/>
                            <a:cs typeface="Rubik" pitchFamily="2" charset="-79"/>
                          </a:rPr>
                          <m:t>1</m:t>
                        </m:r>
                      </m:num>
                      <m:den>
                        <m:r>
                          <a:rPr lang="en-US" sz="1600" i="1" dirty="0" smtClean="0">
                            <a:latin typeface="Cambria Math" panose="02040503050406030204" pitchFamily="18" charset="0"/>
                            <a:cs typeface="Rubik" pitchFamily="2" charset="-79"/>
                          </a:rPr>
                          <m:t>𝑓</m:t>
                        </m:r>
                        <m:d>
                          <m:dPr>
                            <m:ctrlPr>
                              <a:rPr lang="en-US" sz="1600" i="1" dirty="0" smtClean="0">
                                <a:latin typeface="Cambria Math" panose="02040503050406030204" pitchFamily="18" charset="0"/>
                                <a:cs typeface="Rubik" pitchFamily="2" charset="-79"/>
                              </a:rPr>
                            </m:ctrlPr>
                          </m:dPr>
                          <m:e>
                            <m:r>
                              <a:rPr lang="en-US" sz="1600" i="1" dirty="0" smtClean="0">
                                <a:latin typeface="Cambria Math" panose="02040503050406030204" pitchFamily="18" charset="0"/>
                                <a:cs typeface="Rubik" pitchFamily="2" charset="-79"/>
                              </a:rPr>
                              <m:t>𝑥</m:t>
                            </m:r>
                          </m:e>
                        </m:d>
                      </m:den>
                    </m:f>
                  </m:oMath>
                </a14:m>
                <a:r>
                  <a:rPr lang="he-IL" sz="1600" dirty="0">
                    <a:latin typeface="Rubik" pitchFamily="2" charset="-79"/>
                    <a:cs typeface="Rubik" pitchFamily="2" charset="-79"/>
                  </a:rPr>
                  <a:t> נקודות קיצון באותם ערכי </a:t>
                </a:r>
                <a:r>
                  <a:rPr lang="en-US" sz="1600" dirty="0">
                    <a:latin typeface="Rubik" pitchFamily="2" charset="-79"/>
                    <a:cs typeface="Rubik" pitchFamily="2" charset="-79"/>
                  </a:rPr>
                  <a:t>x</a:t>
                </a:r>
                <a:r>
                  <a:rPr lang="he-IL" sz="1600" dirty="0">
                    <a:latin typeface="Rubik" pitchFamily="2" charset="-79"/>
                    <a:cs typeface="Rubik" pitchFamily="2" charset="-79"/>
                  </a:rPr>
                  <a:t>. </a:t>
                </a:r>
              </a:p>
            </p:txBody>
          </p:sp>
        </mc:Choice>
        <mc:Fallback xmlns="">
          <p:sp>
            <p:nvSpPr>
              <p:cNvPr id="112" name="TextBox 111">
                <a:extLst>
                  <a:ext uri="{FF2B5EF4-FFF2-40B4-BE49-F238E27FC236}">
                    <a16:creationId xmlns:a16="http://schemas.microsoft.com/office/drawing/2014/main" id="{535D8315-160E-4E31-A3F3-5822607E7C32}"/>
                  </a:ext>
                </a:extLst>
              </p:cNvPr>
              <p:cNvSpPr txBox="1">
                <a:spLocks noRot="1" noChangeAspect="1" noMove="1" noResize="1" noEditPoints="1" noAdjustHandles="1" noChangeArrowheads="1" noChangeShapeType="1" noTextEdit="1"/>
              </p:cNvSpPr>
              <p:nvPr/>
            </p:nvSpPr>
            <p:spPr>
              <a:xfrm flipH="1">
                <a:off x="378741" y="4218417"/>
                <a:ext cx="5314619" cy="376770"/>
              </a:xfrm>
              <a:prstGeom prst="rect">
                <a:avLst/>
              </a:prstGeom>
              <a:blipFill>
                <a:blip r:embed="rId18"/>
                <a:stretch>
                  <a:fillRect t="-3125" b="-15625"/>
                </a:stretch>
              </a:blipFill>
              <a:ln>
                <a:solidFill>
                  <a:srgbClr val="8A0437"/>
                </a:solidFill>
              </a:ln>
            </p:spPr>
            <p:txBody>
              <a:bodyPr/>
              <a:lstStyle/>
              <a:p>
                <a:r>
                  <a:rPr lang="he-IL">
                    <a:noFill/>
                  </a:rPr>
                  <a:t> </a:t>
                </a:r>
              </a:p>
            </p:txBody>
          </p:sp>
        </mc:Fallback>
      </mc:AlternateContent>
    </p:spTree>
    <p:extLst>
      <p:ext uri="{BB962C8B-B14F-4D97-AF65-F5344CB8AC3E}">
        <p14:creationId xmlns:p14="http://schemas.microsoft.com/office/powerpoint/2010/main" val="8870132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02" grpId="0" animBg="1"/>
      <p:bldP spid="104" grpId="0" animBg="1"/>
      <p:bldP spid="105" grpId="0" animBg="1"/>
      <p:bldP spid="106" grpId="0" animBg="1"/>
      <p:bldP spid="110" grpId="0" animBg="1"/>
      <p:bldP spid="111" grpId="0" animBg="1"/>
      <p:bldP spid="1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B8AEC4E6-FE27-4A8E-B9D8-7C7F9EF4F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9" y="6207965"/>
            <a:ext cx="12192000" cy="946150"/>
          </a:xfrm>
          <a:prstGeom prst="rect">
            <a:avLst/>
          </a:prstGeom>
        </p:spPr>
      </p:pic>
      <mc:AlternateContent xmlns:mc="http://schemas.openxmlformats.org/markup-compatibility/2006" xmlns:a14="http://schemas.microsoft.com/office/drawing/2010/main">
        <mc:Choice Requires="a14">
          <p:sp>
            <p:nvSpPr>
              <p:cNvPr id="3" name="כותרת 1">
                <a:extLst>
                  <a:ext uri="{FF2B5EF4-FFF2-40B4-BE49-F238E27FC236}">
                    <a16:creationId xmlns:a16="http://schemas.microsoft.com/office/drawing/2014/main" id="{FF6306CF-8847-40E1-96DF-4606BE992703}"/>
                  </a:ext>
                </a:extLst>
              </p:cNvPr>
              <p:cNvSpPr txBox="1">
                <a:spLocks/>
              </p:cNvSpPr>
              <p:nvPr/>
            </p:nvSpPr>
            <p:spPr>
              <a:xfrm>
                <a:off x="447811" y="-206859"/>
                <a:ext cx="11400007" cy="671319"/>
              </a:xfrm>
              <a:prstGeom prst="rect">
                <a:avLst/>
              </a:prstGeom>
            </p:spPr>
            <p:txBody>
              <a:bodyPr>
                <a:noAutofit/>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rtl="1" hangingPunct="1">
                  <a:lnSpc>
                    <a:spcPct val="150000"/>
                  </a:lnSpc>
                </a:pPr>
                <a:r>
                  <a:rPr lang="he-IL" sz="3000" dirty="0">
                    <a:latin typeface="Rubik" pitchFamily="2" charset="-79"/>
                    <a:ea typeface="Calibri Light" panose="020F0302020204030204" pitchFamily="34" charset="0"/>
                    <a:cs typeface="Rubik" pitchFamily="2" charset="-79"/>
                  </a:rPr>
                  <a:t>הקשר בין גרף הפונקציה </a:t>
                </a:r>
                <a14:m>
                  <m:oMath xmlns:m="http://schemas.openxmlformats.org/officeDocument/2006/math">
                    <m:r>
                      <a:rPr lang="en-US" sz="3000" i="1" dirty="0" smtClean="0">
                        <a:latin typeface="Cambria Math" panose="02040503050406030204" pitchFamily="18" charset="0"/>
                        <a:ea typeface="Calibri Light" panose="020F0302020204030204" pitchFamily="34" charset="0"/>
                        <a:cs typeface="Rubik" pitchFamily="2" charset="-79"/>
                      </a:rPr>
                      <m:t>𝑓</m:t>
                    </m:r>
                    <m:r>
                      <a:rPr lang="en-US" sz="3000" i="1" dirty="0" smtClean="0">
                        <a:latin typeface="Cambria Math" panose="02040503050406030204" pitchFamily="18" charset="0"/>
                        <a:ea typeface="Calibri Light" panose="020F0302020204030204" pitchFamily="34" charset="0"/>
                        <a:cs typeface="Rubik" pitchFamily="2" charset="-79"/>
                      </a:rPr>
                      <m:t>(</m:t>
                    </m:r>
                    <m:r>
                      <a:rPr lang="en-US" sz="3000" i="1" dirty="0" smtClean="0">
                        <a:latin typeface="Cambria Math" panose="02040503050406030204" pitchFamily="18" charset="0"/>
                        <a:ea typeface="Calibri Light" panose="020F0302020204030204" pitchFamily="34" charset="0"/>
                        <a:cs typeface="Rubik" pitchFamily="2" charset="-79"/>
                      </a:rPr>
                      <m:t>𝑥</m:t>
                    </m:r>
                    <m:r>
                      <a:rPr lang="en-US" sz="3000" i="1" dirty="0" smtClean="0">
                        <a:latin typeface="Cambria Math" panose="02040503050406030204" pitchFamily="18" charset="0"/>
                        <a:ea typeface="Calibri Light" panose="020F0302020204030204" pitchFamily="34" charset="0"/>
                        <a:cs typeface="Rubik" pitchFamily="2" charset="-79"/>
                      </a:rPr>
                      <m:t>)</m:t>
                    </m:r>
                  </m:oMath>
                </a14:m>
                <a:r>
                  <a:rPr lang="he-IL" sz="3000" dirty="0">
                    <a:latin typeface="Rubik" pitchFamily="2" charset="-79"/>
                    <a:ea typeface="Calibri Light" panose="020F0302020204030204" pitchFamily="34" charset="0"/>
                    <a:cs typeface="Rubik" pitchFamily="2" charset="-79"/>
                  </a:rPr>
                  <a:t> לבין גרף הפונקציה </a:t>
                </a:r>
                <a14:m>
                  <m:oMath xmlns:m="http://schemas.openxmlformats.org/officeDocument/2006/math">
                    <m:f>
                      <m:fPr>
                        <m:ctrlPr>
                          <a:rPr lang="en-US" sz="3000" i="1" dirty="0" smtClean="0">
                            <a:latin typeface="Cambria Math" panose="02040503050406030204" pitchFamily="18" charset="0"/>
                            <a:ea typeface="Calibri Light" panose="020F0302020204030204" pitchFamily="34" charset="0"/>
                            <a:cs typeface="Rubik" pitchFamily="2" charset="-79"/>
                          </a:rPr>
                        </m:ctrlPr>
                      </m:fPr>
                      <m:num>
                        <m:r>
                          <a:rPr lang="en-US" sz="3000" i="1" dirty="0" smtClean="0">
                            <a:latin typeface="Cambria Math" panose="02040503050406030204" pitchFamily="18" charset="0"/>
                            <a:ea typeface="Calibri Light" panose="020F0302020204030204" pitchFamily="34" charset="0"/>
                            <a:cs typeface="Rubik" pitchFamily="2" charset="-79"/>
                          </a:rPr>
                          <m:t>1</m:t>
                        </m:r>
                      </m:num>
                      <m:den>
                        <m:r>
                          <a:rPr lang="en-US" sz="3000" i="1" dirty="0" smtClean="0">
                            <a:latin typeface="Cambria Math" panose="02040503050406030204" pitchFamily="18" charset="0"/>
                            <a:ea typeface="Calibri Light" panose="020F0302020204030204" pitchFamily="34" charset="0"/>
                            <a:cs typeface="Rubik" pitchFamily="2" charset="-79"/>
                          </a:rPr>
                          <m:t>𝑓</m:t>
                        </m:r>
                        <m:d>
                          <m:dPr>
                            <m:ctrlPr>
                              <a:rPr lang="en-US" sz="3000" i="1" dirty="0" smtClean="0">
                                <a:latin typeface="Cambria Math" panose="02040503050406030204" pitchFamily="18" charset="0"/>
                                <a:ea typeface="Calibri Light" panose="020F0302020204030204" pitchFamily="34" charset="0"/>
                                <a:cs typeface="Rubik" pitchFamily="2" charset="-79"/>
                              </a:rPr>
                            </m:ctrlPr>
                          </m:dPr>
                          <m:e>
                            <m:r>
                              <a:rPr lang="en-US" sz="3000" i="1" dirty="0" smtClean="0">
                                <a:latin typeface="Cambria Math" panose="02040503050406030204" pitchFamily="18" charset="0"/>
                                <a:ea typeface="Calibri Light" panose="020F0302020204030204" pitchFamily="34" charset="0"/>
                                <a:cs typeface="Rubik" pitchFamily="2" charset="-79"/>
                              </a:rPr>
                              <m:t>𝑥</m:t>
                            </m:r>
                          </m:e>
                        </m:d>
                      </m:den>
                    </m:f>
                    <m:r>
                      <a:rPr lang="he-IL" sz="3000" i="1" dirty="0" smtClean="0">
                        <a:latin typeface="Cambria Math" panose="02040503050406030204" pitchFamily="18" charset="0"/>
                        <a:ea typeface="Calibri Light" panose="020F0302020204030204" pitchFamily="34" charset="0"/>
                        <a:cs typeface="Rubik" pitchFamily="2" charset="-79"/>
                      </a:rPr>
                      <m:t> </m:t>
                    </m:r>
                  </m:oMath>
                </a14:m>
                <a:endParaRPr lang="he-IL" sz="3000" dirty="0">
                  <a:latin typeface="Rubik" pitchFamily="2" charset="-79"/>
                  <a:ea typeface="Calibri Light" panose="020F0302020204030204" pitchFamily="34" charset="0"/>
                  <a:cs typeface="Rubik" pitchFamily="2" charset="-79"/>
                </a:endParaRPr>
              </a:p>
            </p:txBody>
          </p:sp>
        </mc:Choice>
        <mc:Fallback xmlns="">
          <p:sp>
            <p:nvSpPr>
              <p:cNvPr id="3" name="כותרת 1">
                <a:extLst>
                  <a:ext uri="{FF2B5EF4-FFF2-40B4-BE49-F238E27FC236}">
                    <a16:creationId xmlns:a16="http://schemas.microsoft.com/office/drawing/2014/main" id="{FF6306CF-8847-40E1-96DF-4606BE992703}"/>
                  </a:ext>
                </a:extLst>
              </p:cNvPr>
              <p:cNvSpPr txBox="1">
                <a:spLocks noRot="1" noChangeAspect="1" noMove="1" noResize="1" noEditPoints="1" noAdjustHandles="1" noChangeArrowheads="1" noChangeShapeType="1" noTextEdit="1"/>
              </p:cNvSpPr>
              <p:nvPr/>
            </p:nvSpPr>
            <p:spPr>
              <a:xfrm>
                <a:off x="447811" y="-206859"/>
                <a:ext cx="11400007" cy="671319"/>
              </a:xfrm>
              <a:prstGeom prst="rect">
                <a:avLst/>
              </a:prstGeom>
              <a:blipFill>
                <a:blip r:embed="rId3"/>
                <a:stretch>
                  <a:fillRect b="-63636"/>
                </a:stretch>
              </a:blipFill>
            </p:spPr>
            <p:txBody>
              <a:bodyPr/>
              <a:lstStyle/>
              <a:p>
                <a:r>
                  <a:rPr lang="he-IL">
                    <a:noFill/>
                  </a:rPr>
                  <a:t> </a:t>
                </a:r>
              </a:p>
            </p:txBody>
          </p:sp>
        </mc:Fallback>
      </mc:AlternateContent>
      <p:sp>
        <p:nvSpPr>
          <p:cNvPr id="4" name="TextBox 3">
            <a:extLst>
              <a:ext uri="{FF2B5EF4-FFF2-40B4-BE49-F238E27FC236}">
                <a16:creationId xmlns:a16="http://schemas.microsoft.com/office/drawing/2014/main" id="{9381865C-2A67-4B66-8141-7E8B34B71923}"/>
              </a:ext>
            </a:extLst>
          </p:cNvPr>
          <p:cNvSpPr txBox="1"/>
          <p:nvPr/>
        </p:nvSpPr>
        <p:spPr>
          <a:xfrm flipH="1">
            <a:off x="9103118" y="940360"/>
            <a:ext cx="2641547" cy="276999"/>
          </a:xfrm>
          <a:prstGeom prst="rect">
            <a:avLst/>
          </a:prstGeom>
          <a:noFill/>
        </p:spPr>
        <p:txBody>
          <a:bodyPr wrap="square" lIns="0" tIns="0" rIns="0" bIns="0" rtlCol="1">
            <a:spAutoFit/>
          </a:bodyPr>
          <a:lstStyle/>
          <a:p>
            <a:r>
              <a:rPr lang="he-IL" dirty="0"/>
              <a:t>לפניכם גרף הפונקציה </a:t>
            </a:r>
            <a:r>
              <a:rPr lang="en-US" dirty="0"/>
              <a:t>f(x)</a:t>
            </a:r>
            <a:endParaRPr lang="he-IL" dirty="0"/>
          </a:p>
        </p:txBody>
      </p:sp>
      <mc:AlternateContent xmlns:mc="http://schemas.openxmlformats.org/markup-compatibility/2006" xmlns:a14="http://schemas.microsoft.com/office/drawing/2010/main">
        <mc:Choice Requires="a14">
          <p:sp>
            <p:nvSpPr>
              <p:cNvPr id="6" name="מלבן 5">
                <a:extLst>
                  <a:ext uri="{FF2B5EF4-FFF2-40B4-BE49-F238E27FC236}">
                    <a16:creationId xmlns:a16="http://schemas.microsoft.com/office/drawing/2014/main" id="{9EC5CF40-C206-49F5-AF19-FEAE784D1B0E}"/>
                  </a:ext>
                </a:extLst>
              </p:cNvPr>
              <p:cNvSpPr/>
              <p:nvPr/>
            </p:nvSpPr>
            <p:spPr>
              <a:xfrm>
                <a:off x="8408440" y="1546759"/>
                <a:ext cx="248786"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1" i="1" dirty="0" smtClean="0">
                          <a:latin typeface="Cambria Math" panose="02040503050406030204" pitchFamily="18" charset="0"/>
                        </a:rPr>
                        <m:t>𝒇</m:t>
                      </m:r>
                      <m:d>
                        <m:dPr>
                          <m:ctrlPr>
                            <a:rPr lang="en-US" b="1" i="1" dirty="0" smtClean="0">
                              <a:latin typeface="Cambria Math" panose="02040503050406030204" pitchFamily="18" charset="0"/>
                            </a:rPr>
                          </m:ctrlPr>
                        </m:dPr>
                        <m:e>
                          <m:r>
                            <a:rPr lang="en-US" b="1" i="1" dirty="0" smtClean="0">
                              <a:latin typeface="Cambria Math" panose="02040503050406030204" pitchFamily="18" charset="0"/>
                            </a:rPr>
                            <m:t>𝒙</m:t>
                          </m:r>
                        </m:e>
                      </m:d>
                    </m:oMath>
                  </m:oMathPara>
                </a14:m>
                <a:endParaRPr lang="he-IL" b="1" dirty="0"/>
              </a:p>
            </p:txBody>
          </p:sp>
        </mc:Choice>
        <mc:Fallback xmlns="">
          <p:sp>
            <p:nvSpPr>
              <p:cNvPr id="6" name="מלבן 5">
                <a:extLst>
                  <a:ext uri="{FF2B5EF4-FFF2-40B4-BE49-F238E27FC236}">
                    <a16:creationId xmlns:a16="http://schemas.microsoft.com/office/drawing/2014/main" id="{9EC5CF40-C206-49F5-AF19-FEAE784D1B0E}"/>
                  </a:ext>
                </a:extLst>
              </p:cNvPr>
              <p:cNvSpPr>
                <a:spLocks noRot="1" noChangeAspect="1" noMove="1" noResize="1" noEditPoints="1" noAdjustHandles="1" noChangeArrowheads="1" noChangeShapeType="1" noTextEdit="1"/>
              </p:cNvSpPr>
              <p:nvPr/>
            </p:nvSpPr>
            <p:spPr>
              <a:xfrm>
                <a:off x="8408440" y="1546759"/>
                <a:ext cx="248786" cy="369332"/>
              </a:xfrm>
              <a:prstGeom prst="rect">
                <a:avLst/>
              </a:prstGeom>
              <a:blipFill>
                <a:blip r:embed="rId4"/>
                <a:stretch>
                  <a:fillRect l="-7317" r="-112195" b="-15000"/>
                </a:stretch>
              </a:blipFill>
            </p:spPr>
            <p:txBody>
              <a:bodyPr/>
              <a:lstStyle/>
              <a:p>
                <a:r>
                  <a:rPr lang="he-IL">
                    <a:noFill/>
                  </a:rPr>
                  <a:t> </a:t>
                </a:r>
              </a:p>
            </p:txBody>
          </p:sp>
        </mc:Fallback>
      </mc:AlternateContent>
      <p:cxnSp>
        <p:nvCxnSpPr>
          <p:cNvPr id="15" name="מחבר חץ ישר 14">
            <a:extLst>
              <a:ext uri="{FF2B5EF4-FFF2-40B4-BE49-F238E27FC236}">
                <a16:creationId xmlns:a16="http://schemas.microsoft.com/office/drawing/2014/main" id="{E2E15A7B-4B16-405A-BC27-AB527F1DE0BF}"/>
              </a:ext>
            </a:extLst>
          </p:cNvPr>
          <p:cNvCxnSpPr>
            <a:cxnSpLocks/>
          </p:cNvCxnSpPr>
          <p:nvPr/>
        </p:nvCxnSpPr>
        <p:spPr>
          <a:xfrm>
            <a:off x="7860258" y="3679706"/>
            <a:ext cx="4253615" cy="1894"/>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77BBF71-A2EC-4054-91E9-3543B8878078}"/>
                  </a:ext>
                </a:extLst>
              </p:cNvPr>
              <p:cNvSpPr txBox="1"/>
              <p:nvPr/>
            </p:nvSpPr>
            <p:spPr>
              <a:xfrm flipH="1">
                <a:off x="3716949" y="885892"/>
                <a:ext cx="3785803" cy="423899"/>
              </a:xfrm>
              <a:prstGeom prst="rect">
                <a:avLst/>
              </a:prstGeom>
              <a:noFill/>
            </p:spPr>
            <p:txBody>
              <a:bodyPr wrap="square" lIns="0" tIns="0" rIns="0" bIns="0" rtlCol="1">
                <a:spAutoFit/>
              </a:bodyPr>
              <a:lstStyle/>
              <a:p>
                <a:r>
                  <a:rPr lang="he-IL" dirty="0"/>
                  <a:t>נשרטט את גרף הפונקציה </a:t>
                </a:r>
                <a14:m>
                  <m:oMath xmlns:m="http://schemas.openxmlformats.org/officeDocument/2006/math">
                    <m:f>
                      <m:fPr>
                        <m:ctrlPr>
                          <a:rPr lang="en-US" i="1" dirty="0">
                            <a:latin typeface="Cambria Math" panose="02040503050406030204" pitchFamily="18" charset="0"/>
                            <a:ea typeface="Calibri Light" panose="020F0302020204030204" pitchFamily="34" charset="0"/>
                            <a:cs typeface="Rubik" pitchFamily="2" charset="-79"/>
                          </a:rPr>
                        </m:ctrlPr>
                      </m:fPr>
                      <m:num>
                        <m:r>
                          <a:rPr lang="en-US" i="1" dirty="0">
                            <a:latin typeface="Cambria Math" panose="02040503050406030204" pitchFamily="18" charset="0"/>
                            <a:ea typeface="Calibri Light" panose="020F0302020204030204" pitchFamily="34" charset="0"/>
                            <a:cs typeface="Rubik" pitchFamily="2" charset="-79"/>
                          </a:rPr>
                          <m:t>1</m:t>
                        </m:r>
                      </m:num>
                      <m:den>
                        <m:r>
                          <a:rPr lang="en-US" i="1" dirty="0">
                            <a:latin typeface="Cambria Math" panose="02040503050406030204" pitchFamily="18" charset="0"/>
                            <a:ea typeface="Calibri Light" panose="020F0302020204030204" pitchFamily="34" charset="0"/>
                            <a:cs typeface="Rubik" pitchFamily="2" charset="-79"/>
                          </a:rPr>
                          <m:t>𝑓</m:t>
                        </m:r>
                        <m:d>
                          <m:dPr>
                            <m:ctrlPr>
                              <a:rPr lang="en-US" i="1" dirty="0">
                                <a:latin typeface="Cambria Math" panose="02040503050406030204" pitchFamily="18" charset="0"/>
                                <a:ea typeface="Calibri Light" panose="020F0302020204030204" pitchFamily="34" charset="0"/>
                                <a:cs typeface="Rubik" pitchFamily="2" charset="-79"/>
                              </a:rPr>
                            </m:ctrlPr>
                          </m:dPr>
                          <m:e>
                            <m:r>
                              <a:rPr lang="en-US" i="1" dirty="0">
                                <a:latin typeface="Cambria Math" panose="02040503050406030204" pitchFamily="18" charset="0"/>
                                <a:ea typeface="Calibri Light" panose="020F0302020204030204" pitchFamily="34" charset="0"/>
                                <a:cs typeface="Rubik" pitchFamily="2" charset="-79"/>
                              </a:rPr>
                              <m:t>𝑥</m:t>
                            </m:r>
                          </m:e>
                        </m:d>
                      </m:den>
                    </m:f>
                    <m:r>
                      <a:rPr lang="he-IL" i="1" dirty="0">
                        <a:latin typeface="Cambria Math" panose="02040503050406030204" pitchFamily="18" charset="0"/>
                        <a:ea typeface="Calibri Light" panose="020F0302020204030204" pitchFamily="34" charset="0"/>
                        <a:cs typeface="Rubik" pitchFamily="2" charset="-79"/>
                      </a:rPr>
                      <m:t> </m:t>
                    </m:r>
                  </m:oMath>
                </a14:m>
                <a:endParaRPr lang="he-IL" dirty="0"/>
              </a:p>
            </p:txBody>
          </p:sp>
        </mc:Choice>
        <mc:Fallback xmlns="">
          <p:sp>
            <p:nvSpPr>
              <p:cNvPr id="24" name="TextBox 23">
                <a:extLst>
                  <a:ext uri="{FF2B5EF4-FFF2-40B4-BE49-F238E27FC236}">
                    <a16:creationId xmlns:a16="http://schemas.microsoft.com/office/drawing/2014/main" id="{877BBF71-A2EC-4054-91E9-3543B8878078}"/>
                  </a:ext>
                </a:extLst>
              </p:cNvPr>
              <p:cNvSpPr txBox="1">
                <a:spLocks noRot="1" noChangeAspect="1" noMove="1" noResize="1" noEditPoints="1" noAdjustHandles="1" noChangeArrowheads="1" noChangeShapeType="1" noTextEdit="1"/>
              </p:cNvSpPr>
              <p:nvPr/>
            </p:nvSpPr>
            <p:spPr>
              <a:xfrm flipH="1">
                <a:off x="3716949" y="885892"/>
                <a:ext cx="3785803" cy="423899"/>
              </a:xfrm>
              <a:prstGeom prst="rect">
                <a:avLst/>
              </a:prstGeom>
              <a:blipFill>
                <a:blip r:embed="rId5"/>
                <a:stretch>
                  <a:fillRect t="-5714" r="-3704" b="-18571"/>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3ACA7076-E768-43EF-929E-6183FB49AB14}"/>
                  </a:ext>
                </a:extLst>
              </p:cNvPr>
              <p:cNvSpPr txBox="1"/>
              <p:nvPr/>
            </p:nvSpPr>
            <p:spPr>
              <a:xfrm flipH="1">
                <a:off x="11431114" y="3102408"/>
                <a:ext cx="829404" cy="276999"/>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Rubik" pitchFamily="2" charset="-79"/>
                        </a:rPr>
                        <m:t>𝑦</m:t>
                      </m:r>
                      <m:r>
                        <a:rPr lang="en-US" b="0" i="1" smtClean="0">
                          <a:latin typeface="Cambria Math" panose="02040503050406030204" pitchFamily="18" charset="0"/>
                          <a:cs typeface="Rubik" pitchFamily="2" charset="-79"/>
                        </a:rPr>
                        <m:t>=</m:t>
                      </m:r>
                      <m:r>
                        <a:rPr lang="en-US" b="0" i="1" smtClean="0">
                          <a:latin typeface="Cambria Math" panose="02040503050406030204" pitchFamily="18" charset="0"/>
                          <a:cs typeface="Rubik" pitchFamily="2" charset="-79"/>
                        </a:rPr>
                        <m:t>2</m:t>
                      </m:r>
                    </m:oMath>
                  </m:oMathPara>
                </a14:m>
                <a:endParaRPr lang="he-IL" dirty="0">
                  <a:latin typeface="Rubik" pitchFamily="2" charset="-79"/>
                  <a:cs typeface="Rubik" pitchFamily="2" charset="-79"/>
                </a:endParaRPr>
              </a:p>
            </p:txBody>
          </p:sp>
        </mc:Choice>
        <mc:Fallback xmlns="">
          <p:sp>
            <p:nvSpPr>
              <p:cNvPr id="68" name="TextBox 67">
                <a:extLst>
                  <a:ext uri="{FF2B5EF4-FFF2-40B4-BE49-F238E27FC236}">
                    <a16:creationId xmlns:a16="http://schemas.microsoft.com/office/drawing/2014/main" id="{3ACA7076-E768-43EF-929E-6183FB49AB14}"/>
                  </a:ext>
                </a:extLst>
              </p:cNvPr>
              <p:cNvSpPr txBox="1">
                <a:spLocks noRot="1" noChangeAspect="1" noMove="1" noResize="1" noEditPoints="1" noAdjustHandles="1" noChangeArrowheads="1" noChangeShapeType="1" noTextEdit="1"/>
              </p:cNvSpPr>
              <p:nvPr/>
            </p:nvSpPr>
            <p:spPr>
              <a:xfrm flipH="1">
                <a:off x="11431114" y="3102408"/>
                <a:ext cx="829404" cy="276999"/>
              </a:xfrm>
              <a:prstGeom prst="rect">
                <a:avLst/>
              </a:prstGeom>
              <a:blipFill>
                <a:blip r:embed="rId6"/>
                <a:stretch>
                  <a:fillRect b="-28889"/>
                </a:stretch>
              </a:blipFill>
            </p:spPr>
            <p:txBody>
              <a:bodyPr/>
              <a:lstStyle/>
              <a:p>
                <a:r>
                  <a:rPr lang="he-IL">
                    <a:noFill/>
                  </a:rPr>
                  <a:t> </a:t>
                </a:r>
              </a:p>
            </p:txBody>
          </p:sp>
        </mc:Fallback>
      </mc:AlternateContent>
      <p:cxnSp>
        <p:nvCxnSpPr>
          <p:cNvPr id="71" name="מחבר חץ ישר 70">
            <a:extLst>
              <a:ext uri="{FF2B5EF4-FFF2-40B4-BE49-F238E27FC236}">
                <a16:creationId xmlns:a16="http://schemas.microsoft.com/office/drawing/2014/main" id="{1E2F57D8-FB24-483E-BD8E-C56EF33937D8}"/>
              </a:ext>
            </a:extLst>
          </p:cNvPr>
          <p:cNvCxnSpPr>
            <a:cxnSpLocks/>
          </p:cNvCxnSpPr>
          <p:nvPr/>
        </p:nvCxnSpPr>
        <p:spPr>
          <a:xfrm flipV="1">
            <a:off x="9844283" y="1336265"/>
            <a:ext cx="0" cy="4357676"/>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74" name="מחבר חץ ישר 73">
            <a:extLst>
              <a:ext uri="{FF2B5EF4-FFF2-40B4-BE49-F238E27FC236}">
                <a16:creationId xmlns:a16="http://schemas.microsoft.com/office/drawing/2014/main" id="{593A69F9-5E85-43F1-A9EE-4768BC59833D}"/>
              </a:ext>
            </a:extLst>
          </p:cNvPr>
          <p:cNvCxnSpPr>
            <a:cxnSpLocks/>
          </p:cNvCxnSpPr>
          <p:nvPr/>
        </p:nvCxnSpPr>
        <p:spPr>
          <a:xfrm>
            <a:off x="4708298" y="3685433"/>
            <a:ext cx="2794454"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75" name="מחבר חץ ישר 74">
            <a:extLst>
              <a:ext uri="{FF2B5EF4-FFF2-40B4-BE49-F238E27FC236}">
                <a16:creationId xmlns:a16="http://schemas.microsoft.com/office/drawing/2014/main" id="{88AC4781-8DA5-44B3-9B11-17D87E4C6C02}"/>
              </a:ext>
            </a:extLst>
          </p:cNvPr>
          <p:cNvCxnSpPr>
            <a:cxnSpLocks/>
          </p:cNvCxnSpPr>
          <p:nvPr/>
        </p:nvCxnSpPr>
        <p:spPr>
          <a:xfrm flipV="1">
            <a:off x="6068040" y="1387227"/>
            <a:ext cx="0" cy="4357675"/>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78" name="מחבר ישר 77">
            <a:extLst>
              <a:ext uri="{FF2B5EF4-FFF2-40B4-BE49-F238E27FC236}">
                <a16:creationId xmlns:a16="http://schemas.microsoft.com/office/drawing/2014/main" id="{B69E2310-8358-4EE6-B0BA-32C0012308D1}"/>
              </a:ext>
            </a:extLst>
          </p:cNvPr>
          <p:cNvCxnSpPr>
            <a:cxnSpLocks/>
          </p:cNvCxnSpPr>
          <p:nvPr/>
        </p:nvCxnSpPr>
        <p:spPr>
          <a:xfrm>
            <a:off x="9246614" y="1328559"/>
            <a:ext cx="0" cy="4335974"/>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79" name="מחבר ישר 78">
            <a:extLst>
              <a:ext uri="{FF2B5EF4-FFF2-40B4-BE49-F238E27FC236}">
                <a16:creationId xmlns:a16="http://schemas.microsoft.com/office/drawing/2014/main" id="{981C265A-ECBE-48E7-A3AD-7FB965E244DE}"/>
              </a:ext>
            </a:extLst>
          </p:cNvPr>
          <p:cNvCxnSpPr>
            <a:cxnSpLocks/>
          </p:cNvCxnSpPr>
          <p:nvPr/>
        </p:nvCxnSpPr>
        <p:spPr>
          <a:xfrm>
            <a:off x="10484864" y="1357966"/>
            <a:ext cx="0" cy="4335974"/>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 name="מלבן 52">
                <a:extLst>
                  <a:ext uri="{FF2B5EF4-FFF2-40B4-BE49-F238E27FC236}">
                    <a16:creationId xmlns:a16="http://schemas.microsoft.com/office/drawing/2014/main" id="{54291636-8DBB-4238-B018-030B8E719660}"/>
                  </a:ext>
                </a:extLst>
              </p:cNvPr>
              <p:cNvSpPr/>
              <p:nvPr/>
            </p:nvSpPr>
            <p:spPr>
              <a:xfrm>
                <a:off x="10442848" y="3614726"/>
                <a:ext cx="248786"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5</m:t>
                      </m:r>
                    </m:oMath>
                  </m:oMathPara>
                </a14:m>
                <a:endParaRPr lang="he-IL" dirty="0"/>
              </a:p>
            </p:txBody>
          </p:sp>
        </mc:Choice>
        <mc:Fallback xmlns="">
          <p:sp>
            <p:nvSpPr>
              <p:cNvPr id="53" name="מלבן 52">
                <a:extLst>
                  <a:ext uri="{FF2B5EF4-FFF2-40B4-BE49-F238E27FC236}">
                    <a16:creationId xmlns:a16="http://schemas.microsoft.com/office/drawing/2014/main" id="{54291636-8DBB-4238-B018-030B8E719660}"/>
                  </a:ext>
                </a:extLst>
              </p:cNvPr>
              <p:cNvSpPr>
                <a:spLocks noRot="1" noChangeAspect="1" noMove="1" noResize="1" noEditPoints="1" noAdjustHandles="1" noChangeArrowheads="1" noChangeShapeType="1" noTextEdit="1"/>
              </p:cNvSpPr>
              <p:nvPr/>
            </p:nvSpPr>
            <p:spPr>
              <a:xfrm>
                <a:off x="10442848" y="3614726"/>
                <a:ext cx="248786" cy="369332"/>
              </a:xfrm>
              <a:prstGeom prst="rect">
                <a:avLst/>
              </a:prstGeom>
              <a:blipFill>
                <a:blip r:embed="rId7"/>
                <a:stretch>
                  <a:fillRect r="-21951"/>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80" name="מלבן 79">
                <a:extLst>
                  <a:ext uri="{FF2B5EF4-FFF2-40B4-BE49-F238E27FC236}">
                    <a16:creationId xmlns:a16="http://schemas.microsoft.com/office/drawing/2014/main" id="{76ABC7D1-A736-4643-8966-CEC7F43E8F2F}"/>
                  </a:ext>
                </a:extLst>
              </p:cNvPr>
              <p:cNvSpPr/>
              <p:nvPr/>
            </p:nvSpPr>
            <p:spPr>
              <a:xfrm>
                <a:off x="8796300" y="3627770"/>
                <a:ext cx="248786"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5</m:t>
                      </m:r>
                    </m:oMath>
                  </m:oMathPara>
                </a14:m>
                <a:endParaRPr lang="he-IL" dirty="0"/>
              </a:p>
            </p:txBody>
          </p:sp>
        </mc:Choice>
        <mc:Fallback xmlns="">
          <p:sp>
            <p:nvSpPr>
              <p:cNvPr id="80" name="מלבן 79">
                <a:extLst>
                  <a:ext uri="{FF2B5EF4-FFF2-40B4-BE49-F238E27FC236}">
                    <a16:creationId xmlns:a16="http://schemas.microsoft.com/office/drawing/2014/main" id="{76ABC7D1-A736-4643-8966-CEC7F43E8F2F}"/>
                  </a:ext>
                </a:extLst>
              </p:cNvPr>
              <p:cNvSpPr>
                <a:spLocks noRot="1" noChangeAspect="1" noMove="1" noResize="1" noEditPoints="1" noAdjustHandles="1" noChangeArrowheads="1" noChangeShapeType="1" noTextEdit="1"/>
              </p:cNvSpPr>
              <p:nvPr/>
            </p:nvSpPr>
            <p:spPr>
              <a:xfrm>
                <a:off x="8796300" y="3627770"/>
                <a:ext cx="248786" cy="369332"/>
              </a:xfrm>
              <a:prstGeom prst="rect">
                <a:avLst/>
              </a:prstGeom>
              <a:blipFill>
                <a:blip r:embed="rId8"/>
                <a:stretch>
                  <a:fillRect r="-90244"/>
                </a:stretch>
              </a:blipFill>
            </p:spPr>
            <p:txBody>
              <a:bodyPr/>
              <a:lstStyle/>
              <a:p>
                <a:r>
                  <a:rPr lang="he-IL">
                    <a:noFill/>
                  </a:rPr>
                  <a:t> </a:t>
                </a:r>
              </a:p>
            </p:txBody>
          </p:sp>
        </mc:Fallback>
      </mc:AlternateContent>
      <p:cxnSp>
        <p:nvCxnSpPr>
          <p:cNvPr id="81" name="מחבר ישר 80">
            <a:extLst>
              <a:ext uri="{FF2B5EF4-FFF2-40B4-BE49-F238E27FC236}">
                <a16:creationId xmlns:a16="http://schemas.microsoft.com/office/drawing/2014/main" id="{28580C47-7733-4186-B823-F445BB6CB77E}"/>
              </a:ext>
            </a:extLst>
          </p:cNvPr>
          <p:cNvCxnSpPr>
            <a:cxnSpLocks/>
          </p:cNvCxnSpPr>
          <p:nvPr/>
        </p:nvCxnSpPr>
        <p:spPr>
          <a:xfrm flipH="1">
            <a:off x="7736817" y="3137273"/>
            <a:ext cx="4322173" cy="0"/>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C3D47E4F-FABD-4CF7-A0BF-2E33D5231834}"/>
              </a:ext>
            </a:extLst>
          </p:cNvPr>
          <p:cNvSpPr txBox="1"/>
          <p:nvPr/>
        </p:nvSpPr>
        <p:spPr>
          <a:xfrm flipH="1">
            <a:off x="2655901" y="1361485"/>
            <a:ext cx="2008779" cy="276999"/>
          </a:xfrm>
          <a:prstGeom prst="rect">
            <a:avLst/>
          </a:prstGeom>
          <a:noFill/>
        </p:spPr>
        <p:txBody>
          <a:bodyPr wrap="square" lIns="0" tIns="0" rIns="0" bIns="0" rtlCol="1">
            <a:spAutoFit/>
          </a:bodyPr>
          <a:lstStyle/>
          <a:p>
            <a:r>
              <a:rPr lang="he-IL" b="1" u="sng" dirty="0">
                <a:latin typeface="Rubik" pitchFamily="2" charset="-79"/>
                <a:cs typeface="Rubik" pitchFamily="2" charset="-79"/>
              </a:rPr>
              <a:t>תחום הגדרה </a:t>
            </a:r>
            <a:endParaRPr lang="he-IL" dirty="0">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8127F1E2-5E4A-4A2B-B39C-D03591AFC433}"/>
                  </a:ext>
                </a:extLst>
              </p:cNvPr>
              <p:cNvSpPr txBox="1"/>
              <p:nvPr/>
            </p:nvSpPr>
            <p:spPr>
              <a:xfrm flipH="1">
                <a:off x="1235744" y="1720423"/>
                <a:ext cx="3449903" cy="276999"/>
              </a:xfrm>
              <a:prstGeom prst="rect">
                <a:avLst/>
              </a:prstGeom>
              <a:noFill/>
              <a:ln>
                <a:solidFill>
                  <a:schemeClr val="bg1"/>
                </a:solidFill>
              </a:ln>
            </p:spPr>
            <p:txBody>
              <a:bodyPr wrap="square" lIns="0" tIns="0" rIns="0" bIns="0" rtlCol="1">
                <a:spAutoFit/>
              </a:bodyPr>
              <a:lstStyle/>
              <a:p>
                <a:pPr algn="ctr"/>
                <a:r>
                  <a:rPr lang="he-IL" dirty="0">
                    <a:latin typeface="Rubik" pitchFamily="2" charset="-79"/>
                    <a:cs typeface="Rubik" pitchFamily="2" charset="-79"/>
                  </a:rPr>
                  <a:t>תחום ההגדרה של </a:t>
                </a:r>
                <a14:m>
                  <m:oMath xmlns:m="http://schemas.openxmlformats.org/officeDocument/2006/math">
                    <m:r>
                      <a:rPr lang="en-US" i="1" dirty="0" smtClean="0">
                        <a:latin typeface="Cambria Math" panose="02040503050406030204" pitchFamily="18" charset="0"/>
                        <a:cs typeface="Rubik" pitchFamily="2" charset="-79"/>
                      </a:rPr>
                      <m:t>𝑓</m:t>
                    </m:r>
                    <m:r>
                      <a:rPr lang="en-US" i="1" dirty="0" smtClean="0">
                        <a:latin typeface="Cambria Math" panose="02040503050406030204" pitchFamily="18" charset="0"/>
                        <a:cs typeface="Rubik" pitchFamily="2" charset="-79"/>
                      </a:rPr>
                      <m:t>(</m:t>
                    </m:r>
                    <m:r>
                      <a:rPr lang="en-US" i="1" dirty="0" smtClean="0">
                        <a:latin typeface="Cambria Math" panose="02040503050406030204" pitchFamily="18" charset="0"/>
                        <a:cs typeface="Rubik" pitchFamily="2" charset="-79"/>
                      </a:rPr>
                      <m:t>𝑥</m:t>
                    </m:r>
                    <m:r>
                      <a:rPr lang="en-US" i="1" dirty="0" smtClean="0">
                        <a:latin typeface="Cambria Math" panose="02040503050406030204" pitchFamily="18" charset="0"/>
                        <a:cs typeface="Rubik" pitchFamily="2" charset="-79"/>
                      </a:rPr>
                      <m:t>)</m:t>
                    </m:r>
                  </m:oMath>
                </a14:m>
                <a:r>
                  <a:rPr lang="he-IL" dirty="0">
                    <a:latin typeface="Rubik" pitchFamily="2" charset="-79"/>
                    <a:cs typeface="Rubik" pitchFamily="2" charset="-79"/>
                  </a:rPr>
                  <a:t> הוא: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5</m:t>
                    </m:r>
                  </m:oMath>
                </a14:m>
                <a:endParaRPr lang="he-IL" dirty="0">
                  <a:latin typeface="Rubik" pitchFamily="2" charset="-79"/>
                  <a:cs typeface="Rubik" pitchFamily="2" charset="-79"/>
                </a:endParaRPr>
              </a:p>
            </p:txBody>
          </p:sp>
        </mc:Choice>
        <mc:Fallback xmlns="">
          <p:sp>
            <p:nvSpPr>
              <p:cNvPr id="89" name="TextBox 88">
                <a:extLst>
                  <a:ext uri="{FF2B5EF4-FFF2-40B4-BE49-F238E27FC236}">
                    <a16:creationId xmlns:a16="http://schemas.microsoft.com/office/drawing/2014/main" id="{8127F1E2-5E4A-4A2B-B39C-D03591AFC433}"/>
                  </a:ext>
                </a:extLst>
              </p:cNvPr>
              <p:cNvSpPr txBox="1">
                <a:spLocks noRot="1" noChangeAspect="1" noMove="1" noResize="1" noEditPoints="1" noAdjustHandles="1" noChangeArrowheads="1" noChangeShapeType="1" noTextEdit="1"/>
              </p:cNvSpPr>
              <p:nvPr/>
            </p:nvSpPr>
            <p:spPr>
              <a:xfrm flipH="1">
                <a:off x="1235744" y="1720423"/>
                <a:ext cx="3449903" cy="276999"/>
              </a:xfrm>
              <a:prstGeom prst="rect">
                <a:avLst/>
              </a:prstGeom>
              <a:blipFill>
                <a:blip r:embed="rId9"/>
                <a:stretch>
                  <a:fillRect l="-352" t="-22917" r="-2817" b="-47917"/>
                </a:stretch>
              </a:blipFill>
              <a:ln>
                <a:solidFill>
                  <a:schemeClr val="bg1"/>
                </a:solidFill>
              </a:ln>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6321CB5B-5626-41B9-947E-F88483A2437B}"/>
                  </a:ext>
                </a:extLst>
              </p:cNvPr>
              <p:cNvSpPr txBox="1"/>
              <p:nvPr/>
            </p:nvSpPr>
            <p:spPr>
              <a:xfrm flipH="1">
                <a:off x="619597" y="2142607"/>
                <a:ext cx="4088701" cy="977896"/>
              </a:xfrm>
              <a:prstGeom prst="rect">
                <a:avLst/>
              </a:prstGeom>
              <a:noFill/>
              <a:ln>
                <a:solidFill>
                  <a:schemeClr val="bg1"/>
                </a:solidFill>
              </a:ln>
            </p:spPr>
            <p:txBody>
              <a:bodyPr wrap="square" lIns="0" tIns="0" rIns="0" bIns="0" rtlCol="1">
                <a:spAutoFit/>
              </a:bodyPr>
              <a:lstStyle/>
              <a:p>
                <a:r>
                  <a:rPr lang="he-IL" dirty="0">
                    <a:latin typeface="Rubik" pitchFamily="2" charset="-79"/>
                    <a:cs typeface="Rubik" pitchFamily="2" charset="-79"/>
                  </a:rPr>
                  <a:t>בנקודות אלו גם הפונקציה </a:t>
                </a:r>
                <a14:m>
                  <m:oMath xmlns:m="http://schemas.openxmlformats.org/officeDocument/2006/math">
                    <m:f>
                      <m:fPr>
                        <m:ctrlPr>
                          <a:rPr lang="en-US" i="1" dirty="0" smtClean="0">
                            <a:latin typeface="Cambria Math" panose="02040503050406030204" pitchFamily="18" charset="0"/>
                            <a:cs typeface="Rubik" pitchFamily="2" charset="-79"/>
                          </a:rPr>
                        </m:ctrlPr>
                      </m:fPr>
                      <m:num>
                        <m:r>
                          <a:rPr lang="en-US" i="1" dirty="0" smtClean="0">
                            <a:latin typeface="Cambria Math" panose="02040503050406030204" pitchFamily="18" charset="0"/>
                            <a:cs typeface="Rubik" pitchFamily="2" charset="-79"/>
                          </a:rPr>
                          <m:t>1</m:t>
                        </m:r>
                      </m:num>
                      <m:den>
                        <m:r>
                          <a:rPr lang="en-US" i="1" dirty="0" smtClean="0">
                            <a:latin typeface="Cambria Math" panose="02040503050406030204" pitchFamily="18" charset="0"/>
                            <a:cs typeface="Rubik" pitchFamily="2" charset="-79"/>
                          </a:rPr>
                          <m:t>𝑓</m:t>
                        </m:r>
                        <m:d>
                          <m:dPr>
                            <m:ctrlPr>
                              <a:rPr lang="en-US" i="1" dirty="0" smtClean="0">
                                <a:latin typeface="Cambria Math" panose="02040503050406030204" pitchFamily="18" charset="0"/>
                                <a:cs typeface="Rubik" pitchFamily="2" charset="-79"/>
                              </a:rPr>
                            </m:ctrlPr>
                          </m:dPr>
                          <m:e>
                            <m:r>
                              <a:rPr lang="en-US" i="1" dirty="0" smtClean="0">
                                <a:latin typeface="Cambria Math" panose="02040503050406030204" pitchFamily="18" charset="0"/>
                                <a:cs typeface="Rubik" pitchFamily="2" charset="-79"/>
                              </a:rPr>
                              <m:t>𝑥</m:t>
                            </m:r>
                          </m:e>
                        </m:d>
                      </m:den>
                    </m:f>
                  </m:oMath>
                </a14:m>
                <a:r>
                  <a:rPr lang="he-IL" dirty="0">
                    <a:latin typeface="Rubik" pitchFamily="2" charset="-79"/>
                    <a:cs typeface="Rubik" pitchFamily="2" charset="-79"/>
                  </a:rPr>
                  <a:t> לא מוגדרת</a:t>
                </a:r>
                <a:endParaRPr lang="en-US" dirty="0"/>
              </a:p>
              <a:p>
                <a:endParaRPr lang="he-IL" dirty="0"/>
              </a:p>
              <a:p>
                <a:endParaRPr lang="he-IL" dirty="0">
                  <a:latin typeface="Rubik" pitchFamily="2" charset="-79"/>
                  <a:cs typeface="Rubik" pitchFamily="2" charset="-79"/>
                </a:endParaRPr>
              </a:p>
            </p:txBody>
          </p:sp>
        </mc:Choice>
        <mc:Fallback xmlns="">
          <p:sp>
            <p:nvSpPr>
              <p:cNvPr id="90" name="TextBox 89">
                <a:extLst>
                  <a:ext uri="{FF2B5EF4-FFF2-40B4-BE49-F238E27FC236}">
                    <a16:creationId xmlns:a16="http://schemas.microsoft.com/office/drawing/2014/main" id="{6321CB5B-5626-41B9-947E-F88483A2437B}"/>
                  </a:ext>
                </a:extLst>
              </p:cNvPr>
              <p:cNvSpPr txBox="1">
                <a:spLocks noRot="1" noChangeAspect="1" noMove="1" noResize="1" noEditPoints="1" noAdjustHandles="1" noChangeArrowheads="1" noChangeShapeType="1" noTextEdit="1"/>
              </p:cNvSpPr>
              <p:nvPr/>
            </p:nvSpPr>
            <p:spPr>
              <a:xfrm flipH="1">
                <a:off x="619597" y="2142607"/>
                <a:ext cx="4088701" cy="977896"/>
              </a:xfrm>
              <a:prstGeom prst="rect">
                <a:avLst/>
              </a:prstGeom>
              <a:blipFill>
                <a:blip r:embed="rId10"/>
                <a:stretch>
                  <a:fillRect t="-1227" r="-3423"/>
                </a:stretch>
              </a:blipFill>
              <a:ln>
                <a:solidFill>
                  <a:schemeClr val="bg1"/>
                </a:solidFill>
              </a:ln>
            </p:spPr>
            <p:txBody>
              <a:bodyPr/>
              <a:lstStyle/>
              <a:p>
                <a:r>
                  <a:rPr lang="he-IL">
                    <a:noFill/>
                  </a:rPr>
                  <a:t> </a:t>
                </a:r>
              </a:p>
            </p:txBody>
          </p:sp>
        </mc:Fallback>
      </mc:AlternateContent>
      <p:sp>
        <p:nvSpPr>
          <p:cNvPr id="92" name="TextBox 91">
            <a:extLst>
              <a:ext uri="{FF2B5EF4-FFF2-40B4-BE49-F238E27FC236}">
                <a16:creationId xmlns:a16="http://schemas.microsoft.com/office/drawing/2014/main" id="{5A6DF1F3-D309-475A-BC20-F358DB091305}"/>
              </a:ext>
            </a:extLst>
          </p:cNvPr>
          <p:cNvSpPr txBox="1"/>
          <p:nvPr/>
        </p:nvSpPr>
        <p:spPr>
          <a:xfrm flipH="1">
            <a:off x="1474348" y="3094006"/>
            <a:ext cx="3190332" cy="276999"/>
          </a:xfrm>
          <a:prstGeom prst="rect">
            <a:avLst/>
          </a:prstGeom>
          <a:noFill/>
        </p:spPr>
        <p:txBody>
          <a:bodyPr wrap="square" lIns="0" tIns="0" rIns="0" bIns="0" rtlCol="1">
            <a:spAutoFit/>
          </a:bodyPr>
          <a:lstStyle/>
          <a:p>
            <a:r>
              <a:rPr lang="he-IL" b="1" u="sng" dirty="0" err="1">
                <a:latin typeface="Rubik" pitchFamily="2" charset="-79"/>
                <a:cs typeface="Rubik" pitchFamily="2" charset="-79"/>
              </a:rPr>
              <a:t>אסימפטוטה</a:t>
            </a:r>
            <a:r>
              <a:rPr lang="he-IL" b="1" u="sng" dirty="0">
                <a:latin typeface="Rubik" pitchFamily="2" charset="-79"/>
                <a:cs typeface="Rubik" pitchFamily="2" charset="-79"/>
              </a:rPr>
              <a:t> אנכית או חור? </a:t>
            </a:r>
            <a:endParaRPr lang="he-IL" dirty="0">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B902C947-5DB8-4089-884D-1A2FFDFB4986}"/>
                  </a:ext>
                </a:extLst>
              </p:cNvPr>
              <p:cNvSpPr txBox="1"/>
              <p:nvPr/>
            </p:nvSpPr>
            <p:spPr>
              <a:xfrm flipH="1">
                <a:off x="91940" y="5465598"/>
                <a:ext cx="4552341" cy="423899"/>
              </a:xfrm>
              <a:prstGeom prst="rect">
                <a:avLst/>
              </a:prstGeom>
              <a:noFill/>
              <a:ln>
                <a:solidFill>
                  <a:srgbClr val="8A0437"/>
                </a:solidFill>
              </a:ln>
            </p:spPr>
            <p:txBody>
              <a:bodyPr wrap="square" lIns="0" tIns="0" rIns="0" bIns="0" rtlCol="1">
                <a:spAutoFit/>
              </a:bodyPr>
              <a:lstStyle/>
              <a:p>
                <a:pPr algn="ctr"/>
                <a:r>
                  <a:rPr lang="he-IL" dirty="0">
                    <a:latin typeface="Rubik" pitchFamily="2" charset="-79"/>
                    <a:cs typeface="Rubik" pitchFamily="2" charset="-79"/>
                  </a:rPr>
                  <a:t>לפונקציה </a:t>
                </a:r>
                <a14:m>
                  <m:oMath xmlns:m="http://schemas.openxmlformats.org/officeDocument/2006/math">
                    <m:f>
                      <m:fPr>
                        <m:ctrlPr>
                          <a:rPr lang="en-US" i="1" dirty="0" smtClean="0">
                            <a:latin typeface="Cambria Math" panose="02040503050406030204" pitchFamily="18" charset="0"/>
                            <a:cs typeface="Rubik" pitchFamily="2" charset="-79"/>
                          </a:rPr>
                        </m:ctrlPr>
                      </m:fPr>
                      <m:num>
                        <m:r>
                          <a:rPr lang="en-US" i="1" dirty="0" smtClean="0">
                            <a:latin typeface="Cambria Math" panose="02040503050406030204" pitchFamily="18" charset="0"/>
                            <a:cs typeface="Rubik" pitchFamily="2" charset="-79"/>
                          </a:rPr>
                          <m:t>1</m:t>
                        </m:r>
                      </m:num>
                      <m:den>
                        <m:r>
                          <a:rPr lang="en-US" i="1" dirty="0" smtClean="0">
                            <a:latin typeface="Cambria Math" panose="02040503050406030204" pitchFamily="18" charset="0"/>
                            <a:cs typeface="Rubik" pitchFamily="2" charset="-79"/>
                          </a:rPr>
                          <m:t>𝑓</m:t>
                        </m:r>
                        <m:d>
                          <m:dPr>
                            <m:ctrlPr>
                              <a:rPr lang="en-US" i="1" dirty="0" smtClean="0">
                                <a:latin typeface="Cambria Math" panose="02040503050406030204" pitchFamily="18" charset="0"/>
                                <a:cs typeface="Rubik" pitchFamily="2" charset="-79"/>
                              </a:rPr>
                            </m:ctrlPr>
                          </m:dPr>
                          <m:e>
                            <m:r>
                              <a:rPr lang="en-US" i="1" dirty="0" smtClean="0">
                                <a:latin typeface="Cambria Math" panose="02040503050406030204" pitchFamily="18" charset="0"/>
                                <a:cs typeface="Rubik" pitchFamily="2" charset="-79"/>
                              </a:rPr>
                              <m:t>𝑥</m:t>
                            </m:r>
                          </m:e>
                        </m:d>
                      </m:den>
                    </m:f>
                  </m:oMath>
                </a14:m>
                <a:r>
                  <a:rPr lang="he-IL" dirty="0">
                    <a:latin typeface="Rubik" pitchFamily="2" charset="-79"/>
                    <a:cs typeface="Rubik" pitchFamily="2" charset="-79"/>
                  </a:rPr>
                  <a:t> יש חור בנקודה </a:t>
                </a:r>
                <a:r>
                  <a:rPr lang="en-US" dirty="0">
                    <a:latin typeface="Rubik" pitchFamily="2" charset="-79"/>
                    <a:cs typeface="Rubik" pitchFamily="2" charset="-79"/>
                  </a:rPr>
                  <a:t>(5,0) </a:t>
                </a:r>
                <a:r>
                  <a:rPr lang="he-IL" dirty="0">
                    <a:latin typeface="Rubik" pitchFamily="2" charset="-79"/>
                    <a:cs typeface="Rubik" pitchFamily="2" charset="-79"/>
                  </a:rPr>
                  <a:t> ו- </a:t>
                </a:r>
                <a:r>
                  <a:rPr lang="en-US" dirty="0">
                    <a:latin typeface="Rubik" pitchFamily="2" charset="-79"/>
                    <a:cs typeface="Rubik" pitchFamily="2" charset="-79"/>
                  </a:rPr>
                  <a:t>(-5,0)</a:t>
                </a:r>
                <a:endParaRPr lang="he-IL" dirty="0">
                  <a:latin typeface="Rubik" pitchFamily="2" charset="-79"/>
                  <a:cs typeface="Rubik" pitchFamily="2" charset="-79"/>
                </a:endParaRPr>
              </a:p>
            </p:txBody>
          </p:sp>
        </mc:Choice>
        <mc:Fallback xmlns="">
          <p:sp>
            <p:nvSpPr>
              <p:cNvPr id="93" name="TextBox 92">
                <a:extLst>
                  <a:ext uri="{FF2B5EF4-FFF2-40B4-BE49-F238E27FC236}">
                    <a16:creationId xmlns:a16="http://schemas.microsoft.com/office/drawing/2014/main" id="{B902C947-5DB8-4089-884D-1A2FFDFB4986}"/>
                  </a:ext>
                </a:extLst>
              </p:cNvPr>
              <p:cNvSpPr txBox="1">
                <a:spLocks noRot="1" noChangeAspect="1" noMove="1" noResize="1" noEditPoints="1" noAdjustHandles="1" noChangeArrowheads="1" noChangeShapeType="1" noTextEdit="1"/>
              </p:cNvSpPr>
              <p:nvPr/>
            </p:nvSpPr>
            <p:spPr>
              <a:xfrm flipH="1">
                <a:off x="91940" y="5465598"/>
                <a:ext cx="4552341" cy="423899"/>
              </a:xfrm>
              <a:prstGeom prst="rect">
                <a:avLst/>
              </a:prstGeom>
              <a:blipFill>
                <a:blip r:embed="rId11"/>
                <a:stretch>
                  <a:fillRect t="-2817" b="-18310"/>
                </a:stretch>
              </a:blipFill>
              <a:ln>
                <a:solidFill>
                  <a:srgbClr val="8A0437"/>
                </a:solidFill>
              </a:ln>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4" name="מלבן 93">
                <a:extLst>
                  <a:ext uri="{FF2B5EF4-FFF2-40B4-BE49-F238E27FC236}">
                    <a16:creationId xmlns:a16="http://schemas.microsoft.com/office/drawing/2014/main" id="{F19EDA46-3916-4E0C-9660-836B13DE381B}"/>
                  </a:ext>
                </a:extLst>
              </p:cNvPr>
              <p:cNvSpPr/>
              <p:nvPr/>
            </p:nvSpPr>
            <p:spPr>
              <a:xfrm>
                <a:off x="-417549" y="3393205"/>
                <a:ext cx="1836721"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cs typeface="Rubik" pitchFamily="2" charset="-79"/>
                        </a:rPr>
                        <m:t>𝑓</m:t>
                      </m:r>
                      <m:d>
                        <m:dPr>
                          <m:ctrlPr>
                            <a:rPr lang="en-US" sz="2000" b="0" i="1" dirty="0" smtClean="0">
                              <a:latin typeface="Cambria Math" panose="02040503050406030204" pitchFamily="18" charset="0"/>
                              <a:cs typeface="Rubik" pitchFamily="2" charset="-79"/>
                            </a:rPr>
                          </m:ctrlPr>
                        </m:dPr>
                        <m:e>
                          <m:r>
                            <a:rPr lang="en-US" sz="2000" b="0" i="1" dirty="0" smtClean="0">
                              <a:latin typeface="Cambria Math" panose="02040503050406030204" pitchFamily="18" charset="0"/>
                              <a:cs typeface="Rubik" pitchFamily="2" charset="-79"/>
                            </a:rPr>
                            <m:t>𝑥</m:t>
                          </m:r>
                        </m:e>
                      </m:d>
                    </m:oMath>
                  </m:oMathPara>
                </a14:m>
                <a:endParaRPr lang="he-IL" sz="2400" dirty="0"/>
              </a:p>
            </p:txBody>
          </p:sp>
        </mc:Choice>
        <mc:Fallback xmlns="">
          <p:sp>
            <p:nvSpPr>
              <p:cNvPr id="94" name="מלבן 93">
                <a:extLst>
                  <a:ext uri="{FF2B5EF4-FFF2-40B4-BE49-F238E27FC236}">
                    <a16:creationId xmlns:a16="http://schemas.microsoft.com/office/drawing/2014/main" id="{F19EDA46-3916-4E0C-9660-836B13DE381B}"/>
                  </a:ext>
                </a:extLst>
              </p:cNvPr>
              <p:cNvSpPr>
                <a:spLocks noRot="1" noChangeAspect="1" noMove="1" noResize="1" noEditPoints="1" noAdjustHandles="1" noChangeArrowheads="1" noChangeShapeType="1" noTextEdit="1"/>
              </p:cNvSpPr>
              <p:nvPr/>
            </p:nvSpPr>
            <p:spPr>
              <a:xfrm>
                <a:off x="-417549" y="3393205"/>
                <a:ext cx="1836721" cy="400110"/>
              </a:xfrm>
              <a:prstGeom prst="rect">
                <a:avLst/>
              </a:prstGeom>
              <a:blipFill>
                <a:blip r:embed="rId12"/>
                <a:stretch>
                  <a:fillRect b="-18462"/>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6" name="מלבן 95">
                <a:extLst>
                  <a:ext uri="{FF2B5EF4-FFF2-40B4-BE49-F238E27FC236}">
                    <a16:creationId xmlns:a16="http://schemas.microsoft.com/office/drawing/2014/main" id="{1A15D4A7-9963-42B0-8ADE-98234706F581}"/>
                  </a:ext>
                </a:extLst>
              </p:cNvPr>
              <p:cNvSpPr/>
              <p:nvPr/>
            </p:nvSpPr>
            <p:spPr>
              <a:xfrm>
                <a:off x="-16789" y="3743448"/>
                <a:ext cx="1000570"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𝑥</m:t>
                      </m:r>
                      <m:r>
                        <a:rPr lang="en-US" sz="2000" i="1" dirty="0" smtClean="0">
                          <a:latin typeface="Cambria Math" panose="02040503050406030204" pitchFamily="18" charset="0"/>
                          <a:ea typeface="Cambria Math" panose="02040503050406030204" pitchFamily="18" charset="0"/>
                          <a:cs typeface="Rubik" pitchFamily="2" charset="-79"/>
                        </a:rPr>
                        <m:t>→</m:t>
                      </m:r>
                      <m:r>
                        <a:rPr lang="en-US" sz="2000" b="0" i="1" dirty="0" smtClean="0">
                          <a:latin typeface="Cambria Math" panose="02040503050406030204" pitchFamily="18" charset="0"/>
                          <a:ea typeface="Cambria Math" panose="02040503050406030204" pitchFamily="18" charset="0"/>
                          <a:cs typeface="Rubik" pitchFamily="2" charset="-79"/>
                        </a:rPr>
                        <m:t>5</m:t>
                      </m:r>
                    </m:oMath>
                  </m:oMathPara>
                </a14:m>
                <a:endParaRPr lang="he-IL" sz="2400" dirty="0"/>
              </a:p>
            </p:txBody>
          </p:sp>
        </mc:Choice>
        <mc:Fallback xmlns="">
          <p:sp>
            <p:nvSpPr>
              <p:cNvPr id="96" name="מלבן 95">
                <a:extLst>
                  <a:ext uri="{FF2B5EF4-FFF2-40B4-BE49-F238E27FC236}">
                    <a16:creationId xmlns:a16="http://schemas.microsoft.com/office/drawing/2014/main" id="{1A15D4A7-9963-42B0-8ADE-98234706F581}"/>
                  </a:ext>
                </a:extLst>
              </p:cNvPr>
              <p:cNvSpPr>
                <a:spLocks noRot="1" noChangeAspect="1" noMove="1" noResize="1" noEditPoints="1" noAdjustHandles="1" noChangeArrowheads="1" noChangeShapeType="1" noTextEdit="1"/>
              </p:cNvSpPr>
              <p:nvPr/>
            </p:nvSpPr>
            <p:spPr>
              <a:xfrm>
                <a:off x="-16789" y="3743448"/>
                <a:ext cx="1000570" cy="400110"/>
              </a:xfrm>
              <a:prstGeom prst="rect">
                <a:avLst/>
              </a:prstGeom>
              <a:blipFill>
                <a:blip r:embed="rId13"/>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7" name="מלבן 96">
                <a:extLst>
                  <a:ext uri="{FF2B5EF4-FFF2-40B4-BE49-F238E27FC236}">
                    <a16:creationId xmlns:a16="http://schemas.microsoft.com/office/drawing/2014/main" id="{CCE14F30-4298-474D-B00F-F6F6BC35899C}"/>
                  </a:ext>
                </a:extLst>
              </p:cNvPr>
              <p:cNvSpPr/>
              <p:nvPr/>
            </p:nvSpPr>
            <p:spPr>
              <a:xfrm>
                <a:off x="-133682" y="4814062"/>
                <a:ext cx="1000570"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𝑥</m:t>
                      </m:r>
                      <m:r>
                        <a:rPr lang="en-US" sz="2000" i="1" dirty="0" smtClean="0">
                          <a:latin typeface="Cambria Math" panose="02040503050406030204" pitchFamily="18" charset="0"/>
                          <a:ea typeface="Cambria Math" panose="02040503050406030204" pitchFamily="18" charset="0"/>
                          <a:cs typeface="Rubik" pitchFamily="2" charset="-79"/>
                        </a:rPr>
                        <m:t>→</m:t>
                      </m:r>
                      <m:r>
                        <a:rPr lang="en-US" sz="2000" b="0" i="1" dirty="0" smtClean="0">
                          <a:latin typeface="Cambria Math" panose="02040503050406030204" pitchFamily="18" charset="0"/>
                          <a:ea typeface="Cambria Math" panose="02040503050406030204" pitchFamily="18" charset="0"/>
                          <a:cs typeface="Rubik" pitchFamily="2" charset="-79"/>
                        </a:rPr>
                        <m:t>5</m:t>
                      </m:r>
                    </m:oMath>
                  </m:oMathPara>
                </a14:m>
                <a:endParaRPr lang="he-IL" sz="2400" dirty="0"/>
              </a:p>
            </p:txBody>
          </p:sp>
        </mc:Choice>
        <mc:Fallback xmlns="">
          <p:sp>
            <p:nvSpPr>
              <p:cNvPr id="97" name="מלבן 96">
                <a:extLst>
                  <a:ext uri="{FF2B5EF4-FFF2-40B4-BE49-F238E27FC236}">
                    <a16:creationId xmlns:a16="http://schemas.microsoft.com/office/drawing/2014/main" id="{CCE14F30-4298-474D-B00F-F6F6BC35899C}"/>
                  </a:ext>
                </a:extLst>
              </p:cNvPr>
              <p:cNvSpPr>
                <a:spLocks noRot="1" noChangeAspect="1" noMove="1" noResize="1" noEditPoints="1" noAdjustHandles="1" noChangeArrowheads="1" noChangeShapeType="1" noTextEdit="1"/>
              </p:cNvSpPr>
              <p:nvPr/>
            </p:nvSpPr>
            <p:spPr>
              <a:xfrm>
                <a:off x="-133682" y="4814062"/>
                <a:ext cx="1000570" cy="400110"/>
              </a:xfrm>
              <a:prstGeom prst="rect">
                <a:avLst/>
              </a:prstGeom>
              <a:blipFill>
                <a:blip r:embed="rId14"/>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8" name="מלבן 97">
                <a:extLst>
                  <a:ext uri="{FF2B5EF4-FFF2-40B4-BE49-F238E27FC236}">
                    <a16:creationId xmlns:a16="http://schemas.microsoft.com/office/drawing/2014/main" id="{1BADAEA5-F37D-4D32-A5F5-35F8A279CCA6}"/>
                  </a:ext>
                </a:extLst>
              </p:cNvPr>
              <p:cNvSpPr/>
              <p:nvPr/>
            </p:nvSpPr>
            <p:spPr>
              <a:xfrm>
                <a:off x="-102678" y="4198317"/>
                <a:ext cx="1016797" cy="72449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000" i="1" dirty="0">
                              <a:latin typeface="Cambria Math" panose="02040503050406030204" pitchFamily="18" charset="0"/>
                              <a:cs typeface="Rubik" pitchFamily="2" charset="-79"/>
                            </a:rPr>
                          </m:ctrlPr>
                        </m:fPr>
                        <m:num>
                          <m:r>
                            <a:rPr lang="en-US" sz="2000" i="1" dirty="0">
                              <a:latin typeface="Cambria Math" panose="02040503050406030204" pitchFamily="18" charset="0"/>
                              <a:cs typeface="Rubik" pitchFamily="2" charset="-79"/>
                            </a:rPr>
                            <m:t>1</m:t>
                          </m:r>
                        </m:num>
                        <m:den>
                          <m:r>
                            <a:rPr lang="en-US" sz="2000" i="1" dirty="0">
                              <a:latin typeface="Cambria Math" panose="02040503050406030204" pitchFamily="18" charset="0"/>
                              <a:cs typeface="Rubik" pitchFamily="2" charset="-79"/>
                            </a:rPr>
                            <m:t>𝑓</m:t>
                          </m:r>
                          <m:d>
                            <m:dPr>
                              <m:ctrlPr>
                                <a:rPr lang="en-US" sz="2000" i="1" dirty="0">
                                  <a:latin typeface="Cambria Math" panose="02040503050406030204" pitchFamily="18" charset="0"/>
                                  <a:cs typeface="Rubik" pitchFamily="2" charset="-79"/>
                                </a:rPr>
                              </m:ctrlPr>
                            </m:dPr>
                            <m:e>
                              <m:r>
                                <a:rPr lang="en-US" sz="2000" i="1" dirty="0">
                                  <a:latin typeface="Cambria Math" panose="02040503050406030204" pitchFamily="18" charset="0"/>
                                  <a:cs typeface="Rubik" pitchFamily="2" charset="-79"/>
                                </a:rPr>
                                <m:t>𝑥</m:t>
                              </m:r>
                            </m:e>
                          </m:d>
                        </m:den>
                      </m:f>
                    </m:oMath>
                  </m:oMathPara>
                </a14:m>
                <a:endParaRPr lang="he-IL" sz="2000" dirty="0"/>
              </a:p>
            </p:txBody>
          </p:sp>
        </mc:Choice>
        <mc:Fallback xmlns="">
          <p:sp>
            <p:nvSpPr>
              <p:cNvPr id="98" name="מלבן 97">
                <a:extLst>
                  <a:ext uri="{FF2B5EF4-FFF2-40B4-BE49-F238E27FC236}">
                    <a16:creationId xmlns:a16="http://schemas.microsoft.com/office/drawing/2014/main" id="{1BADAEA5-F37D-4D32-A5F5-35F8A279CCA6}"/>
                  </a:ext>
                </a:extLst>
              </p:cNvPr>
              <p:cNvSpPr>
                <a:spLocks noRot="1" noChangeAspect="1" noMove="1" noResize="1" noEditPoints="1" noAdjustHandles="1" noChangeArrowheads="1" noChangeShapeType="1" noTextEdit="1"/>
              </p:cNvSpPr>
              <p:nvPr/>
            </p:nvSpPr>
            <p:spPr>
              <a:xfrm>
                <a:off x="-102678" y="4198317"/>
                <a:ext cx="1016797" cy="724494"/>
              </a:xfrm>
              <a:prstGeom prst="rect">
                <a:avLst/>
              </a:prstGeom>
              <a:blipFill>
                <a:blip r:embed="rId15"/>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9" name="מלבן 98">
                <a:extLst>
                  <a:ext uri="{FF2B5EF4-FFF2-40B4-BE49-F238E27FC236}">
                    <a16:creationId xmlns:a16="http://schemas.microsoft.com/office/drawing/2014/main" id="{A31F9690-3B37-43F4-9220-DE68505AFACD}"/>
                  </a:ext>
                </a:extLst>
              </p:cNvPr>
              <p:cNvSpPr/>
              <p:nvPr/>
            </p:nvSpPr>
            <p:spPr>
              <a:xfrm>
                <a:off x="634420" y="4212637"/>
                <a:ext cx="1016797" cy="66851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m:t>
                      </m:r>
                      <m:f>
                        <m:fPr>
                          <m:ctrlPr>
                            <a:rPr lang="en-US" sz="2000" i="1" dirty="0">
                              <a:latin typeface="Cambria Math" panose="02040503050406030204" pitchFamily="18" charset="0"/>
                              <a:cs typeface="Rubik" pitchFamily="2" charset="-79"/>
                            </a:rPr>
                          </m:ctrlPr>
                        </m:fPr>
                        <m:num>
                          <m:r>
                            <a:rPr lang="en-US" sz="2000" i="1" dirty="0">
                              <a:latin typeface="Cambria Math" panose="02040503050406030204" pitchFamily="18" charset="0"/>
                              <a:cs typeface="Rubik" pitchFamily="2" charset="-79"/>
                            </a:rPr>
                            <m:t>1</m:t>
                          </m:r>
                        </m:num>
                        <m:den>
                          <m:r>
                            <a:rPr lang="en-US" sz="2000" b="0" i="1" dirty="0" smtClean="0">
                              <a:latin typeface="Cambria Math" panose="02040503050406030204" pitchFamily="18" charset="0"/>
                              <a:cs typeface="Rubik" pitchFamily="2" charset="-79"/>
                            </a:rPr>
                            <m:t>"</m:t>
                          </m:r>
                          <m:r>
                            <a:rPr lang="en-US" sz="2000" b="0" i="1" dirty="0" smtClean="0">
                              <a:latin typeface="Cambria Math" panose="02040503050406030204" pitchFamily="18" charset="0"/>
                              <a:ea typeface="Cambria Math" panose="02040503050406030204" pitchFamily="18" charset="0"/>
                              <a:cs typeface="Rubik" pitchFamily="2" charset="-79"/>
                            </a:rPr>
                            <m:t>∞</m:t>
                          </m:r>
                          <m:r>
                            <a:rPr lang="en-US" sz="2000" b="0" i="1" dirty="0" smtClean="0">
                              <a:latin typeface="Cambria Math" panose="02040503050406030204" pitchFamily="18" charset="0"/>
                              <a:ea typeface="Cambria Math" panose="02040503050406030204" pitchFamily="18" charset="0"/>
                              <a:cs typeface="Rubik" pitchFamily="2" charset="-79"/>
                            </a:rPr>
                            <m:t>"</m:t>
                          </m:r>
                        </m:den>
                      </m:f>
                    </m:oMath>
                  </m:oMathPara>
                </a14:m>
                <a:endParaRPr lang="he-IL" sz="2000" dirty="0"/>
              </a:p>
            </p:txBody>
          </p:sp>
        </mc:Choice>
        <mc:Fallback xmlns="">
          <p:sp>
            <p:nvSpPr>
              <p:cNvPr id="99" name="מלבן 98">
                <a:extLst>
                  <a:ext uri="{FF2B5EF4-FFF2-40B4-BE49-F238E27FC236}">
                    <a16:creationId xmlns:a16="http://schemas.microsoft.com/office/drawing/2014/main" id="{A31F9690-3B37-43F4-9220-DE68505AFACD}"/>
                  </a:ext>
                </a:extLst>
              </p:cNvPr>
              <p:cNvSpPr>
                <a:spLocks noRot="1" noChangeAspect="1" noMove="1" noResize="1" noEditPoints="1" noAdjustHandles="1" noChangeArrowheads="1" noChangeShapeType="1" noTextEdit="1"/>
              </p:cNvSpPr>
              <p:nvPr/>
            </p:nvSpPr>
            <p:spPr>
              <a:xfrm>
                <a:off x="634420" y="4212637"/>
                <a:ext cx="1016797" cy="668516"/>
              </a:xfrm>
              <a:prstGeom prst="rect">
                <a:avLst/>
              </a:prstGeom>
              <a:blipFill>
                <a:blip r:embed="rId16"/>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100" name="מלבן 99">
                <a:extLst>
                  <a:ext uri="{FF2B5EF4-FFF2-40B4-BE49-F238E27FC236}">
                    <a16:creationId xmlns:a16="http://schemas.microsoft.com/office/drawing/2014/main" id="{33C34E39-17A6-4467-BCE2-967B2779BF30}"/>
                  </a:ext>
                </a:extLst>
              </p:cNvPr>
              <p:cNvSpPr/>
              <p:nvPr/>
            </p:nvSpPr>
            <p:spPr>
              <a:xfrm>
                <a:off x="741665" y="3361554"/>
                <a:ext cx="26962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dirty="0" smtClean="0">
                          <a:latin typeface="Cambria Math" panose="02040503050406030204" pitchFamily="18" charset="0"/>
                          <a:ea typeface="Cambria Math" panose="02040503050406030204" pitchFamily="18" charset="0"/>
                          <a:cs typeface="Rubik" pitchFamily="2" charset="-79"/>
                        </a:rPr>
                        <m:t>="</m:t>
                      </m:r>
                      <m:r>
                        <a:rPr lang="en-US" sz="2400" i="1" dirty="0">
                          <a:latin typeface="Cambria Math" panose="02040503050406030204" pitchFamily="18" charset="0"/>
                          <a:ea typeface="Cambria Math" panose="02040503050406030204" pitchFamily="18" charset="0"/>
                          <a:cs typeface="Rubik" pitchFamily="2" charset="-79"/>
                        </a:rPr>
                        <m:t>∞</m:t>
                      </m:r>
                      <m:r>
                        <a:rPr lang="en-US" sz="2400" b="0" i="1" dirty="0" smtClean="0">
                          <a:latin typeface="Cambria Math" panose="02040503050406030204" pitchFamily="18" charset="0"/>
                          <a:ea typeface="Cambria Math" panose="02040503050406030204" pitchFamily="18" charset="0"/>
                          <a:cs typeface="Rubik" pitchFamily="2" charset="-79"/>
                        </a:rPr>
                        <m:t>"</m:t>
                      </m:r>
                    </m:oMath>
                  </m:oMathPara>
                </a14:m>
                <a:endParaRPr lang="he-IL" dirty="0"/>
              </a:p>
            </p:txBody>
          </p:sp>
        </mc:Choice>
        <mc:Fallback xmlns="">
          <p:sp>
            <p:nvSpPr>
              <p:cNvPr id="100" name="מלבן 99">
                <a:extLst>
                  <a:ext uri="{FF2B5EF4-FFF2-40B4-BE49-F238E27FC236}">
                    <a16:creationId xmlns:a16="http://schemas.microsoft.com/office/drawing/2014/main" id="{33C34E39-17A6-4467-BCE2-967B2779BF30}"/>
                  </a:ext>
                </a:extLst>
              </p:cNvPr>
              <p:cNvSpPr>
                <a:spLocks noRot="1" noChangeAspect="1" noMove="1" noResize="1" noEditPoints="1" noAdjustHandles="1" noChangeArrowheads="1" noChangeShapeType="1" noTextEdit="1"/>
              </p:cNvSpPr>
              <p:nvPr/>
            </p:nvSpPr>
            <p:spPr>
              <a:xfrm>
                <a:off x="741665" y="3361554"/>
                <a:ext cx="269626" cy="461665"/>
              </a:xfrm>
              <a:prstGeom prst="rect">
                <a:avLst/>
              </a:prstGeom>
              <a:blipFill>
                <a:blip r:embed="rId17"/>
                <a:stretch>
                  <a:fillRect r="-279545"/>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101" name="מלבן 100">
                <a:extLst>
                  <a:ext uri="{FF2B5EF4-FFF2-40B4-BE49-F238E27FC236}">
                    <a16:creationId xmlns:a16="http://schemas.microsoft.com/office/drawing/2014/main" id="{659DEF4B-F651-4A69-94E9-BBFB65D43C92}"/>
                  </a:ext>
                </a:extLst>
              </p:cNvPr>
              <p:cNvSpPr/>
              <p:nvPr/>
            </p:nvSpPr>
            <p:spPr>
              <a:xfrm>
                <a:off x="826914" y="2559740"/>
                <a:ext cx="3966535" cy="516232"/>
              </a:xfrm>
              <a:prstGeom prst="rect">
                <a:avLst/>
              </a:prstGeom>
            </p:spPr>
            <p:txBody>
              <a:bodyPr wrap="none">
                <a:spAutoFit/>
              </a:bodyPr>
              <a:lstStyle/>
              <a:p>
                <a:r>
                  <a:rPr lang="he-IL" dirty="0">
                    <a:latin typeface="Rubik" pitchFamily="2" charset="-79"/>
                    <a:cs typeface="Rubik" pitchFamily="2" charset="-79"/>
                  </a:rPr>
                  <a:t>תחום ההגדרה של</a:t>
                </a:r>
                <a:r>
                  <a:rPr lang="en-US" dirty="0">
                    <a:cs typeface="Rubik" pitchFamily="2" charset="-79"/>
                  </a:rPr>
                  <a:t> </a:t>
                </a:r>
                <a14:m>
                  <m:oMath xmlns:m="http://schemas.openxmlformats.org/officeDocument/2006/math">
                    <m:f>
                      <m:fPr>
                        <m:ctrlPr>
                          <a:rPr lang="en-US" i="1" dirty="0">
                            <a:latin typeface="Cambria Math" panose="02040503050406030204" pitchFamily="18" charset="0"/>
                            <a:cs typeface="Rubik" pitchFamily="2" charset="-79"/>
                          </a:rPr>
                        </m:ctrlPr>
                      </m:fPr>
                      <m:num>
                        <m:r>
                          <a:rPr lang="en-US" i="1" dirty="0">
                            <a:latin typeface="Cambria Math" panose="02040503050406030204" pitchFamily="18" charset="0"/>
                            <a:cs typeface="Rubik" pitchFamily="2" charset="-79"/>
                          </a:rPr>
                          <m:t>1</m:t>
                        </m:r>
                      </m:num>
                      <m:den>
                        <m:r>
                          <a:rPr lang="en-US" i="1" dirty="0">
                            <a:latin typeface="Cambria Math" panose="02040503050406030204" pitchFamily="18" charset="0"/>
                            <a:cs typeface="Rubik" pitchFamily="2" charset="-79"/>
                          </a:rPr>
                          <m:t>𝑓</m:t>
                        </m:r>
                        <m:d>
                          <m:dPr>
                            <m:ctrlPr>
                              <a:rPr lang="en-US" i="1" dirty="0">
                                <a:latin typeface="Cambria Math" panose="02040503050406030204" pitchFamily="18" charset="0"/>
                                <a:cs typeface="Rubik" pitchFamily="2" charset="-79"/>
                              </a:rPr>
                            </m:ctrlPr>
                          </m:dPr>
                          <m:e>
                            <m:r>
                              <a:rPr lang="en-US" i="1" dirty="0">
                                <a:latin typeface="Cambria Math" panose="02040503050406030204" pitchFamily="18" charset="0"/>
                                <a:cs typeface="Rubik" pitchFamily="2" charset="-79"/>
                              </a:rPr>
                              <m:t>𝑥</m:t>
                            </m:r>
                          </m:e>
                        </m:d>
                      </m:den>
                    </m:f>
                    <m:r>
                      <a:rPr lang="en-US" i="1" dirty="0">
                        <a:latin typeface="Cambria Math" panose="02040503050406030204" pitchFamily="18" charset="0"/>
                        <a:cs typeface="Rubik" pitchFamily="2" charset="-79"/>
                      </a:rPr>
                      <m:t> </m:t>
                    </m:r>
                  </m:oMath>
                </a14:m>
                <a:r>
                  <a:rPr lang="he-IL" dirty="0">
                    <a:latin typeface="Rubik" pitchFamily="2" charset="-79"/>
                    <a:cs typeface="Rubik" pitchFamily="2" charset="-79"/>
                  </a:rPr>
                  <a:t>הוא גם כן </a:t>
                </a:r>
                <a14:m>
                  <m:oMath xmlns:m="http://schemas.openxmlformats.org/officeDocument/2006/math">
                    <m:r>
                      <a:rPr lang="en-US" i="1">
                        <a:latin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5</m:t>
                    </m:r>
                  </m:oMath>
                </a14:m>
                <a:endParaRPr lang="he-IL" dirty="0">
                  <a:latin typeface="Rubik" pitchFamily="2" charset="-79"/>
                  <a:cs typeface="Rubik" pitchFamily="2" charset="-79"/>
                </a:endParaRPr>
              </a:p>
            </p:txBody>
          </p:sp>
        </mc:Choice>
        <mc:Fallback xmlns="">
          <p:sp>
            <p:nvSpPr>
              <p:cNvPr id="101" name="מלבן 100">
                <a:extLst>
                  <a:ext uri="{FF2B5EF4-FFF2-40B4-BE49-F238E27FC236}">
                    <a16:creationId xmlns:a16="http://schemas.microsoft.com/office/drawing/2014/main" id="{659DEF4B-F651-4A69-94E9-BBFB65D43C92}"/>
                  </a:ext>
                </a:extLst>
              </p:cNvPr>
              <p:cNvSpPr>
                <a:spLocks noRot="1" noChangeAspect="1" noMove="1" noResize="1" noEditPoints="1" noAdjustHandles="1" noChangeArrowheads="1" noChangeShapeType="1" noTextEdit="1"/>
              </p:cNvSpPr>
              <p:nvPr/>
            </p:nvSpPr>
            <p:spPr>
              <a:xfrm>
                <a:off x="826914" y="2559740"/>
                <a:ext cx="3966535" cy="516232"/>
              </a:xfrm>
              <a:prstGeom prst="rect">
                <a:avLst/>
              </a:prstGeom>
              <a:blipFill>
                <a:blip r:embed="rId18"/>
                <a:stretch>
                  <a:fillRect r="-1385" b="-5882"/>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102" name="מלבן 101">
                <a:extLst>
                  <a:ext uri="{FF2B5EF4-FFF2-40B4-BE49-F238E27FC236}">
                    <a16:creationId xmlns:a16="http://schemas.microsoft.com/office/drawing/2014/main" id="{5D2D3346-B4FC-4AAB-99D5-EBD1084DA5AF}"/>
                  </a:ext>
                </a:extLst>
              </p:cNvPr>
              <p:cNvSpPr/>
              <p:nvPr/>
            </p:nvSpPr>
            <p:spPr>
              <a:xfrm>
                <a:off x="1278578" y="4380767"/>
                <a:ext cx="1016797"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m:t>
                      </m:r>
                      <m:r>
                        <a:rPr lang="he-IL" sz="2000" i="1" dirty="0" smtClean="0">
                          <a:latin typeface="Cambria Math" panose="02040503050406030204" pitchFamily="18" charset="0"/>
                          <a:cs typeface="Rubik" pitchFamily="2" charset="-79"/>
                        </a:rPr>
                        <m:t>0</m:t>
                      </m:r>
                    </m:oMath>
                  </m:oMathPara>
                </a14:m>
                <a:endParaRPr lang="he-IL" sz="2000" dirty="0"/>
              </a:p>
            </p:txBody>
          </p:sp>
        </mc:Choice>
        <mc:Fallback xmlns="">
          <p:sp>
            <p:nvSpPr>
              <p:cNvPr id="102" name="מלבן 101">
                <a:extLst>
                  <a:ext uri="{FF2B5EF4-FFF2-40B4-BE49-F238E27FC236}">
                    <a16:creationId xmlns:a16="http://schemas.microsoft.com/office/drawing/2014/main" id="{5D2D3346-B4FC-4AAB-99D5-EBD1084DA5AF}"/>
                  </a:ext>
                </a:extLst>
              </p:cNvPr>
              <p:cNvSpPr>
                <a:spLocks noRot="1" noChangeAspect="1" noMove="1" noResize="1" noEditPoints="1" noAdjustHandles="1" noChangeArrowheads="1" noChangeShapeType="1" noTextEdit="1"/>
              </p:cNvSpPr>
              <p:nvPr/>
            </p:nvSpPr>
            <p:spPr>
              <a:xfrm>
                <a:off x="1278578" y="4380767"/>
                <a:ext cx="1016797" cy="400110"/>
              </a:xfrm>
              <a:prstGeom prst="rect">
                <a:avLst/>
              </a:prstGeom>
              <a:blipFill>
                <a:blip r:embed="rId19"/>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103" name="מלבן 102">
                <a:extLst>
                  <a:ext uri="{FF2B5EF4-FFF2-40B4-BE49-F238E27FC236}">
                    <a16:creationId xmlns:a16="http://schemas.microsoft.com/office/drawing/2014/main" id="{05897FBC-42C6-4725-91CD-65D9A14C79A2}"/>
                  </a:ext>
                </a:extLst>
              </p:cNvPr>
              <p:cNvSpPr/>
              <p:nvPr/>
            </p:nvSpPr>
            <p:spPr>
              <a:xfrm>
                <a:off x="6605126" y="3743448"/>
                <a:ext cx="248786"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5</m:t>
                      </m:r>
                    </m:oMath>
                  </m:oMathPara>
                </a14:m>
                <a:endParaRPr lang="he-IL" dirty="0"/>
              </a:p>
            </p:txBody>
          </p:sp>
        </mc:Choice>
        <mc:Fallback xmlns="">
          <p:sp>
            <p:nvSpPr>
              <p:cNvPr id="103" name="מלבן 102">
                <a:extLst>
                  <a:ext uri="{FF2B5EF4-FFF2-40B4-BE49-F238E27FC236}">
                    <a16:creationId xmlns:a16="http://schemas.microsoft.com/office/drawing/2014/main" id="{05897FBC-42C6-4725-91CD-65D9A14C79A2}"/>
                  </a:ext>
                </a:extLst>
              </p:cNvPr>
              <p:cNvSpPr>
                <a:spLocks noRot="1" noChangeAspect="1" noMove="1" noResize="1" noEditPoints="1" noAdjustHandles="1" noChangeArrowheads="1" noChangeShapeType="1" noTextEdit="1"/>
              </p:cNvSpPr>
              <p:nvPr/>
            </p:nvSpPr>
            <p:spPr>
              <a:xfrm>
                <a:off x="6605126" y="3743448"/>
                <a:ext cx="248786" cy="369332"/>
              </a:xfrm>
              <a:prstGeom prst="rect">
                <a:avLst/>
              </a:prstGeom>
              <a:blipFill>
                <a:blip r:embed="rId20"/>
                <a:stretch>
                  <a:fillRect r="-2500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104" name="מלבן 103">
                <a:extLst>
                  <a:ext uri="{FF2B5EF4-FFF2-40B4-BE49-F238E27FC236}">
                    <a16:creationId xmlns:a16="http://schemas.microsoft.com/office/drawing/2014/main" id="{8048E7A5-343A-4C36-BA38-F012A9B8BE66}"/>
                  </a:ext>
                </a:extLst>
              </p:cNvPr>
              <p:cNvSpPr/>
              <p:nvPr/>
            </p:nvSpPr>
            <p:spPr>
              <a:xfrm>
                <a:off x="4958578" y="3756492"/>
                <a:ext cx="248786"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5</m:t>
                      </m:r>
                    </m:oMath>
                  </m:oMathPara>
                </a14:m>
                <a:endParaRPr lang="he-IL" dirty="0"/>
              </a:p>
            </p:txBody>
          </p:sp>
        </mc:Choice>
        <mc:Fallback xmlns="">
          <p:sp>
            <p:nvSpPr>
              <p:cNvPr id="104" name="מלבן 103">
                <a:extLst>
                  <a:ext uri="{FF2B5EF4-FFF2-40B4-BE49-F238E27FC236}">
                    <a16:creationId xmlns:a16="http://schemas.microsoft.com/office/drawing/2014/main" id="{8048E7A5-343A-4C36-BA38-F012A9B8BE66}"/>
                  </a:ext>
                </a:extLst>
              </p:cNvPr>
              <p:cNvSpPr>
                <a:spLocks noRot="1" noChangeAspect="1" noMove="1" noResize="1" noEditPoints="1" noAdjustHandles="1" noChangeArrowheads="1" noChangeShapeType="1" noTextEdit="1"/>
              </p:cNvSpPr>
              <p:nvPr/>
            </p:nvSpPr>
            <p:spPr>
              <a:xfrm>
                <a:off x="4958578" y="3756492"/>
                <a:ext cx="248786" cy="369332"/>
              </a:xfrm>
              <a:prstGeom prst="rect">
                <a:avLst/>
              </a:prstGeom>
              <a:blipFill>
                <a:blip r:embed="rId21"/>
                <a:stretch>
                  <a:fillRect r="-90244"/>
                </a:stretch>
              </a:blipFill>
            </p:spPr>
            <p:txBody>
              <a:bodyPr/>
              <a:lstStyle/>
              <a:p>
                <a:r>
                  <a:rPr lang="he-IL">
                    <a:noFill/>
                  </a:rPr>
                  <a:t> </a:t>
                </a:r>
              </a:p>
            </p:txBody>
          </p:sp>
        </mc:Fallback>
      </mc:AlternateContent>
      <p:sp>
        <p:nvSpPr>
          <p:cNvPr id="105" name="אליפסה 104">
            <a:extLst>
              <a:ext uri="{FF2B5EF4-FFF2-40B4-BE49-F238E27FC236}">
                <a16:creationId xmlns:a16="http://schemas.microsoft.com/office/drawing/2014/main" id="{2E973879-14D0-470D-8CA5-0AD8FDE184AA}"/>
              </a:ext>
            </a:extLst>
          </p:cNvPr>
          <p:cNvSpPr/>
          <p:nvPr/>
        </p:nvSpPr>
        <p:spPr>
          <a:xfrm>
            <a:off x="6694777" y="3640048"/>
            <a:ext cx="142268" cy="114295"/>
          </a:xfrm>
          <a:prstGeom prst="ellipse">
            <a:avLst/>
          </a:prstGeom>
          <a:solidFill>
            <a:schemeClr val="bg1"/>
          </a:solidFill>
          <a:ln w="38100">
            <a:solidFill>
              <a:srgbClr val="8A0437"/>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6" name="אליפסה 105">
            <a:extLst>
              <a:ext uri="{FF2B5EF4-FFF2-40B4-BE49-F238E27FC236}">
                <a16:creationId xmlns:a16="http://schemas.microsoft.com/office/drawing/2014/main" id="{B2DF3309-03E0-46C4-898B-855D7EED2DB2}"/>
              </a:ext>
            </a:extLst>
          </p:cNvPr>
          <p:cNvSpPr/>
          <p:nvPr/>
        </p:nvSpPr>
        <p:spPr>
          <a:xfrm>
            <a:off x="5217995" y="3622559"/>
            <a:ext cx="142268" cy="114295"/>
          </a:xfrm>
          <a:prstGeom prst="ellipse">
            <a:avLst/>
          </a:prstGeom>
          <a:solidFill>
            <a:schemeClr val="bg1"/>
          </a:solidFill>
          <a:ln w="38100">
            <a:solidFill>
              <a:srgbClr val="8A0437"/>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8" name="צורה חופשית: צורה 107">
            <a:extLst>
              <a:ext uri="{FF2B5EF4-FFF2-40B4-BE49-F238E27FC236}">
                <a16:creationId xmlns:a16="http://schemas.microsoft.com/office/drawing/2014/main" id="{BD37FEDB-125B-4A60-951C-DA2A50FE124E}"/>
              </a:ext>
            </a:extLst>
          </p:cNvPr>
          <p:cNvSpPr/>
          <p:nvPr/>
        </p:nvSpPr>
        <p:spPr>
          <a:xfrm flipH="1">
            <a:off x="7860258" y="1456169"/>
            <a:ext cx="1304399" cy="1577893"/>
          </a:xfrm>
          <a:custGeom>
            <a:avLst/>
            <a:gdLst>
              <a:gd name="connsiteX0" fmla="*/ 89 w 1495514"/>
              <a:gd name="connsiteY0" fmla="*/ 0 h 2486025"/>
              <a:gd name="connsiteX1" fmla="*/ 247739 w 1495514"/>
              <a:gd name="connsiteY1" fmla="*/ 1933575 h 2486025"/>
              <a:gd name="connsiteX2" fmla="*/ 1495514 w 1495514"/>
              <a:gd name="connsiteY2" fmla="*/ 2486025 h 2486025"/>
            </a:gdLst>
            <a:ahLst/>
            <a:cxnLst>
              <a:cxn ang="0">
                <a:pos x="connsiteX0" y="connsiteY0"/>
              </a:cxn>
              <a:cxn ang="0">
                <a:pos x="connsiteX1" y="connsiteY1"/>
              </a:cxn>
              <a:cxn ang="0">
                <a:pos x="connsiteX2" y="connsiteY2"/>
              </a:cxn>
            </a:cxnLst>
            <a:rect l="l" t="t" r="r" b="b"/>
            <a:pathLst>
              <a:path w="1495514" h="2486025">
                <a:moveTo>
                  <a:pt x="89" y="0"/>
                </a:moveTo>
                <a:cubicBezTo>
                  <a:pt x="-705" y="759619"/>
                  <a:pt x="-1498" y="1519238"/>
                  <a:pt x="247739" y="1933575"/>
                </a:cubicBezTo>
                <a:cubicBezTo>
                  <a:pt x="496976" y="2347912"/>
                  <a:pt x="996245" y="2416968"/>
                  <a:pt x="1495514" y="2486025"/>
                </a:cubicBezTo>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9" name="צורה חופשית: צורה 108">
            <a:extLst>
              <a:ext uri="{FF2B5EF4-FFF2-40B4-BE49-F238E27FC236}">
                <a16:creationId xmlns:a16="http://schemas.microsoft.com/office/drawing/2014/main" id="{C9852819-C653-410B-AB94-3274EBB67DEC}"/>
              </a:ext>
            </a:extLst>
          </p:cNvPr>
          <p:cNvSpPr/>
          <p:nvPr/>
        </p:nvSpPr>
        <p:spPr>
          <a:xfrm>
            <a:off x="10616993" y="1496317"/>
            <a:ext cx="1304399" cy="1577893"/>
          </a:xfrm>
          <a:custGeom>
            <a:avLst/>
            <a:gdLst>
              <a:gd name="connsiteX0" fmla="*/ 89 w 1495514"/>
              <a:gd name="connsiteY0" fmla="*/ 0 h 2486025"/>
              <a:gd name="connsiteX1" fmla="*/ 247739 w 1495514"/>
              <a:gd name="connsiteY1" fmla="*/ 1933575 h 2486025"/>
              <a:gd name="connsiteX2" fmla="*/ 1495514 w 1495514"/>
              <a:gd name="connsiteY2" fmla="*/ 2486025 h 2486025"/>
            </a:gdLst>
            <a:ahLst/>
            <a:cxnLst>
              <a:cxn ang="0">
                <a:pos x="connsiteX0" y="connsiteY0"/>
              </a:cxn>
              <a:cxn ang="0">
                <a:pos x="connsiteX1" y="connsiteY1"/>
              </a:cxn>
              <a:cxn ang="0">
                <a:pos x="connsiteX2" y="connsiteY2"/>
              </a:cxn>
            </a:cxnLst>
            <a:rect l="l" t="t" r="r" b="b"/>
            <a:pathLst>
              <a:path w="1495514" h="2486025">
                <a:moveTo>
                  <a:pt x="89" y="0"/>
                </a:moveTo>
                <a:cubicBezTo>
                  <a:pt x="-705" y="759619"/>
                  <a:pt x="-1498" y="1519238"/>
                  <a:pt x="247739" y="1933575"/>
                </a:cubicBezTo>
                <a:cubicBezTo>
                  <a:pt x="496976" y="2347912"/>
                  <a:pt x="996245" y="2416968"/>
                  <a:pt x="1495514" y="2486025"/>
                </a:cubicBezTo>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5" name="צורה חופשית: צורה 114">
            <a:extLst>
              <a:ext uri="{FF2B5EF4-FFF2-40B4-BE49-F238E27FC236}">
                <a16:creationId xmlns:a16="http://schemas.microsoft.com/office/drawing/2014/main" id="{F051597E-7CEE-499F-B04D-873F1406E1B1}"/>
              </a:ext>
            </a:extLst>
          </p:cNvPr>
          <p:cNvSpPr/>
          <p:nvPr/>
        </p:nvSpPr>
        <p:spPr>
          <a:xfrm rot="10800000">
            <a:off x="9313802" y="4212637"/>
            <a:ext cx="1110089" cy="1357848"/>
          </a:xfrm>
          <a:custGeom>
            <a:avLst/>
            <a:gdLst>
              <a:gd name="connsiteX0" fmla="*/ 0 w 609600"/>
              <a:gd name="connsiteY0" fmla="*/ 0 h 1190637"/>
              <a:gd name="connsiteX1" fmla="*/ 314325 w 609600"/>
              <a:gd name="connsiteY1" fmla="*/ 1190625 h 1190637"/>
              <a:gd name="connsiteX2" fmla="*/ 609600 w 609600"/>
              <a:gd name="connsiteY2" fmla="*/ 19050 h 1190637"/>
            </a:gdLst>
            <a:ahLst/>
            <a:cxnLst>
              <a:cxn ang="0">
                <a:pos x="connsiteX0" y="connsiteY0"/>
              </a:cxn>
              <a:cxn ang="0">
                <a:pos x="connsiteX1" y="connsiteY1"/>
              </a:cxn>
              <a:cxn ang="0">
                <a:pos x="connsiteX2" y="connsiteY2"/>
              </a:cxn>
            </a:cxnLst>
            <a:rect l="l" t="t" r="r" b="b"/>
            <a:pathLst>
              <a:path w="609600" h="1190637">
                <a:moveTo>
                  <a:pt x="0" y="0"/>
                </a:moveTo>
                <a:cubicBezTo>
                  <a:pt x="106362" y="593725"/>
                  <a:pt x="212725" y="1187450"/>
                  <a:pt x="314325" y="1190625"/>
                </a:cubicBezTo>
                <a:cubicBezTo>
                  <a:pt x="415925" y="1193800"/>
                  <a:pt x="512762" y="606425"/>
                  <a:pt x="609600" y="19050"/>
                </a:cubicBezTo>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116" name="מלבן 115">
                <a:extLst>
                  <a:ext uri="{FF2B5EF4-FFF2-40B4-BE49-F238E27FC236}">
                    <a16:creationId xmlns:a16="http://schemas.microsoft.com/office/drawing/2014/main" id="{BF7CCE21-2236-4A27-9362-5A12FF631A57}"/>
                  </a:ext>
                </a:extLst>
              </p:cNvPr>
              <p:cNvSpPr/>
              <p:nvPr/>
            </p:nvSpPr>
            <p:spPr>
              <a:xfrm>
                <a:off x="9769214" y="3904516"/>
                <a:ext cx="242374"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m:t>
                      </m:r>
                      <m:r>
                        <a:rPr lang="en-US" sz="1600" b="0" i="1" smtClean="0">
                          <a:latin typeface="Cambria Math" panose="02040503050406030204" pitchFamily="18" charset="0"/>
                        </a:rPr>
                        <m:t>0</m:t>
                      </m:r>
                      <m:r>
                        <a:rPr lang="en-US" sz="1600" b="0" i="1" smtClean="0">
                          <a:latin typeface="Cambria Math" panose="02040503050406030204" pitchFamily="18" charset="0"/>
                        </a:rPr>
                        <m:t>,−</m:t>
                      </m:r>
                      <m:r>
                        <a:rPr lang="en-US" sz="1600" b="0" i="1" smtClean="0">
                          <a:latin typeface="Cambria Math" panose="02040503050406030204" pitchFamily="18" charset="0"/>
                        </a:rPr>
                        <m:t>3</m:t>
                      </m:r>
                      <m:r>
                        <a:rPr lang="en-US" sz="1600" b="0" i="1" smtClean="0">
                          <a:latin typeface="Cambria Math" panose="02040503050406030204" pitchFamily="18" charset="0"/>
                        </a:rPr>
                        <m:t>)</m:t>
                      </m:r>
                    </m:oMath>
                  </m:oMathPara>
                </a14:m>
                <a:endParaRPr lang="he-IL" sz="1600" dirty="0"/>
              </a:p>
            </p:txBody>
          </p:sp>
        </mc:Choice>
        <mc:Fallback xmlns="">
          <p:sp>
            <p:nvSpPr>
              <p:cNvPr id="116" name="מלבן 115">
                <a:extLst>
                  <a:ext uri="{FF2B5EF4-FFF2-40B4-BE49-F238E27FC236}">
                    <a16:creationId xmlns:a16="http://schemas.microsoft.com/office/drawing/2014/main" id="{BF7CCE21-2236-4A27-9362-5A12FF631A57}"/>
                  </a:ext>
                </a:extLst>
              </p:cNvPr>
              <p:cNvSpPr>
                <a:spLocks noRot="1" noChangeAspect="1" noMove="1" noResize="1" noEditPoints="1" noAdjustHandles="1" noChangeArrowheads="1" noChangeShapeType="1" noTextEdit="1"/>
              </p:cNvSpPr>
              <p:nvPr/>
            </p:nvSpPr>
            <p:spPr>
              <a:xfrm>
                <a:off x="9769214" y="3904516"/>
                <a:ext cx="242374" cy="338554"/>
              </a:xfrm>
              <a:prstGeom prst="rect">
                <a:avLst/>
              </a:prstGeom>
              <a:blipFill>
                <a:blip r:embed="rId22"/>
                <a:stretch>
                  <a:fillRect l="-2564" r="-238462" b="-12727"/>
                </a:stretch>
              </a:blipFill>
            </p:spPr>
            <p:txBody>
              <a:bodyPr/>
              <a:lstStyle/>
              <a:p>
                <a:r>
                  <a:rPr lang="he-IL">
                    <a:noFill/>
                  </a:rPr>
                  <a:t> </a:t>
                </a:r>
              </a:p>
            </p:txBody>
          </p:sp>
        </mc:Fallback>
      </mc:AlternateContent>
      <p:sp>
        <p:nvSpPr>
          <p:cNvPr id="117" name="אליפסה 116">
            <a:extLst>
              <a:ext uri="{FF2B5EF4-FFF2-40B4-BE49-F238E27FC236}">
                <a16:creationId xmlns:a16="http://schemas.microsoft.com/office/drawing/2014/main" id="{34136150-0223-4787-B11C-DCAED92F09EE}"/>
              </a:ext>
            </a:extLst>
          </p:cNvPr>
          <p:cNvSpPr/>
          <p:nvPr/>
        </p:nvSpPr>
        <p:spPr>
          <a:xfrm>
            <a:off x="9769214" y="4173755"/>
            <a:ext cx="142268" cy="114295"/>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87978174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8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8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9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0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9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9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9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00"/>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98"/>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97"/>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99"/>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102"/>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93"/>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106"/>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04"/>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05"/>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24" grpId="0"/>
      <p:bldP spid="68" grpId="0"/>
      <p:bldP spid="53" grpId="0"/>
      <p:bldP spid="80" grpId="0"/>
      <p:bldP spid="88" grpId="0"/>
      <p:bldP spid="89" grpId="0" animBg="1"/>
      <p:bldP spid="90" grpId="0" animBg="1"/>
      <p:bldP spid="92" grpId="0"/>
      <p:bldP spid="93" grpId="0" animBg="1"/>
      <p:bldP spid="94" grpId="0"/>
      <p:bldP spid="96" grpId="0"/>
      <p:bldP spid="97" grpId="0"/>
      <p:bldP spid="98" grpId="0"/>
      <p:bldP spid="99" grpId="0"/>
      <p:bldP spid="100" grpId="0"/>
      <p:bldP spid="101" grpId="0"/>
      <p:bldP spid="102" grpId="0"/>
      <p:bldP spid="103" grpId="0"/>
      <p:bldP spid="104" grpId="0"/>
      <p:bldP spid="105" grpId="0" animBg="1"/>
      <p:bldP spid="106" grpId="0" animBg="1"/>
      <p:bldP spid="108" grpId="0" animBg="1"/>
      <p:bldP spid="109" grpId="0" animBg="1"/>
      <p:bldP spid="115" grpId="0" animBg="1"/>
      <p:bldP spid="116" grpId="0"/>
      <p:bldP spid="1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B8AEC4E6-FE27-4A8E-B9D8-7C7F9EF4F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9" y="6207965"/>
            <a:ext cx="12192000" cy="946150"/>
          </a:xfrm>
          <a:prstGeom prst="rect">
            <a:avLst/>
          </a:prstGeom>
        </p:spPr>
      </p:pic>
      <mc:AlternateContent xmlns:mc="http://schemas.openxmlformats.org/markup-compatibility/2006" xmlns:a14="http://schemas.microsoft.com/office/drawing/2010/main">
        <mc:Choice Requires="a14">
          <p:sp>
            <p:nvSpPr>
              <p:cNvPr id="3" name="כותרת 1">
                <a:extLst>
                  <a:ext uri="{FF2B5EF4-FFF2-40B4-BE49-F238E27FC236}">
                    <a16:creationId xmlns:a16="http://schemas.microsoft.com/office/drawing/2014/main" id="{FF6306CF-8847-40E1-96DF-4606BE992703}"/>
                  </a:ext>
                </a:extLst>
              </p:cNvPr>
              <p:cNvSpPr txBox="1">
                <a:spLocks/>
              </p:cNvSpPr>
              <p:nvPr/>
            </p:nvSpPr>
            <p:spPr>
              <a:xfrm>
                <a:off x="368037" y="-27481"/>
                <a:ext cx="11400007" cy="1354408"/>
              </a:xfrm>
              <a:prstGeom prst="rect">
                <a:avLst/>
              </a:prstGeom>
            </p:spPr>
            <p:txBody>
              <a:bodyPr>
                <a:noAutofit/>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rtl="1" hangingPunct="1">
                  <a:lnSpc>
                    <a:spcPct val="150000"/>
                  </a:lnSpc>
                </a:pPr>
                <a:r>
                  <a:rPr lang="he-IL" sz="3000" dirty="0">
                    <a:latin typeface="Rubik" pitchFamily="2" charset="-79"/>
                    <a:ea typeface="Calibri Light" panose="020F0302020204030204" pitchFamily="34" charset="0"/>
                    <a:cs typeface="Rubik" pitchFamily="2" charset="-79"/>
                  </a:rPr>
                  <a:t>הקשר בין גרף הפונקציה </a:t>
                </a:r>
                <a14:m>
                  <m:oMath xmlns:m="http://schemas.openxmlformats.org/officeDocument/2006/math">
                    <m:r>
                      <a:rPr lang="en-US" sz="3000" i="1" dirty="0" smtClean="0">
                        <a:latin typeface="Cambria Math" panose="02040503050406030204" pitchFamily="18" charset="0"/>
                        <a:ea typeface="Calibri Light" panose="020F0302020204030204" pitchFamily="34" charset="0"/>
                        <a:cs typeface="Rubik" pitchFamily="2" charset="-79"/>
                      </a:rPr>
                      <m:t>𝑓</m:t>
                    </m:r>
                    <m:r>
                      <a:rPr lang="en-US" sz="3000" i="1" dirty="0" smtClean="0">
                        <a:latin typeface="Cambria Math" panose="02040503050406030204" pitchFamily="18" charset="0"/>
                        <a:ea typeface="Calibri Light" panose="020F0302020204030204" pitchFamily="34" charset="0"/>
                        <a:cs typeface="Rubik" pitchFamily="2" charset="-79"/>
                      </a:rPr>
                      <m:t>(</m:t>
                    </m:r>
                    <m:r>
                      <a:rPr lang="en-US" sz="3000" i="1" dirty="0" smtClean="0">
                        <a:latin typeface="Cambria Math" panose="02040503050406030204" pitchFamily="18" charset="0"/>
                        <a:ea typeface="Calibri Light" panose="020F0302020204030204" pitchFamily="34" charset="0"/>
                        <a:cs typeface="Rubik" pitchFamily="2" charset="-79"/>
                      </a:rPr>
                      <m:t>𝑥</m:t>
                    </m:r>
                    <m:r>
                      <a:rPr lang="en-US" sz="3000" i="1" dirty="0" smtClean="0">
                        <a:latin typeface="Cambria Math" panose="02040503050406030204" pitchFamily="18" charset="0"/>
                        <a:ea typeface="Calibri Light" panose="020F0302020204030204" pitchFamily="34" charset="0"/>
                        <a:cs typeface="Rubik" pitchFamily="2" charset="-79"/>
                      </a:rPr>
                      <m:t>)</m:t>
                    </m:r>
                  </m:oMath>
                </a14:m>
                <a:r>
                  <a:rPr lang="he-IL" sz="3000" dirty="0">
                    <a:latin typeface="Rubik" pitchFamily="2" charset="-79"/>
                    <a:ea typeface="Calibri Light" panose="020F0302020204030204" pitchFamily="34" charset="0"/>
                    <a:cs typeface="Rubik" pitchFamily="2" charset="-79"/>
                  </a:rPr>
                  <a:t> לבין גרף הפונקציה </a:t>
                </a:r>
                <a14:m>
                  <m:oMath xmlns:m="http://schemas.openxmlformats.org/officeDocument/2006/math">
                    <m:f>
                      <m:fPr>
                        <m:ctrlPr>
                          <a:rPr lang="en-US" sz="3000" i="1" dirty="0" smtClean="0">
                            <a:latin typeface="Cambria Math" panose="02040503050406030204" pitchFamily="18" charset="0"/>
                            <a:ea typeface="Calibri Light" panose="020F0302020204030204" pitchFamily="34" charset="0"/>
                            <a:cs typeface="Rubik" pitchFamily="2" charset="-79"/>
                          </a:rPr>
                        </m:ctrlPr>
                      </m:fPr>
                      <m:num>
                        <m:r>
                          <a:rPr lang="en-US" sz="3000" i="1" dirty="0" smtClean="0">
                            <a:latin typeface="Cambria Math" panose="02040503050406030204" pitchFamily="18" charset="0"/>
                            <a:ea typeface="Calibri Light" panose="020F0302020204030204" pitchFamily="34" charset="0"/>
                            <a:cs typeface="Rubik" pitchFamily="2" charset="-79"/>
                          </a:rPr>
                          <m:t>1</m:t>
                        </m:r>
                      </m:num>
                      <m:den>
                        <m:r>
                          <a:rPr lang="en-US" sz="3000" i="1" dirty="0" smtClean="0">
                            <a:latin typeface="Cambria Math" panose="02040503050406030204" pitchFamily="18" charset="0"/>
                            <a:ea typeface="Calibri Light" panose="020F0302020204030204" pitchFamily="34" charset="0"/>
                            <a:cs typeface="Rubik" pitchFamily="2" charset="-79"/>
                          </a:rPr>
                          <m:t>𝑓</m:t>
                        </m:r>
                        <m:d>
                          <m:dPr>
                            <m:ctrlPr>
                              <a:rPr lang="en-US" sz="3000" i="1" dirty="0" smtClean="0">
                                <a:latin typeface="Cambria Math" panose="02040503050406030204" pitchFamily="18" charset="0"/>
                                <a:ea typeface="Calibri Light" panose="020F0302020204030204" pitchFamily="34" charset="0"/>
                                <a:cs typeface="Rubik" pitchFamily="2" charset="-79"/>
                              </a:rPr>
                            </m:ctrlPr>
                          </m:dPr>
                          <m:e>
                            <m:r>
                              <a:rPr lang="en-US" sz="3000" i="1" dirty="0" smtClean="0">
                                <a:latin typeface="Cambria Math" panose="02040503050406030204" pitchFamily="18" charset="0"/>
                                <a:ea typeface="Calibri Light" panose="020F0302020204030204" pitchFamily="34" charset="0"/>
                                <a:cs typeface="Rubik" pitchFamily="2" charset="-79"/>
                              </a:rPr>
                              <m:t>𝑥</m:t>
                            </m:r>
                          </m:e>
                        </m:d>
                      </m:den>
                    </m:f>
                    <m:r>
                      <a:rPr lang="he-IL" sz="3000" i="1" dirty="0" smtClean="0">
                        <a:latin typeface="Cambria Math" panose="02040503050406030204" pitchFamily="18" charset="0"/>
                        <a:ea typeface="Calibri Light" panose="020F0302020204030204" pitchFamily="34" charset="0"/>
                        <a:cs typeface="Rubik" pitchFamily="2" charset="-79"/>
                      </a:rPr>
                      <m:t> </m:t>
                    </m:r>
                  </m:oMath>
                </a14:m>
                <a:endParaRPr lang="he-IL" sz="3000" dirty="0">
                  <a:latin typeface="Rubik" pitchFamily="2" charset="-79"/>
                  <a:ea typeface="Calibri Light" panose="020F0302020204030204" pitchFamily="34" charset="0"/>
                  <a:cs typeface="Rubik" pitchFamily="2" charset="-79"/>
                </a:endParaRPr>
              </a:p>
            </p:txBody>
          </p:sp>
        </mc:Choice>
        <mc:Fallback xmlns="">
          <p:sp>
            <p:nvSpPr>
              <p:cNvPr id="3" name="כותרת 1">
                <a:extLst>
                  <a:ext uri="{FF2B5EF4-FFF2-40B4-BE49-F238E27FC236}">
                    <a16:creationId xmlns:a16="http://schemas.microsoft.com/office/drawing/2014/main" id="{FF6306CF-8847-40E1-96DF-4606BE992703}"/>
                  </a:ext>
                </a:extLst>
              </p:cNvPr>
              <p:cNvSpPr txBox="1">
                <a:spLocks noRot="1" noChangeAspect="1" noMove="1" noResize="1" noEditPoints="1" noAdjustHandles="1" noChangeArrowheads="1" noChangeShapeType="1" noTextEdit="1"/>
              </p:cNvSpPr>
              <p:nvPr/>
            </p:nvSpPr>
            <p:spPr>
              <a:xfrm>
                <a:off x="368037" y="-27481"/>
                <a:ext cx="11400007" cy="1354408"/>
              </a:xfrm>
              <a:prstGeom prst="rect">
                <a:avLst/>
              </a:prstGeom>
              <a:blipFill>
                <a:blip r:embed="rId3"/>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77BBF71-A2EC-4054-91E9-3543B8878078}"/>
                  </a:ext>
                </a:extLst>
              </p:cNvPr>
              <p:cNvSpPr txBox="1"/>
              <p:nvPr/>
            </p:nvSpPr>
            <p:spPr>
              <a:xfrm flipH="1">
                <a:off x="3992498" y="926598"/>
                <a:ext cx="3785803" cy="423899"/>
              </a:xfrm>
              <a:prstGeom prst="rect">
                <a:avLst/>
              </a:prstGeom>
              <a:noFill/>
            </p:spPr>
            <p:txBody>
              <a:bodyPr wrap="square" lIns="0" tIns="0" rIns="0" bIns="0" rtlCol="1">
                <a:spAutoFit/>
              </a:bodyPr>
              <a:lstStyle/>
              <a:p>
                <a:r>
                  <a:rPr lang="he-IL" dirty="0"/>
                  <a:t>נשרטט את גרף הפונקציה </a:t>
                </a:r>
                <a14:m>
                  <m:oMath xmlns:m="http://schemas.openxmlformats.org/officeDocument/2006/math">
                    <m:f>
                      <m:fPr>
                        <m:ctrlPr>
                          <a:rPr lang="en-US" i="1" dirty="0">
                            <a:latin typeface="Cambria Math" panose="02040503050406030204" pitchFamily="18" charset="0"/>
                            <a:ea typeface="Calibri Light" panose="020F0302020204030204" pitchFamily="34" charset="0"/>
                            <a:cs typeface="Rubik" pitchFamily="2" charset="-79"/>
                          </a:rPr>
                        </m:ctrlPr>
                      </m:fPr>
                      <m:num>
                        <m:r>
                          <a:rPr lang="en-US" i="1" dirty="0">
                            <a:latin typeface="Cambria Math" panose="02040503050406030204" pitchFamily="18" charset="0"/>
                            <a:ea typeface="Calibri Light" panose="020F0302020204030204" pitchFamily="34" charset="0"/>
                            <a:cs typeface="Rubik" pitchFamily="2" charset="-79"/>
                          </a:rPr>
                          <m:t>1</m:t>
                        </m:r>
                      </m:num>
                      <m:den>
                        <m:r>
                          <a:rPr lang="en-US" i="1" dirty="0">
                            <a:latin typeface="Cambria Math" panose="02040503050406030204" pitchFamily="18" charset="0"/>
                            <a:ea typeface="Calibri Light" panose="020F0302020204030204" pitchFamily="34" charset="0"/>
                            <a:cs typeface="Rubik" pitchFamily="2" charset="-79"/>
                          </a:rPr>
                          <m:t>𝑓</m:t>
                        </m:r>
                        <m:d>
                          <m:dPr>
                            <m:ctrlPr>
                              <a:rPr lang="en-US" i="1" dirty="0">
                                <a:latin typeface="Cambria Math" panose="02040503050406030204" pitchFamily="18" charset="0"/>
                                <a:ea typeface="Calibri Light" panose="020F0302020204030204" pitchFamily="34" charset="0"/>
                                <a:cs typeface="Rubik" pitchFamily="2" charset="-79"/>
                              </a:rPr>
                            </m:ctrlPr>
                          </m:dPr>
                          <m:e>
                            <m:r>
                              <a:rPr lang="en-US" i="1" dirty="0">
                                <a:latin typeface="Cambria Math" panose="02040503050406030204" pitchFamily="18" charset="0"/>
                                <a:ea typeface="Calibri Light" panose="020F0302020204030204" pitchFamily="34" charset="0"/>
                                <a:cs typeface="Rubik" pitchFamily="2" charset="-79"/>
                              </a:rPr>
                              <m:t>𝑥</m:t>
                            </m:r>
                          </m:e>
                        </m:d>
                      </m:den>
                    </m:f>
                    <m:r>
                      <a:rPr lang="he-IL" i="1" dirty="0">
                        <a:latin typeface="Cambria Math" panose="02040503050406030204" pitchFamily="18" charset="0"/>
                        <a:ea typeface="Calibri Light" panose="020F0302020204030204" pitchFamily="34" charset="0"/>
                        <a:cs typeface="Rubik" pitchFamily="2" charset="-79"/>
                      </a:rPr>
                      <m:t> </m:t>
                    </m:r>
                  </m:oMath>
                </a14:m>
                <a:endParaRPr lang="he-IL" dirty="0"/>
              </a:p>
            </p:txBody>
          </p:sp>
        </mc:Choice>
        <mc:Fallback xmlns="">
          <p:sp>
            <p:nvSpPr>
              <p:cNvPr id="24" name="TextBox 23">
                <a:extLst>
                  <a:ext uri="{FF2B5EF4-FFF2-40B4-BE49-F238E27FC236}">
                    <a16:creationId xmlns:a16="http://schemas.microsoft.com/office/drawing/2014/main" id="{877BBF71-A2EC-4054-91E9-3543B8878078}"/>
                  </a:ext>
                </a:extLst>
              </p:cNvPr>
              <p:cNvSpPr txBox="1">
                <a:spLocks noRot="1" noChangeAspect="1" noMove="1" noResize="1" noEditPoints="1" noAdjustHandles="1" noChangeArrowheads="1" noChangeShapeType="1" noTextEdit="1"/>
              </p:cNvSpPr>
              <p:nvPr/>
            </p:nvSpPr>
            <p:spPr>
              <a:xfrm flipH="1">
                <a:off x="3992498" y="926598"/>
                <a:ext cx="3785803" cy="423899"/>
              </a:xfrm>
              <a:prstGeom prst="rect">
                <a:avLst/>
              </a:prstGeom>
              <a:blipFill>
                <a:blip r:embed="rId4"/>
                <a:stretch>
                  <a:fillRect t="-5714" r="-3704" b="-18571"/>
                </a:stretch>
              </a:blipFill>
            </p:spPr>
            <p:txBody>
              <a:bodyPr/>
              <a:lstStyle/>
              <a:p>
                <a:r>
                  <a:rPr lang="he-IL">
                    <a:noFill/>
                  </a:rPr>
                  <a:t> </a:t>
                </a:r>
              </a:p>
            </p:txBody>
          </p:sp>
        </mc:Fallback>
      </mc:AlternateContent>
      <p:cxnSp>
        <p:nvCxnSpPr>
          <p:cNvPr id="74" name="מחבר חץ ישר 73">
            <a:extLst>
              <a:ext uri="{FF2B5EF4-FFF2-40B4-BE49-F238E27FC236}">
                <a16:creationId xmlns:a16="http://schemas.microsoft.com/office/drawing/2014/main" id="{593A69F9-5E85-43F1-A9EE-4768BC59833D}"/>
              </a:ext>
            </a:extLst>
          </p:cNvPr>
          <p:cNvCxnSpPr>
            <a:cxnSpLocks/>
          </p:cNvCxnSpPr>
          <p:nvPr/>
        </p:nvCxnSpPr>
        <p:spPr>
          <a:xfrm>
            <a:off x="4708298" y="3685433"/>
            <a:ext cx="2794454"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75" name="מחבר חץ ישר 74">
            <a:extLst>
              <a:ext uri="{FF2B5EF4-FFF2-40B4-BE49-F238E27FC236}">
                <a16:creationId xmlns:a16="http://schemas.microsoft.com/office/drawing/2014/main" id="{88AC4781-8DA5-44B3-9B11-17D87E4C6C02}"/>
              </a:ext>
            </a:extLst>
          </p:cNvPr>
          <p:cNvCxnSpPr>
            <a:cxnSpLocks/>
          </p:cNvCxnSpPr>
          <p:nvPr/>
        </p:nvCxnSpPr>
        <p:spPr>
          <a:xfrm flipV="1">
            <a:off x="6068040" y="1387227"/>
            <a:ext cx="0" cy="4357675"/>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88" name="TextBox 87">
            <a:extLst>
              <a:ext uri="{FF2B5EF4-FFF2-40B4-BE49-F238E27FC236}">
                <a16:creationId xmlns:a16="http://schemas.microsoft.com/office/drawing/2014/main" id="{C3D47E4F-FABD-4CF7-A0BF-2E33D5231834}"/>
              </a:ext>
            </a:extLst>
          </p:cNvPr>
          <p:cNvSpPr txBox="1"/>
          <p:nvPr/>
        </p:nvSpPr>
        <p:spPr>
          <a:xfrm flipH="1">
            <a:off x="2655901" y="1361485"/>
            <a:ext cx="2008779" cy="276999"/>
          </a:xfrm>
          <a:prstGeom prst="rect">
            <a:avLst/>
          </a:prstGeom>
          <a:noFill/>
        </p:spPr>
        <p:txBody>
          <a:bodyPr wrap="square" lIns="0" tIns="0" rIns="0" bIns="0" rtlCol="1">
            <a:spAutoFit/>
          </a:bodyPr>
          <a:lstStyle/>
          <a:p>
            <a:r>
              <a:rPr lang="he-IL" b="1" u="sng" dirty="0">
                <a:latin typeface="Rubik" pitchFamily="2" charset="-79"/>
                <a:cs typeface="Rubik" pitchFamily="2" charset="-79"/>
              </a:rPr>
              <a:t>נקודות קיצון </a:t>
            </a:r>
            <a:endParaRPr lang="he-IL" dirty="0">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8127F1E2-5E4A-4A2B-B39C-D03591AFC433}"/>
                  </a:ext>
                </a:extLst>
              </p:cNvPr>
              <p:cNvSpPr txBox="1"/>
              <p:nvPr/>
            </p:nvSpPr>
            <p:spPr>
              <a:xfrm flipH="1">
                <a:off x="-20983" y="1720423"/>
                <a:ext cx="4706630" cy="553998"/>
              </a:xfrm>
              <a:prstGeom prst="rect">
                <a:avLst/>
              </a:prstGeom>
              <a:noFill/>
              <a:ln>
                <a:solidFill>
                  <a:schemeClr val="bg1"/>
                </a:solidFill>
              </a:ln>
            </p:spPr>
            <p:txBody>
              <a:bodyPr wrap="square" lIns="0" tIns="0" rIns="0" bIns="0" rtlCol="1">
                <a:spAutoFit/>
              </a:bodyPr>
              <a:lstStyle/>
              <a:p>
                <a:pPr algn="ctr"/>
                <a:r>
                  <a:rPr lang="he-IL" dirty="0">
                    <a:latin typeface="Rubik" pitchFamily="2" charset="-79"/>
                    <a:cs typeface="Rubik" pitchFamily="2" charset="-79"/>
                  </a:rPr>
                  <a:t>לפונקציה </a:t>
                </a:r>
                <a14:m>
                  <m:oMath xmlns:m="http://schemas.openxmlformats.org/officeDocument/2006/math">
                    <m:r>
                      <a:rPr lang="en-US" i="1" dirty="0" smtClean="0">
                        <a:latin typeface="Cambria Math" panose="02040503050406030204" pitchFamily="18" charset="0"/>
                        <a:cs typeface="Rubik" pitchFamily="2" charset="-79"/>
                      </a:rPr>
                      <m:t>𝑓</m:t>
                    </m:r>
                    <m:r>
                      <a:rPr lang="en-US" i="1" dirty="0" smtClean="0">
                        <a:latin typeface="Cambria Math" panose="02040503050406030204" pitchFamily="18" charset="0"/>
                        <a:cs typeface="Rubik" pitchFamily="2" charset="-79"/>
                      </a:rPr>
                      <m:t>(</m:t>
                    </m:r>
                    <m:r>
                      <a:rPr lang="en-US" i="1" dirty="0" smtClean="0">
                        <a:latin typeface="Cambria Math" panose="02040503050406030204" pitchFamily="18" charset="0"/>
                        <a:cs typeface="Rubik" pitchFamily="2" charset="-79"/>
                      </a:rPr>
                      <m:t>𝑥</m:t>
                    </m:r>
                    <m:r>
                      <a:rPr lang="en-US" i="1" dirty="0" smtClean="0">
                        <a:latin typeface="Cambria Math" panose="02040503050406030204" pitchFamily="18" charset="0"/>
                        <a:cs typeface="Rubik" pitchFamily="2" charset="-79"/>
                      </a:rPr>
                      <m:t>)</m:t>
                    </m:r>
                  </m:oMath>
                </a14:m>
                <a:r>
                  <a:rPr lang="he-IL" dirty="0">
                    <a:latin typeface="Rubik" pitchFamily="2" charset="-79"/>
                    <a:cs typeface="Rubik" pitchFamily="2" charset="-79"/>
                  </a:rPr>
                  <a:t> יש נקודת קיצון מסוג מקסימום בנקודה </a:t>
                </a:r>
                <a:r>
                  <a:rPr lang="en-US" dirty="0">
                    <a:latin typeface="Rubik" pitchFamily="2" charset="-79"/>
                    <a:cs typeface="Rubik" pitchFamily="2" charset="-79"/>
                  </a:rPr>
                  <a:t>(0,-3)</a:t>
                </a:r>
                <a:endParaRPr lang="he-IL" dirty="0">
                  <a:latin typeface="Rubik" pitchFamily="2" charset="-79"/>
                  <a:cs typeface="Rubik" pitchFamily="2" charset="-79"/>
                </a:endParaRPr>
              </a:p>
            </p:txBody>
          </p:sp>
        </mc:Choice>
        <mc:Fallback xmlns="">
          <p:sp>
            <p:nvSpPr>
              <p:cNvPr id="89" name="TextBox 88">
                <a:extLst>
                  <a:ext uri="{FF2B5EF4-FFF2-40B4-BE49-F238E27FC236}">
                    <a16:creationId xmlns:a16="http://schemas.microsoft.com/office/drawing/2014/main" id="{8127F1E2-5E4A-4A2B-B39C-D03591AFC433}"/>
                  </a:ext>
                </a:extLst>
              </p:cNvPr>
              <p:cNvSpPr txBox="1">
                <a:spLocks noRot="1" noChangeAspect="1" noMove="1" noResize="1" noEditPoints="1" noAdjustHandles="1" noChangeArrowheads="1" noChangeShapeType="1" noTextEdit="1"/>
              </p:cNvSpPr>
              <p:nvPr/>
            </p:nvSpPr>
            <p:spPr>
              <a:xfrm flipH="1">
                <a:off x="-20983" y="1720423"/>
                <a:ext cx="4706630" cy="553998"/>
              </a:xfrm>
              <a:prstGeom prst="rect">
                <a:avLst/>
              </a:prstGeom>
              <a:blipFill>
                <a:blip r:embed="rId5"/>
                <a:stretch>
                  <a:fillRect t="-11828" b="-24731"/>
                </a:stretch>
              </a:blipFill>
              <a:ln>
                <a:solidFill>
                  <a:schemeClr val="bg1"/>
                </a:solidFill>
              </a:ln>
            </p:spPr>
            <p:txBody>
              <a:bodyPr/>
              <a:lstStyle/>
              <a:p>
                <a:r>
                  <a:rPr lang="he-IL">
                    <a:noFill/>
                  </a:rPr>
                  <a:t> </a:t>
                </a:r>
              </a:p>
            </p:txBody>
          </p:sp>
        </mc:Fallback>
      </mc:AlternateContent>
      <p:sp>
        <p:nvSpPr>
          <p:cNvPr id="92" name="TextBox 91">
            <a:extLst>
              <a:ext uri="{FF2B5EF4-FFF2-40B4-BE49-F238E27FC236}">
                <a16:creationId xmlns:a16="http://schemas.microsoft.com/office/drawing/2014/main" id="{5A6DF1F3-D309-475A-BC20-F358DB091305}"/>
              </a:ext>
            </a:extLst>
          </p:cNvPr>
          <p:cNvSpPr txBox="1"/>
          <p:nvPr/>
        </p:nvSpPr>
        <p:spPr>
          <a:xfrm flipH="1">
            <a:off x="1449525" y="3881204"/>
            <a:ext cx="3190332" cy="276999"/>
          </a:xfrm>
          <a:prstGeom prst="rect">
            <a:avLst/>
          </a:prstGeom>
          <a:noFill/>
        </p:spPr>
        <p:txBody>
          <a:bodyPr wrap="square" lIns="0" tIns="0" rIns="0" bIns="0" rtlCol="1">
            <a:spAutoFit/>
          </a:bodyPr>
          <a:lstStyle/>
          <a:p>
            <a:r>
              <a:rPr lang="he-IL" b="1" u="sng" dirty="0" err="1">
                <a:latin typeface="Rubik" pitchFamily="2" charset="-79"/>
                <a:cs typeface="Rubik" pitchFamily="2" charset="-79"/>
              </a:rPr>
              <a:t>אסימפטוטה</a:t>
            </a:r>
            <a:r>
              <a:rPr lang="he-IL" b="1" u="sng" dirty="0">
                <a:latin typeface="Rubik" pitchFamily="2" charset="-79"/>
                <a:cs typeface="Rubik" pitchFamily="2" charset="-79"/>
              </a:rPr>
              <a:t> אופקית: </a:t>
            </a:r>
            <a:endParaRPr lang="he-IL" dirty="0">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B902C947-5DB8-4089-884D-1A2FFDFB4986}"/>
                  </a:ext>
                </a:extLst>
              </p:cNvPr>
              <p:cNvSpPr txBox="1"/>
              <p:nvPr/>
            </p:nvSpPr>
            <p:spPr>
              <a:xfrm flipH="1">
                <a:off x="133270" y="5627975"/>
                <a:ext cx="4552341" cy="423899"/>
              </a:xfrm>
              <a:prstGeom prst="rect">
                <a:avLst/>
              </a:prstGeom>
              <a:noFill/>
              <a:ln>
                <a:solidFill>
                  <a:srgbClr val="8A0437"/>
                </a:solidFill>
              </a:ln>
            </p:spPr>
            <p:txBody>
              <a:bodyPr wrap="square" lIns="0" tIns="0" rIns="0" bIns="0" rtlCol="1">
                <a:spAutoFit/>
              </a:bodyPr>
              <a:lstStyle/>
              <a:p>
                <a:pPr algn="ctr"/>
                <a:r>
                  <a:rPr lang="he-IL" dirty="0">
                    <a:latin typeface="Rubik" pitchFamily="2" charset="-79"/>
                    <a:cs typeface="Rubik" pitchFamily="2" charset="-79"/>
                  </a:rPr>
                  <a:t>לפונקציה </a:t>
                </a:r>
                <a14:m>
                  <m:oMath xmlns:m="http://schemas.openxmlformats.org/officeDocument/2006/math">
                    <m:f>
                      <m:fPr>
                        <m:ctrlPr>
                          <a:rPr lang="en-US" i="1" dirty="0" smtClean="0">
                            <a:latin typeface="Cambria Math" panose="02040503050406030204" pitchFamily="18" charset="0"/>
                            <a:cs typeface="Rubik" pitchFamily="2" charset="-79"/>
                          </a:rPr>
                        </m:ctrlPr>
                      </m:fPr>
                      <m:num>
                        <m:r>
                          <a:rPr lang="en-US" i="1" dirty="0" smtClean="0">
                            <a:latin typeface="Cambria Math" panose="02040503050406030204" pitchFamily="18" charset="0"/>
                            <a:cs typeface="Rubik" pitchFamily="2" charset="-79"/>
                          </a:rPr>
                          <m:t>1</m:t>
                        </m:r>
                      </m:num>
                      <m:den>
                        <m:r>
                          <a:rPr lang="en-US" i="1" dirty="0" smtClean="0">
                            <a:latin typeface="Cambria Math" panose="02040503050406030204" pitchFamily="18" charset="0"/>
                            <a:cs typeface="Rubik" pitchFamily="2" charset="-79"/>
                          </a:rPr>
                          <m:t>𝑓</m:t>
                        </m:r>
                        <m:d>
                          <m:dPr>
                            <m:ctrlPr>
                              <a:rPr lang="en-US" i="1" dirty="0" smtClean="0">
                                <a:latin typeface="Cambria Math" panose="02040503050406030204" pitchFamily="18" charset="0"/>
                                <a:cs typeface="Rubik" pitchFamily="2" charset="-79"/>
                              </a:rPr>
                            </m:ctrlPr>
                          </m:dPr>
                          <m:e>
                            <m:r>
                              <a:rPr lang="en-US" i="1" dirty="0" smtClean="0">
                                <a:latin typeface="Cambria Math" panose="02040503050406030204" pitchFamily="18" charset="0"/>
                                <a:cs typeface="Rubik" pitchFamily="2" charset="-79"/>
                              </a:rPr>
                              <m:t>𝑥</m:t>
                            </m:r>
                          </m:e>
                        </m:d>
                      </m:den>
                    </m:f>
                  </m:oMath>
                </a14:m>
                <a:r>
                  <a:rPr lang="he-IL" dirty="0">
                    <a:latin typeface="Rubik" pitchFamily="2" charset="-79"/>
                    <a:cs typeface="Rubik" pitchFamily="2" charset="-79"/>
                  </a:rPr>
                  <a:t> יש </a:t>
                </a:r>
                <a:r>
                  <a:rPr lang="he-IL" dirty="0" err="1">
                    <a:latin typeface="Rubik" pitchFamily="2" charset="-79"/>
                    <a:cs typeface="Rubik" pitchFamily="2" charset="-79"/>
                  </a:rPr>
                  <a:t>אסימפטוטה</a:t>
                </a:r>
                <a:r>
                  <a:rPr lang="he-IL" dirty="0">
                    <a:latin typeface="Rubik" pitchFamily="2" charset="-79"/>
                    <a:cs typeface="Rubik" pitchFamily="2" charset="-79"/>
                  </a:rPr>
                  <a:t> אופקית ב </a:t>
                </a:r>
                <a14:m>
                  <m:oMath xmlns:m="http://schemas.openxmlformats.org/officeDocument/2006/math">
                    <m:r>
                      <a:rPr lang="en-US" b="0" i="1" smtClean="0">
                        <a:latin typeface="Cambria Math" panose="02040503050406030204" pitchFamily="18" charset="0"/>
                        <a:cs typeface="Rubik" pitchFamily="2" charset="-79"/>
                      </a:rPr>
                      <m:t>𝑦</m:t>
                    </m:r>
                    <m:r>
                      <a:rPr lang="en-US" b="0" i="1" smtClean="0">
                        <a:latin typeface="Cambria Math" panose="02040503050406030204" pitchFamily="18" charset="0"/>
                        <a:cs typeface="Rubik" pitchFamily="2" charset="-79"/>
                      </a:rPr>
                      <m:t>=</m:t>
                    </m:r>
                    <m:f>
                      <m:fPr>
                        <m:ctrlPr>
                          <a:rPr lang="en-US" b="0" i="1" smtClean="0">
                            <a:latin typeface="Cambria Math" panose="02040503050406030204" pitchFamily="18" charset="0"/>
                            <a:cs typeface="Rubik" pitchFamily="2" charset="-79"/>
                          </a:rPr>
                        </m:ctrlPr>
                      </m:fPr>
                      <m:num>
                        <m:r>
                          <a:rPr lang="en-US" b="0" i="1" smtClean="0">
                            <a:latin typeface="Cambria Math" panose="02040503050406030204" pitchFamily="18" charset="0"/>
                            <a:cs typeface="Rubik" pitchFamily="2" charset="-79"/>
                          </a:rPr>
                          <m:t>1</m:t>
                        </m:r>
                      </m:num>
                      <m:den>
                        <m:r>
                          <a:rPr lang="en-US" b="0" i="1" smtClean="0">
                            <a:latin typeface="Cambria Math" panose="02040503050406030204" pitchFamily="18" charset="0"/>
                            <a:cs typeface="Rubik" pitchFamily="2" charset="-79"/>
                          </a:rPr>
                          <m:t>2</m:t>
                        </m:r>
                      </m:den>
                    </m:f>
                  </m:oMath>
                </a14:m>
                <a:endParaRPr lang="he-IL" dirty="0">
                  <a:latin typeface="Rubik" pitchFamily="2" charset="-79"/>
                  <a:cs typeface="Rubik" pitchFamily="2" charset="-79"/>
                </a:endParaRPr>
              </a:p>
            </p:txBody>
          </p:sp>
        </mc:Choice>
        <mc:Fallback xmlns="">
          <p:sp>
            <p:nvSpPr>
              <p:cNvPr id="93" name="TextBox 92">
                <a:extLst>
                  <a:ext uri="{FF2B5EF4-FFF2-40B4-BE49-F238E27FC236}">
                    <a16:creationId xmlns:a16="http://schemas.microsoft.com/office/drawing/2014/main" id="{B902C947-5DB8-4089-884D-1A2FFDFB4986}"/>
                  </a:ext>
                </a:extLst>
              </p:cNvPr>
              <p:cNvSpPr txBox="1">
                <a:spLocks noRot="1" noChangeAspect="1" noMove="1" noResize="1" noEditPoints="1" noAdjustHandles="1" noChangeArrowheads="1" noChangeShapeType="1" noTextEdit="1"/>
              </p:cNvSpPr>
              <p:nvPr/>
            </p:nvSpPr>
            <p:spPr>
              <a:xfrm flipH="1">
                <a:off x="133270" y="5627975"/>
                <a:ext cx="4552341" cy="423899"/>
              </a:xfrm>
              <a:prstGeom prst="rect">
                <a:avLst/>
              </a:prstGeom>
              <a:blipFill>
                <a:blip r:embed="rId6"/>
                <a:stretch>
                  <a:fillRect t="-2778" b="-16667"/>
                </a:stretch>
              </a:blipFill>
              <a:ln>
                <a:solidFill>
                  <a:srgbClr val="8A0437"/>
                </a:solidFill>
              </a:ln>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4" name="מלבן 93">
                <a:extLst>
                  <a:ext uri="{FF2B5EF4-FFF2-40B4-BE49-F238E27FC236}">
                    <a16:creationId xmlns:a16="http://schemas.microsoft.com/office/drawing/2014/main" id="{F19EDA46-3916-4E0C-9660-836B13DE381B}"/>
                  </a:ext>
                </a:extLst>
              </p:cNvPr>
              <p:cNvSpPr/>
              <p:nvPr/>
            </p:nvSpPr>
            <p:spPr>
              <a:xfrm>
                <a:off x="-164250" y="3942093"/>
                <a:ext cx="1836721"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cs typeface="Rubik" pitchFamily="2" charset="-79"/>
                        </a:rPr>
                        <m:t>𝑓</m:t>
                      </m:r>
                      <m:d>
                        <m:dPr>
                          <m:ctrlPr>
                            <a:rPr lang="en-US" sz="2000" b="0" i="1" dirty="0" smtClean="0">
                              <a:latin typeface="Cambria Math" panose="02040503050406030204" pitchFamily="18" charset="0"/>
                              <a:cs typeface="Rubik" pitchFamily="2" charset="-79"/>
                            </a:rPr>
                          </m:ctrlPr>
                        </m:dPr>
                        <m:e>
                          <m:r>
                            <a:rPr lang="en-US" sz="2000" b="0" i="1" dirty="0" smtClean="0">
                              <a:latin typeface="Cambria Math" panose="02040503050406030204" pitchFamily="18" charset="0"/>
                              <a:cs typeface="Rubik" pitchFamily="2" charset="-79"/>
                            </a:rPr>
                            <m:t>𝑥</m:t>
                          </m:r>
                        </m:e>
                      </m:d>
                    </m:oMath>
                  </m:oMathPara>
                </a14:m>
                <a:endParaRPr lang="he-IL" sz="2400" dirty="0"/>
              </a:p>
            </p:txBody>
          </p:sp>
        </mc:Choice>
        <mc:Fallback xmlns="">
          <p:sp>
            <p:nvSpPr>
              <p:cNvPr id="94" name="מלבן 93">
                <a:extLst>
                  <a:ext uri="{FF2B5EF4-FFF2-40B4-BE49-F238E27FC236}">
                    <a16:creationId xmlns:a16="http://schemas.microsoft.com/office/drawing/2014/main" id="{F19EDA46-3916-4E0C-9660-836B13DE381B}"/>
                  </a:ext>
                </a:extLst>
              </p:cNvPr>
              <p:cNvSpPr>
                <a:spLocks noRot="1" noChangeAspect="1" noMove="1" noResize="1" noEditPoints="1" noAdjustHandles="1" noChangeArrowheads="1" noChangeShapeType="1" noTextEdit="1"/>
              </p:cNvSpPr>
              <p:nvPr/>
            </p:nvSpPr>
            <p:spPr>
              <a:xfrm>
                <a:off x="-164250" y="3942093"/>
                <a:ext cx="1836721" cy="400110"/>
              </a:xfrm>
              <a:prstGeom prst="rect">
                <a:avLst/>
              </a:prstGeom>
              <a:blipFill>
                <a:blip r:embed="rId7"/>
                <a:stretch>
                  <a:fillRect b="-18462"/>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6" name="מלבן 95">
                <a:extLst>
                  <a:ext uri="{FF2B5EF4-FFF2-40B4-BE49-F238E27FC236}">
                    <a16:creationId xmlns:a16="http://schemas.microsoft.com/office/drawing/2014/main" id="{1A15D4A7-9963-42B0-8ADE-98234706F581}"/>
                  </a:ext>
                </a:extLst>
              </p:cNvPr>
              <p:cNvSpPr/>
              <p:nvPr/>
            </p:nvSpPr>
            <p:spPr>
              <a:xfrm>
                <a:off x="236121" y="4228063"/>
                <a:ext cx="1000570"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𝑥</m:t>
                      </m:r>
                      <m:r>
                        <a:rPr lang="en-US" sz="2000" i="1" dirty="0" smtClean="0">
                          <a:latin typeface="Cambria Math" panose="02040503050406030204" pitchFamily="18" charset="0"/>
                          <a:ea typeface="Cambria Math" panose="02040503050406030204" pitchFamily="18" charset="0"/>
                          <a:cs typeface="Rubik" pitchFamily="2" charset="-79"/>
                        </a:rPr>
                        <m:t>→</m:t>
                      </m:r>
                      <m:r>
                        <a:rPr lang="en-US" sz="2000" i="1" dirty="0">
                          <a:latin typeface="Cambria Math" panose="02040503050406030204" pitchFamily="18" charset="0"/>
                          <a:ea typeface="Cambria Math" panose="02040503050406030204" pitchFamily="18" charset="0"/>
                          <a:cs typeface="Rubik" pitchFamily="2" charset="-79"/>
                        </a:rPr>
                        <m:t>∞</m:t>
                      </m:r>
                    </m:oMath>
                  </m:oMathPara>
                </a14:m>
                <a:endParaRPr lang="he-IL" sz="2400" dirty="0"/>
              </a:p>
            </p:txBody>
          </p:sp>
        </mc:Choice>
        <mc:Fallback xmlns="">
          <p:sp>
            <p:nvSpPr>
              <p:cNvPr id="96" name="מלבן 95">
                <a:extLst>
                  <a:ext uri="{FF2B5EF4-FFF2-40B4-BE49-F238E27FC236}">
                    <a16:creationId xmlns:a16="http://schemas.microsoft.com/office/drawing/2014/main" id="{1A15D4A7-9963-42B0-8ADE-98234706F581}"/>
                  </a:ext>
                </a:extLst>
              </p:cNvPr>
              <p:cNvSpPr>
                <a:spLocks noRot="1" noChangeAspect="1" noMove="1" noResize="1" noEditPoints="1" noAdjustHandles="1" noChangeArrowheads="1" noChangeShapeType="1" noTextEdit="1"/>
              </p:cNvSpPr>
              <p:nvPr/>
            </p:nvSpPr>
            <p:spPr>
              <a:xfrm>
                <a:off x="236121" y="4228063"/>
                <a:ext cx="1000570" cy="400110"/>
              </a:xfrm>
              <a:prstGeom prst="rect">
                <a:avLst/>
              </a:prstGeom>
              <a:blipFill>
                <a:blip r:embed="rId8"/>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7" name="מלבן 96">
                <a:extLst>
                  <a:ext uri="{FF2B5EF4-FFF2-40B4-BE49-F238E27FC236}">
                    <a16:creationId xmlns:a16="http://schemas.microsoft.com/office/drawing/2014/main" id="{CCE14F30-4298-474D-B00F-F6F6BC35899C}"/>
                  </a:ext>
                </a:extLst>
              </p:cNvPr>
              <p:cNvSpPr/>
              <p:nvPr/>
            </p:nvSpPr>
            <p:spPr>
              <a:xfrm>
                <a:off x="60129" y="5221720"/>
                <a:ext cx="1000570"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𝑥</m:t>
                      </m:r>
                      <m:r>
                        <a:rPr lang="en-US" sz="2000" i="1" dirty="0">
                          <a:latin typeface="Cambria Math" panose="02040503050406030204" pitchFamily="18" charset="0"/>
                          <a:ea typeface="Cambria Math" panose="02040503050406030204" pitchFamily="18" charset="0"/>
                          <a:cs typeface="Rubik" pitchFamily="2" charset="-79"/>
                        </a:rPr>
                        <m:t>→</m:t>
                      </m:r>
                      <m:r>
                        <a:rPr lang="en-US" sz="2000" i="1" dirty="0">
                          <a:latin typeface="Cambria Math" panose="02040503050406030204" pitchFamily="18" charset="0"/>
                          <a:ea typeface="Cambria Math" panose="02040503050406030204" pitchFamily="18" charset="0"/>
                          <a:cs typeface="Rubik" pitchFamily="2" charset="-79"/>
                        </a:rPr>
                        <m:t>∞</m:t>
                      </m:r>
                    </m:oMath>
                  </m:oMathPara>
                </a14:m>
                <a:endParaRPr lang="he-IL" sz="2400" dirty="0"/>
              </a:p>
            </p:txBody>
          </p:sp>
        </mc:Choice>
        <mc:Fallback xmlns="">
          <p:sp>
            <p:nvSpPr>
              <p:cNvPr id="97" name="מלבן 96">
                <a:extLst>
                  <a:ext uri="{FF2B5EF4-FFF2-40B4-BE49-F238E27FC236}">
                    <a16:creationId xmlns:a16="http://schemas.microsoft.com/office/drawing/2014/main" id="{CCE14F30-4298-474D-B00F-F6F6BC35899C}"/>
                  </a:ext>
                </a:extLst>
              </p:cNvPr>
              <p:cNvSpPr>
                <a:spLocks noRot="1" noChangeAspect="1" noMove="1" noResize="1" noEditPoints="1" noAdjustHandles="1" noChangeArrowheads="1" noChangeShapeType="1" noTextEdit="1"/>
              </p:cNvSpPr>
              <p:nvPr/>
            </p:nvSpPr>
            <p:spPr>
              <a:xfrm>
                <a:off x="60129" y="5221720"/>
                <a:ext cx="1000570" cy="400110"/>
              </a:xfrm>
              <a:prstGeom prst="rect">
                <a:avLst/>
              </a:prstGeom>
              <a:blipFill>
                <a:blip r:embed="rId9"/>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8" name="מלבן 97">
                <a:extLst>
                  <a:ext uri="{FF2B5EF4-FFF2-40B4-BE49-F238E27FC236}">
                    <a16:creationId xmlns:a16="http://schemas.microsoft.com/office/drawing/2014/main" id="{1BADAEA5-F37D-4D32-A5F5-35F8A279CCA6}"/>
                  </a:ext>
                </a:extLst>
              </p:cNvPr>
              <p:cNvSpPr/>
              <p:nvPr/>
            </p:nvSpPr>
            <p:spPr>
              <a:xfrm>
                <a:off x="91133" y="4605975"/>
                <a:ext cx="1016797" cy="72449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000" i="1" dirty="0">
                              <a:latin typeface="Cambria Math" panose="02040503050406030204" pitchFamily="18" charset="0"/>
                              <a:cs typeface="Rubik" pitchFamily="2" charset="-79"/>
                            </a:rPr>
                          </m:ctrlPr>
                        </m:fPr>
                        <m:num>
                          <m:r>
                            <a:rPr lang="en-US" sz="2000" i="1" dirty="0">
                              <a:latin typeface="Cambria Math" panose="02040503050406030204" pitchFamily="18" charset="0"/>
                              <a:cs typeface="Rubik" pitchFamily="2" charset="-79"/>
                            </a:rPr>
                            <m:t>1</m:t>
                          </m:r>
                        </m:num>
                        <m:den>
                          <m:r>
                            <a:rPr lang="en-US" sz="2000" i="1" dirty="0">
                              <a:latin typeface="Cambria Math" panose="02040503050406030204" pitchFamily="18" charset="0"/>
                              <a:cs typeface="Rubik" pitchFamily="2" charset="-79"/>
                            </a:rPr>
                            <m:t>𝑓</m:t>
                          </m:r>
                          <m:d>
                            <m:dPr>
                              <m:ctrlPr>
                                <a:rPr lang="en-US" sz="2000" i="1" dirty="0">
                                  <a:latin typeface="Cambria Math" panose="02040503050406030204" pitchFamily="18" charset="0"/>
                                  <a:cs typeface="Rubik" pitchFamily="2" charset="-79"/>
                                </a:rPr>
                              </m:ctrlPr>
                            </m:dPr>
                            <m:e>
                              <m:r>
                                <a:rPr lang="en-US" sz="2000" i="1" dirty="0">
                                  <a:latin typeface="Cambria Math" panose="02040503050406030204" pitchFamily="18" charset="0"/>
                                  <a:cs typeface="Rubik" pitchFamily="2" charset="-79"/>
                                </a:rPr>
                                <m:t>𝑥</m:t>
                              </m:r>
                            </m:e>
                          </m:d>
                        </m:den>
                      </m:f>
                    </m:oMath>
                  </m:oMathPara>
                </a14:m>
                <a:endParaRPr lang="he-IL" sz="2000" dirty="0"/>
              </a:p>
            </p:txBody>
          </p:sp>
        </mc:Choice>
        <mc:Fallback xmlns="">
          <p:sp>
            <p:nvSpPr>
              <p:cNvPr id="98" name="מלבן 97">
                <a:extLst>
                  <a:ext uri="{FF2B5EF4-FFF2-40B4-BE49-F238E27FC236}">
                    <a16:creationId xmlns:a16="http://schemas.microsoft.com/office/drawing/2014/main" id="{1BADAEA5-F37D-4D32-A5F5-35F8A279CCA6}"/>
                  </a:ext>
                </a:extLst>
              </p:cNvPr>
              <p:cNvSpPr>
                <a:spLocks noRot="1" noChangeAspect="1" noMove="1" noResize="1" noEditPoints="1" noAdjustHandles="1" noChangeArrowheads="1" noChangeShapeType="1" noTextEdit="1"/>
              </p:cNvSpPr>
              <p:nvPr/>
            </p:nvSpPr>
            <p:spPr>
              <a:xfrm>
                <a:off x="91133" y="4605975"/>
                <a:ext cx="1016797" cy="724494"/>
              </a:xfrm>
              <a:prstGeom prst="rect">
                <a:avLst/>
              </a:prstGeom>
              <a:blipFill>
                <a:blip r:embed="rId10"/>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99" name="מלבן 98">
                <a:extLst>
                  <a:ext uri="{FF2B5EF4-FFF2-40B4-BE49-F238E27FC236}">
                    <a16:creationId xmlns:a16="http://schemas.microsoft.com/office/drawing/2014/main" id="{A31F9690-3B37-43F4-9220-DE68505AFACD}"/>
                  </a:ext>
                </a:extLst>
              </p:cNvPr>
              <p:cNvSpPr/>
              <p:nvPr/>
            </p:nvSpPr>
            <p:spPr>
              <a:xfrm>
                <a:off x="828231" y="4620295"/>
                <a:ext cx="1016797" cy="66851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m:t>
                      </m:r>
                      <m:f>
                        <m:fPr>
                          <m:ctrlPr>
                            <a:rPr lang="en-US" sz="2000" i="1" dirty="0">
                              <a:latin typeface="Cambria Math" panose="02040503050406030204" pitchFamily="18" charset="0"/>
                              <a:cs typeface="Rubik" pitchFamily="2" charset="-79"/>
                            </a:rPr>
                          </m:ctrlPr>
                        </m:fPr>
                        <m:num>
                          <m:r>
                            <a:rPr lang="en-US" sz="2000" i="1" dirty="0">
                              <a:latin typeface="Cambria Math" panose="02040503050406030204" pitchFamily="18" charset="0"/>
                              <a:cs typeface="Rubik" pitchFamily="2" charset="-79"/>
                            </a:rPr>
                            <m:t>1</m:t>
                          </m:r>
                        </m:num>
                        <m:den>
                          <m:r>
                            <a:rPr lang="en-US" sz="2000" b="0" i="1" dirty="0" smtClean="0">
                              <a:latin typeface="Cambria Math" panose="02040503050406030204" pitchFamily="18" charset="0"/>
                              <a:cs typeface="Rubik" pitchFamily="2" charset="-79"/>
                            </a:rPr>
                            <m:t>"</m:t>
                          </m:r>
                          <m:r>
                            <a:rPr lang="en-US" sz="2000" b="0" i="1" dirty="0" smtClean="0">
                              <a:latin typeface="Cambria Math" panose="02040503050406030204" pitchFamily="18" charset="0"/>
                              <a:ea typeface="Cambria Math" panose="02040503050406030204" pitchFamily="18" charset="0"/>
                              <a:cs typeface="Rubik" pitchFamily="2" charset="-79"/>
                            </a:rPr>
                            <m:t>2</m:t>
                          </m:r>
                          <m:r>
                            <a:rPr lang="en-US" sz="2000" b="0" i="1" dirty="0" smtClean="0">
                              <a:latin typeface="Cambria Math" panose="02040503050406030204" pitchFamily="18" charset="0"/>
                              <a:ea typeface="Cambria Math" panose="02040503050406030204" pitchFamily="18" charset="0"/>
                              <a:cs typeface="Rubik" pitchFamily="2" charset="-79"/>
                            </a:rPr>
                            <m:t>"</m:t>
                          </m:r>
                        </m:den>
                      </m:f>
                    </m:oMath>
                  </m:oMathPara>
                </a14:m>
                <a:endParaRPr lang="he-IL" sz="2000" dirty="0"/>
              </a:p>
            </p:txBody>
          </p:sp>
        </mc:Choice>
        <mc:Fallback xmlns="">
          <p:sp>
            <p:nvSpPr>
              <p:cNvPr id="99" name="מלבן 98">
                <a:extLst>
                  <a:ext uri="{FF2B5EF4-FFF2-40B4-BE49-F238E27FC236}">
                    <a16:creationId xmlns:a16="http://schemas.microsoft.com/office/drawing/2014/main" id="{A31F9690-3B37-43F4-9220-DE68505AFACD}"/>
                  </a:ext>
                </a:extLst>
              </p:cNvPr>
              <p:cNvSpPr>
                <a:spLocks noRot="1" noChangeAspect="1" noMove="1" noResize="1" noEditPoints="1" noAdjustHandles="1" noChangeArrowheads="1" noChangeShapeType="1" noTextEdit="1"/>
              </p:cNvSpPr>
              <p:nvPr/>
            </p:nvSpPr>
            <p:spPr>
              <a:xfrm>
                <a:off x="828231" y="4620295"/>
                <a:ext cx="1016797" cy="668516"/>
              </a:xfrm>
              <a:prstGeom prst="rect">
                <a:avLst/>
              </a:prstGeom>
              <a:blipFill>
                <a:blip r:embed="rId11"/>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100" name="מלבן 99">
                <a:extLst>
                  <a:ext uri="{FF2B5EF4-FFF2-40B4-BE49-F238E27FC236}">
                    <a16:creationId xmlns:a16="http://schemas.microsoft.com/office/drawing/2014/main" id="{33C34E39-17A6-4467-BCE2-967B2779BF30}"/>
                  </a:ext>
                </a:extLst>
              </p:cNvPr>
              <p:cNvSpPr/>
              <p:nvPr/>
            </p:nvSpPr>
            <p:spPr>
              <a:xfrm>
                <a:off x="1051343" y="3920678"/>
                <a:ext cx="269625"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dirty="0" smtClean="0">
                          <a:latin typeface="Cambria Math" panose="02040503050406030204" pitchFamily="18" charset="0"/>
                          <a:ea typeface="Cambria Math" panose="02040503050406030204" pitchFamily="18" charset="0"/>
                          <a:cs typeface="Rubik" pitchFamily="2" charset="-79"/>
                        </a:rPr>
                        <m:t>=</m:t>
                      </m:r>
                      <m:r>
                        <a:rPr lang="en-US" sz="2400" b="0" i="1" dirty="0" smtClean="0">
                          <a:latin typeface="Cambria Math" panose="02040503050406030204" pitchFamily="18" charset="0"/>
                          <a:ea typeface="Cambria Math" panose="02040503050406030204" pitchFamily="18" charset="0"/>
                          <a:cs typeface="Rubik" pitchFamily="2" charset="-79"/>
                        </a:rPr>
                        <m:t>2</m:t>
                      </m:r>
                    </m:oMath>
                  </m:oMathPara>
                </a14:m>
                <a:endParaRPr lang="he-IL" dirty="0"/>
              </a:p>
            </p:txBody>
          </p:sp>
        </mc:Choice>
        <mc:Fallback xmlns="">
          <p:sp>
            <p:nvSpPr>
              <p:cNvPr id="100" name="מלבן 99">
                <a:extLst>
                  <a:ext uri="{FF2B5EF4-FFF2-40B4-BE49-F238E27FC236}">
                    <a16:creationId xmlns:a16="http://schemas.microsoft.com/office/drawing/2014/main" id="{33C34E39-17A6-4467-BCE2-967B2779BF30}"/>
                  </a:ext>
                </a:extLst>
              </p:cNvPr>
              <p:cNvSpPr>
                <a:spLocks noRot="1" noChangeAspect="1" noMove="1" noResize="1" noEditPoints="1" noAdjustHandles="1" noChangeArrowheads="1" noChangeShapeType="1" noTextEdit="1"/>
              </p:cNvSpPr>
              <p:nvPr/>
            </p:nvSpPr>
            <p:spPr>
              <a:xfrm>
                <a:off x="1051343" y="3920678"/>
                <a:ext cx="269625" cy="461665"/>
              </a:xfrm>
              <a:prstGeom prst="rect">
                <a:avLst/>
              </a:prstGeom>
              <a:blipFill>
                <a:blip r:embed="rId12"/>
                <a:stretch>
                  <a:fillRect r="-148889"/>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101" name="מלבן 100">
                <a:extLst>
                  <a:ext uri="{FF2B5EF4-FFF2-40B4-BE49-F238E27FC236}">
                    <a16:creationId xmlns:a16="http://schemas.microsoft.com/office/drawing/2014/main" id="{659DEF4B-F651-4A69-94E9-BBFB65D43C92}"/>
                  </a:ext>
                </a:extLst>
              </p:cNvPr>
              <p:cNvSpPr/>
              <p:nvPr/>
            </p:nvSpPr>
            <p:spPr>
              <a:xfrm>
                <a:off x="-20983" y="2377545"/>
                <a:ext cx="4523720" cy="516232"/>
              </a:xfrm>
              <a:prstGeom prst="rect">
                <a:avLst/>
              </a:prstGeom>
            </p:spPr>
            <p:txBody>
              <a:bodyPr wrap="square">
                <a:spAutoFit/>
              </a:bodyPr>
              <a:lstStyle/>
              <a:p>
                <a:r>
                  <a:rPr lang="he-IL" dirty="0">
                    <a:cs typeface="Rubik" pitchFamily="2" charset="-79"/>
                  </a:rPr>
                  <a:t>לפונקציה </a:t>
                </a:r>
                <a14:m>
                  <m:oMath xmlns:m="http://schemas.openxmlformats.org/officeDocument/2006/math">
                    <m:f>
                      <m:fPr>
                        <m:ctrlPr>
                          <a:rPr lang="en-US" i="1" dirty="0">
                            <a:latin typeface="Cambria Math" panose="02040503050406030204" pitchFamily="18" charset="0"/>
                            <a:cs typeface="Rubik" pitchFamily="2" charset="-79"/>
                          </a:rPr>
                        </m:ctrlPr>
                      </m:fPr>
                      <m:num>
                        <m:r>
                          <a:rPr lang="en-US" i="1" dirty="0">
                            <a:latin typeface="Cambria Math" panose="02040503050406030204" pitchFamily="18" charset="0"/>
                            <a:cs typeface="Rubik" pitchFamily="2" charset="-79"/>
                          </a:rPr>
                          <m:t>1</m:t>
                        </m:r>
                      </m:num>
                      <m:den>
                        <m:r>
                          <a:rPr lang="en-US" i="1" dirty="0">
                            <a:latin typeface="Cambria Math" panose="02040503050406030204" pitchFamily="18" charset="0"/>
                            <a:cs typeface="Rubik" pitchFamily="2" charset="-79"/>
                          </a:rPr>
                          <m:t>𝑓</m:t>
                        </m:r>
                        <m:d>
                          <m:dPr>
                            <m:ctrlPr>
                              <a:rPr lang="en-US" i="1" dirty="0">
                                <a:latin typeface="Cambria Math" panose="02040503050406030204" pitchFamily="18" charset="0"/>
                                <a:cs typeface="Rubik" pitchFamily="2" charset="-79"/>
                              </a:rPr>
                            </m:ctrlPr>
                          </m:dPr>
                          <m:e>
                            <m:r>
                              <a:rPr lang="en-US" i="1" dirty="0">
                                <a:latin typeface="Cambria Math" panose="02040503050406030204" pitchFamily="18" charset="0"/>
                                <a:cs typeface="Rubik" pitchFamily="2" charset="-79"/>
                              </a:rPr>
                              <m:t>𝑥</m:t>
                            </m:r>
                          </m:e>
                        </m:d>
                      </m:den>
                    </m:f>
                  </m:oMath>
                </a14:m>
                <a:r>
                  <a:rPr lang="he-IL" dirty="0">
                    <a:latin typeface="Rubik" pitchFamily="2" charset="-79"/>
                    <a:cs typeface="Rubik" pitchFamily="2" charset="-79"/>
                  </a:rPr>
                  <a:t> תהייה נקודת קיצון מסוג מינימום</a:t>
                </a:r>
              </a:p>
            </p:txBody>
          </p:sp>
        </mc:Choice>
        <mc:Fallback xmlns="">
          <p:sp>
            <p:nvSpPr>
              <p:cNvPr id="101" name="מלבן 100">
                <a:extLst>
                  <a:ext uri="{FF2B5EF4-FFF2-40B4-BE49-F238E27FC236}">
                    <a16:creationId xmlns:a16="http://schemas.microsoft.com/office/drawing/2014/main" id="{659DEF4B-F651-4A69-94E9-BBFB65D43C92}"/>
                  </a:ext>
                </a:extLst>
              </p:cNvPr>
              <p:cNvSpPr>
                <a:spLocks noRot="1" noChangeAspect="1" noMove="1" noResize="1" noEditPoints="1" noAdjustHandles="1" noChangeArrowheads="1" noChangeShapeType="1" noTextEdit="1"/>
              </p:cNvSpPr>
              <p:nvPr/>
            </p:nvSpPr>
            <p:spPr>
              <a:xfrm>
                <a:off x="-20983" y="2377545"/>
                <a:ext cx="4523720" cy="516232"/>
              </a:xfrm>
              <a:prstGeom prst="rect">
                <a:avLst/>
              </a:prstGeom>
              <a:blipFill>
                <a:blip r:embed="rId13"/>
                <a:stretch>
                  <a:fillRect r="-1078" b="-7059"/>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102" name="מלבן 101">
                <a:extLst>
                  <a:ext uri="{FF2B5EF4-FFF2-40B4-BE49-F238E27FC236}">
                    <a16:creationId xmlns:a16="http://schemas.microsoft.com/office/drawing/2014/main" id="{5D2D3346-B4FC-4AAB-99D5-EBD1084DA5AF}"/>
                  </a:ext>
                </a:extLst>
              </p:cNvPr>
              <p:cNvSpPr/>
              <p:nvPr/>
            </p:nvSpPr>
            <p:spPr>
              <a:xfrm>
                <a:off x="1485804" y="4643451"/>
                <a:ext cx="965604" cy="66851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Rubik" pitchFamily="2" charset="-79"/>
                        </a:rPr>
                        <m:t>=</m:t>
                      </m:r>
                      <m:f>
                        <m:fPr>
                          <m:ctrlPr>
                            <a:rPr lang="en-US" sz="2000" b="0" i="1" dirty="0" smtClean="0">
                              <a:latin typeface="Cambria Math" panose="02040503050406030204" pitchFamily="18" charset="0"/>
                              <a:cs typeface="Rubik" pitchFamily="2" charset="-79"/>
                            </a:rPr>
                          </m:ctrlPr>
                        </m:fPr>
                        <m:num>
                          <m:r>
                            <a:rPr lang="he-IL" sz="2000" b="0" i="1" dirty="0" smtClean="0">
                              <a:latin typeface="Cambria Math" panose="02040503050406030204" pitchFamily="18" charset="0"/>
                              <a:cs typeface="Rubik" pitchFamily="2" charset="-79"/>
                            </a:rPr>
                            <m:t>1</m:t>
                          </m:r>
                        </m:num>
                        <m:den>
                          <m:r>
                            <a:rPr lang="en-US" sz="2000" b="0" i="1" dirty="0" smtClean="0">
                              <a:latin typeface="Cambria Math" panose="02040503050406030204" pitchFamily="18" charset="0"/>
                              <a:cs typeface="Rubik" pitchFamily="2" charset="-79"/>
                            </a:rPr>
                            <m:t>2</m:t>
                          </m:r>
                        </m:den>
                      </m:f>
                    </m:oMath>
                  </m:oMathPara>
                </a14:m>
                <a:endParaRPr lang="he-IL" sz="2000" dirty="0"/>
              </a:p>
            </p:txBody>
          </p:sp>
        </mc:Choice>
        <mc:Fallback xmlns="">
          <p:sp>
            <p:nvSpPr>
              <p:cNvPr id="102" name="מלבן 101">
                <a:extLst>
                  <a:ext uri="{FF2B5EF4-FFF2-40B4-BE49-F238E27FC236}">
                    <a16:creationId xmlns:a16="http://schemas.microsoft.com/office/drawing/2014/main" id="{5D2D3346-B4FC-4AAB-99D5-EBD1084DA5AF}"/>
                  </a:ext>
                </a:extLst>
              </p:cNvPr>
              <p:cNvSpPr>
                <a:spLocks noRot="1" noChangeAspect="1" noMove="1" noResize="1" noEditPoints="1" noAdjustHandles="1" noChangeArrowheads="1" noChangeShapeType="1" noTextEdit="1"/>
              </p:cNvSpPr>
              <p:nvPr/>
            </p:nvSpPr>
            <p:spPr>
              <a:xfrm>
                <a:off x="1485804" y="4643451"/>
                <a:ext cx="965604" cy="668516"/>
              </a:xfrm>
              <a:prstGeom prst="rect">
                <a:avLst/>
              </a:prstGeom>
              <a:blipFill>
                <a:blip r:embed="rId14"/>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103" name="מלבן 102">
                <a:extLst>
                  <a:ext uri="{FF2B5EF4-FFF2-40B4-BE49-F238E27FC236}">
                    <a16:creationId xmlns:a16="http://schemas.microsoft.com/office/drawing/2014/main" id="{05897FBC-42C6-4725-91CD-65D9A14C79A2}"/>
                  </a:ext>
                </a:extLst>
              </p:cNvPr>
              <p:cNvSpPr/>
              <p:nvPr/>
            </p:nvSpPr>
            <p:spPr>
              <a:xfrm>
                <a:off x="6605126" y="3743448"/>
                <a:ext cx="248786"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5</m:t>
                      </m:r>
                    </m:oMath>
                  </m:oMathPara>
                </a14:m>
                <a:endParaRPr lang="he-IL" dirty="0"/>
              </a:p>
            </p:txBody>
          </p:sp>
        </mc:Choice>
        <mc:Fallback xmlns="">
          <p:sp>
            <p:nvSpPr>
              <p:cNvPr id="103" name="מלבן 102">
                <a:extLst>
                  <a:ext uri="{FF2B5EF4-FFF2-40B4-BE49-F238E27FC236}">
                    <a16:creationId xmlns:a16="http://schemas.microsoft.com/office/drawing/2014/main" id="{05897FBC-42C6-4725-91CD-65D9A14C79A2}"/>
                  </a:ext>
                </a:extLst>
              </p:cNvPr>
              <p:cNvSpPr>
                <a:spLocks noRot="1" noChangeAspect="1" noMove="1" noResize="1" noEditPoints="1" noAdjustHandles="1" noChangeArrowheads="1" noChangeShapeType="1" noTextEdit="1"/>
              </p:cNvSpPr>
              <p:nvPr/>
            </p:nvSpPr>
            <p:spPr>
              <a:xfrm>
                <a:off x="6605126" y="3743448"/>
                <a:ext cx="248786" cy="369332"/>
              </a:xfrm>
              <a:prstGeom prst="rect">
                <a:avLst/>
              </a:prstGeom>
              <a:blipFill>
                <a:blip r:embed="rId15"/>
                <a:stretch>
                  <a:fillRect r="-2500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104" name="מלבן 103">
                <a:extLst>
                  <a:ext uri="{FF2B5EF4-FFF2-40B4-BE49-F238E27FC236}">
                    <a16:creationId xmlns:a16="http://schemas.microsoft.com/office/drawing/2014/main" id="{8048E7A5-343A-4C36-BA38-F012A9B8BE66}"/>
                  </a:ext>
                </a:extLst>
              </p:cNvPr>
              <p:cNvSpPr/>
              <p:nvPr/>
            </p:nvSpPr>
            <p:spPr>
              <a:xfrm>
                <a:off x="4958578" y="3756492"/>
                <a:ext cx="248786"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5</m:t>
                      </m:r>
                    </m:oMath>
                  </m:oMathPara>
                </a14:m>
                <a:endParaRPr lang="he-IL" dirty="0"/>
              </a:p>
            </p:txBody>
          </p:sp>
        </mc:Choice>
        <mc:Fallback xmlns="">
          <p:sp>
            <p:nvSpPr>
              <p:cNvPr id="104" name="מלבן 103">
                <a:extLst>
                  <a:ext uri="{FF2B5EF4-FFF2-40B4-BE49-F238E27FC236}">
                    <a16:creationId xmlns:a16="http://schemas.microsoft.com/office/drawing/2014/main" id="{8048E7A5-343A-4C36-BA38-F012A9B8BE66}"/>
                  </a:ext>
                </a:extLst>
              </p:cNvPr>
              <p:cNvSpPr>
                <a:spLocks noRot="1" noChangeAspect="1" noMove="1" noResize="1" noEditPoints="1" noAdjustHandles="1" noChangeArrowheads="1" noChangeShapeType="1" noTextEdit="1"/>
              </p:cNvSpPr>
              <p:nvPr/>
            </p:nvSpPr>
            <p:spPr>
              <a:xfrm>
                <a:off x="4958578" y="3756492"/>
                <a:ext cx="248786" cy="369332"/>
              </a:xfrm>
              <a:prstGeom prst="rect">
                <a:avLst/>
              </a:prstGeom>
              <a:blipFill>
                <a:blip r:embed="rId16"/>
                <a:stretch>
                  <a:fillRect r="-90244"/>
                </a:stretch>
              </a:blipFill>
            </p:spPr>
            <p:txBody>
              <a:bodyPr/>
              <a:lstStyle/>
              <a:p>
                <a:r>
                  <a:rPr lang="he-IL">
                    <a:noFill/>
                  </a:rPr>
                  <a:t> </a:t>
                </a:r>
              </a:p>
            </p:txBody>
          </p:sp>
        </mc:Fallback>
      </mc:AlternateContent>
      <p:sp>
        <p:nvSpPr>
          <p:cNvPr id="105" name="אליפסה 104">
            <a:extLst>
              <a:ext uri="{FF2B5EF4-FFF2-40B4-BE49-F238E27FC236}">
                <a16:creationId xmlns:a16="http://schemas.microsoft.com/office/drawing/2014/main" id="{2E973879-14D0-470D-8CA5-0AD8FDE184AA}"/>
              </a:ext>
            </a:extLst>
          </p:cNvPr>
          <p:cNvSpPr/>
          <p:nvPr/>
        </p:nvSpPr>
        <p:spPr>
          <a:xfrm>
            <a:off x="6694777" y="3640048"/>
            <a:ext cx="142268" cy="114295"/>
          </a:xfrm>
          <a:prstGeom prst="ellipse">
            <a:avLst/>
          </a:prstGeom>
          <a:solidFill>
            <a:schemeClr val="bg1"/>
          </a:solidFill>
          <a:ln w="38100">
            <a:solidFill>
              <a:srgbClr val="8A0437"/>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6" name="אליפסה 105">
            <a:extLst>
              <a:ext uri="{FF2B5EF4-FFF2-40B4-BE49-F238E27FC236}">
                <a16:creationId xmlns:a16="http://schemas.microsoft.com/office/drawing/2014/main" id="{B2DF3309-03E0-46C4-898B-855D7EED2DB2}"/>
              </a:ext>
            </a:extLst>
          </p:cNvPr>
          <p:cNvSpPr/>
          <p:nvPr/>
        </p:nvSpPr>
        <p:spPr>
          <a:xfrm>
            <a:off x="5217995" y="3622559"/>
            <a:ext cx="142268" cy="114295"/>
          </a:xfrm>
          <a:prstGeom prst="ellipse">
            <a:avLst/>
          </a:prstGeom>
          <a:solidFill>
            <a:schemeClr val="bg1"/>
          </a:solidFill>
          <a:ln w="38100">
            <a:solidFill>
              <a:srgbClr val="8A0437"/>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5" name="מלבן 4">
                <a:extLst>
                  <a:ext uri="{FF2B5EF4-FFF2-40B4-BE49-F238E27FC236}">
                    <a16:creationId xmlns:a16="http://schemas.microsoft.com/office/drawing/2014/main" id="{D110E0F9-F351-47A4-985C-AE8AD7F84929}"/>
                  </a:ext>
                </a:extLst>
              </p:cNvPr>
              <p:cNvSpPr/>
              <p:nvPr/>
            </p:nvSpPr>
            <p:spPr>
              <a:xfrm>
                <a:off x="133010" y="2854026"/>
                <a:ext cx="1670649" cy="483466"/>
              </a:xfrm>
              <a:prstGeom prst="rect">
                <a:avLst/>
              </a:prstGeom>
            </p:spPr>
            <p:txBody>
              <a:bodyPr wrap="none">
                <a:spAutoFit/>
              </a:bodyPr>
              <a:lstStyle/>
              <a:p>
                <a:r>
                  <a:rPr lang="he-IL" dirty="0">
                    <a:latin typeface="Rubik" pitchFamily="2" charset="-79"/>
                    <a:cs typeface="Rubik" pitchFamily="2" charset="-79"/>
                  </a:rPr>
                  <a:t>בנקודה </a:t>
                </a:r>
                <a14:m>
                  <m:oMath xmlns:m="http://schemas.openxmlformats.org/officeDocument/2006/math">
                    <m:r>
                      <a:rPr lang="en-US" i="1" dirty="0" smtClean="0">
                        <a:latin typeface="Cambria Math" panose="02040503050406030204" pitchFamily="18" charset="0"/>
                        <a:cs typeface="Rubik" pitchFamily="2" charset="-79"/>
                      </a:rPr>
                      <m:t>(</m:t>
                    </m:r>
                    <m:r>
                      <a:rPr lang="en-US" i="1" dirty="0" smtClean="0">
                        <a:latin typeface="Cambria Math" panose="02040503050406030204" pitchFamily="18" charset="0"/>
                        <a:cs typeface="Rubik" pitchFamily="2" charset="-79"/>
                      </a:rPr>
                      <m:t>0</m:t>
                    </m:r>
                    <m:r>
                      <a:rPr lang="en-US" i="1" dirty="0" smtClean="0">
                        <a:latin typeface="Cambria Math" panose="02040503050406030204" pitchFamily="18" charset="0"/>
                        <a:cs typeface="Rubik" pitchFamily="2" charset="-79"/>
                      </a:rPr>
                      <m:t>,−</m:t>
                    </m:r>
                    <m:f>
                      <m:fPr>
                        <m:ctrlPr>
                          <a:rPr lang="en-US" i="1" dirty="0" smtClean="0">
                            <a:latin typeface="Cambria Math" panose="02040503050406030204" pitchFamily="18" charset="0"/>
                            <a:cs typeface="Rubik" pitchFamily="2" charset="-79"/>
                          </a:rPr>
                        </m:ctrlPr>
                      </m:fPr>
                      <m:num>
                        <m:r>
                          <a:rPr lang="en-US" i="1" dirty="0" smtClean="0">
                            <a:latin typeface="Cambria Math" panose="02040503050406030204" pitchFamily="18" charset="0"/>
                            <a:cs typeface="Rubik" pitchFamily="2" charset="-79"/>
                          </a:rPr>
                          <m:t>1</m:t>
                        </m:r>
                      </m:num>
                      <m:den>
                        <m:r>
                          <a:rPr lang="en-US" b="0" i="1" dirty="0" smtClean="0">
                            <a:latin typeface="Cambria Math" panose="02040503050406030204" pitchFamily="18" charset="0"/>
                            <a:cs typeface="Rubik" pitchFamily="2" charset="-79"/>
                          </a:rPr>
                          <m:t>3</m:t>
                        </m:r>
                      </m:den>
                    </m:f>
                    <m:r>
                      <a:rPr lang="en-US" i="1" dirty="0" smtClean="0">
                        <a:latin typeface="Cambria Math" panose="02040503050406030204" pitchFamily="18" charset="0"/>
                        <a:cs typeface="Rubik" pitchFamily="2" charset="-79"/>
                      </a:rPr>
                      <m:t>)</m:t>
                    </m:r>
                  </m:oMath>
                </a14:m>
                <a:endParaRPr lang="he-IL" dirty="0"/>
              </a:p>
            </p:txBody>
          </p:sp>
        </mc:Choice>
        <mc:Fallback xmlns="">
          <p:sp>
            <p:nvSpPr>
              <p:cNvPr id="5" name="מלבן 4">
                <a:extLst>
                  <a:ext uri="{FF2B5EF4-FFF2-40B4-BE49-F238E27FC236}">
                    <a16:creationId xmlns:a16="http://schemas.microsoft.com/office/drawing/2014/main" id="{D110E0F9-F351-47A4-985C-AE8AD7F84929}"/>
                  </a:ext>
                </a:extLst>
              </p:cNvPr>
              <p:cNvSpPr>
                <a:spLocks noRot="1" noChangeAspect="1" noMove="1" noResize="1" noEditPoints="1" noAdjustHandles="1" noChangeArrowheads="1" noChangeShapeType="1" noTextEdit="1"/>
              </p:cNvSpPr>
              <p:nvPr/>
            </p:nvSpPr>
            <p:spPr>
              <a:xfrm>
                <a:off x="133010" y="2854026"/>
                <a:ext cx="1670649" cy="483466"/>
              </a:xfrm>
              <a:prstGeom prst="rect">
                <a:avLst/>
              </a:prstGeom>
              <a:blipFill>
                <a:blip r:embed="rId17"/>
                <a:stretch>
                  <a:fillRect r="-2920" b="-8861"/>
                </a:stretch>
              </a:blipFill>
            </p:spPr>
            <p:txBody>
              <a:bodyPr/>
              <a:lstStyle/>
              <a:p>
                <a:r>
                  <a:rPr lang="he-IL">
                    <a:noFill/>
                  </a:rPr>
                  <a:t> </a:t>
                </a:r>
              </a:p>
            </p:txBody>
          </p:sp>
        </mc:Fallback>
      </mc:AlternateContent>
      <p:sp>
        <p:nvSpPr>
          <p:cNvPr id="36" name="אליפסה 35">
            <a:extLst>
              <a:ext uri="{FF2B5EF4-FFF2-40B4-BE49-F238E27FC236}">
                <a16:creationId xmlns:a16="http://schemas.microsoft.com/office/drawing/2014/main" id="{6920047E-E735-4B4A-8C73-D8E04D31CD52}"/>
              </a:ext>
            </a:extLst>
          </p:cNvPr>
          <p:cNvSpPr/>
          <p:nvPr/>
        </p:nvSpPr>
        <p:spPr>
          <a:xfrm>
            <a:off x="5996906" y="4013432"/>
            <a:ext cx="142268" cy="114295"/>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צורה חופשית: צורה 36">
            <a:extLst>
              <a:ext uri="{FF2B5EF4-FFF2-40B4-BE49-F238E27FC236}">
                <a16:creationId xmlns:a16="http://schemas.microsoft.com/office/drawing/2014/main" id="{DD5A1DE8-0E41-42DD-974E-3118B9596BB2}"/>
              </a:ext>
            </a:extLst>
          </p:cNvPr>
          <p:cNvSpPr/>
          <p:nvPr/>
        </p:nvSpPr>
        <p:spPr>
          <a:xfrm>
            <a:off x="5866348" y="3928495"/>
            <a:ext cx="418993" cy="111126"/>
          </a:xfrm>
          <a:custGeom>
            <a:avLst/>
            <a:gdLst>
              <a:gd name="connsiteX0" fmla="*/ 0 w 609600"/>
              <a:gd name="connsiteY0" fmla="*/ 0 h 1190637"/>
              <a:gd name="connsiteX1" fmla="*/ 314325 w 609600"/>
              <a:gd name="connsiteY1" fmla="*/ 1190625 h 1190637"/>
              <a:gd name="connsiteX2" fmla="*/ 609600 w 609600"/>
              <a:gd name="connsiteY2" fmla="*/ 19050 h 1190637"/>
            </a:gdLst>
            <a:ahLst/>
            <a:cxnLst>
              <a:cxn ang="0">
                <a:pos x="connsiteX0" y="connsiteY0"/>
              </a:cxn>
              <a:cxn ang="0">
                <a:pos x="connsiteX1" y="connsiteY1"/>
              </a:cxn>
              <a:cxn ang="0">
                <a:pos x="connsiteX2" y="connsiteY2"/>
              </a:cxn>
            </a:cxnLst>
            <a:rect l="l" t="t" r="r" b="b"/>
            <a:pathLst>
              <a:path w="609600" h="1190637">
                <a:moveTo>
                  <a:pt x="0" y="0"/>
                </a:moveTo>
                <a:cubicBezTo>
                  <a:pt x="106362" y="593725"/>
                  <a:pt x="212725" y="1187450"/>
                  <a:pt x="314325" y="1190625"/>
                </a:cubicBezTo>
                <a:cubicBezTo>
                  <a:pt x="415925" y="1193800"/>
                  <a:pt x="512762" y="606425"/>
                  <a:pt x="609600" y="19050"/>
                </a:cubicBezTo>
              </a:path>
            </a:pathLst>
          </a:custGeom>
          <a:noFill/>
          <a:ln w="38100">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38" name="מחבר ישר 37">
            <a:extLst>
              <a:ext uri="{FF2B5EF4-FFF2-40B4-BE49-F238E27FC236}">
                <a16:creationId xmlns:a16="http://schemas.microsoft.com/office/drawing/2014/main" id="{88154207-3692-4B5D-B564-7B268F992042}"/>
              </a:ext>
            </a:extLst>
          </p:cNvPr>
          <p:cNvCxnSpPr>
            <a:cxnSpLocks/>
          </p:cNvCxnSpPr>
          <p:nvPr/>
        </p:nvCxnSpPr>
        <p:spPr>
          <a:xfrm flipH="1">
            <a:off x="4059487" y="3429000"/>
            <a:ext cx="3874838" cy="0"/>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7C4945C5-FCDA-4A27-A877-F89ADFF5AFEF}"/>
              </a:ext>
            </a:extLst>
          </p:cNvPr>
          <p:cNvSpPr txBox="1"/>
          <p:nvPr/>
        </p:nvSpPr>
        <p:spPr>
          <a:xfrm flipH="1">
            <a:off x="9103118" y="940360"/>
            <a:ext cx="2641547" cy="276999"/>
          </a:xfrm>
          <a:prstGeom prst="rect">
            <a:avLst/>
          </a:prstGeom>
          <a:noFill/>
        </p:spPr>
        <p:txBody>
          <a:bodyPr wrap="square" lIns="0" tIns="0" rIns="0" bIns="0" rtlCol="1">
            <a:spAutoFit/>
          </a:bodyPr>
          <a:lstStyle/>
          <a:p>
            <a:r>
              <a:rPr lang="he-IL" dirty="0"/>
              <a:t>לפניכם גרף הפונקציה </a:t>
            </a:r>
          </a:p>
        </p:txBody>
      </p:sp>
      <mc:AlternateContent xmlns:mc="http://schemas.openxmlformats.org/markup-compatibility/2006" xmlns:a14="http://schemas.microsoft.com/office/drawing/2010/main">
        <mc:Choice Requires="a14">
          <p:sp>
            <p:nvSpPr>
              <p:cNvPr id="40" name="מלבן 39">
                <a:extLst>
                  <a:ext uri="{FF2B5EF4-FFF2-40B4-BE49-F238E27FC236}">
                    <a16:creationId xmlns:a16="http://schemas.microsoft.com/office/drawing/2014/main" id="{687A9F12-B8F3-4A6B-8530-6A46E282B960}"/>
                  </a:ext>
                </a:extLst>
              </p:cNvPr>
              <p:cNvSpPr/>
              <p:nvPr/>
            </p:nvSpPr>
            <p:spPr>
              <a:xfrm>
                <a:off x="8408440" y="1546759"/>
                <a:ext cx="248786"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1" i="1" dirty="0" smtClean="0">
                          <a:latin typeface="Cambria Math" panose="02040503050406030204" pitchFamily="18" charset="0"/>
                        </a:rPr>
                        <m:t>𝒇</m:t>
                      </m:r>
                      <m:d>
                        <m:dPr>
                          <m:ctrlPr>
                            <a:rPr lang="en-US" b="1" i="1" dirty="0" smtClean="0">
                              <a:latin typeface="Cambria Math" panose="02040503050406030204" pitchFamily="18" charset="0"/>
                            </a:rPr>
                          </m:ctrlPr>
                        </m:dPr>
                        <m:e>
                          <m:r>
                            <a:rPr lang="en-US" b="1" i="1" dirty="0" smtClean="0">
                              <a:latin typeface="Cambria Math" panose="02040503050406030204" pitchFamily="18" charset="0"/>
                            </a:rPr>
                            <m:t>𝒙</m:t>
                          </m:r>
                        </m:e>
                      </m:d>
                    </m:oMath>
                  </m:oMathPara>
                </a14:m>
                <a:endParaRPr lang="he-IL" b="1" dirty="0"/>
              </a:p>
            </p:txBody>
          </p:sp>
        </mc:Choice>
        <mc:Fallback xmlns="">
          <p:sp>
            <p:nvSpPr>
              <p:cNvPr id="40" name="מלבן 39">
                <a:extLst>
                  <a:ext uri="{FF2B5EF4-FFF2-40B4-BE49-F238E27FC236}">
                    <a16:creationId xmlns:a16="http://schemas.microsoft.com/office/drawing/2014/main" id="{687A9F12-B8F3-4A6B-8530-6A46E282B960}"/>
                  </a:ext>
                </a:extLst>
              </p:cNvPr>
              <p:cNvSpPr>
                <a:spLocks noRot="1" noChangeAspect="1" noMove="1" noResize="1" noEditPoints="1" noAdjustHandles="1" noChangeArrowheads="1" noChangeShapeType="1" noTextEdit="1"/>
              </p:cNvSpPr>
              <p:nvPr/>
            </p:nvSpPr>
            <p:spPr>
              <a:xfrm>
                <a:off x="8408440" y="1546759"/>
                <a:ext cx="248786" cy="369332"/>
              </a:xfrm>
              <a:prstGeom prst="rect">
                <a:avLst/>
              </a:prstGeom>
              <a:blipFill>
                <a:blip r:embed="rId18"/>
                <a:stretch>
                  <a:fillRect l="-7317" r="-112195" b="-15000"/>
                </a:stretch>
              </a:blipFill>
            </p:spPr>
            <p:txBody>
              <a:bodyPr/>
              <a:lstStyle/>
              <a:p>
                <a:r>
                  <a:rPr lang="he-IL">
                    <a:noFill/>
                  </a:rPr>
                  <a:t> </a:t>
                </a:r>
              </a:p>
            </p:txBody>
          </p:sp>
        </mc:Fallback>
      </mc:AlternateContent>
      <p:cxnSp>
        <p:nvCxnSpPr>
          <p:cNvPr id="41" name="מחבר חץ ישר 40">
            <a:extLst>
              <a:ext uri="{FF2B5EF4-FFF2-40B4-BE49-F238E27FC236}">
                <a16:creationId xmlns:a16="http://schemas.microsoft.com/office/drawing/2014/main" id="{2550543A-FFF8-42DF-9B76-363034AB9F56}"/>
              </a:ext>
            </a:extLst>
          </p:cNvPr>
          <p:cNvCxnSpPr>
            <a:cxnSpLocks/>
          </p:cNvCxnSpPr>
          <p:nvPr/>
        </p:nvCxnSpPr>
        <p:spPr>
          <a:xfrm>
            <a:off x="7860258" y="3679706"/>
            <a:ext cx="4253615" cy="1894"/>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97A4A83-9683-4A28-8B08-0CFBC370D635}"/>
                  </a:ext>
                </a:extLst>
              </p:cNvPr>
              <p:cNvSpPr txBox="1"/>
              <p:nvPr/>
            </p:nvSpPr>
            <p:spPr>
              <a:xfrm flipH="1">
                <a:off x="11431114" y="3102408"/>
                <a:ext cx="829404" cy="276999"/>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Rubik" pitchFamily="2" charset="-79"/>
                        </a:rPr>
                        <m:t>𝑦</m:t>
                      </m:r>
                      <m:r>
                        <a:rPr lang="en-US" b="0" i="1" smtClean="0">
                          <a:latin typeface="Cambria Math" panose="02040503050406030204" pitchFamily="18" charset="0"/>
                          <a:cs typeface="Rubik" pitchFamily="2" charset="-79"/>
                        </a:rPr>
                        <m:t>=</m:t>
                      </m:r>
                      <m:r>
                        <a:rPr lang="en-US" b="0" i="1" smtClean="0">
                          <a:latin typeface="Cambria Math" panose="02040503050406030204" pitchFamily="18" charset="0"/>
                          <a:cs typeface="Rubik" pitchFamily="2" charset="-79"/>
                        </a:rPr>
                        <m:t>2</m:t>
                      </m:r>
                    </m:oMath>
                  </m:oMathPara>
                </a14:m>
                <a:endParaRPr lang="he-IL" dirty="0">
                  <a:latin typeface="Rubik" pitchFamily="2" charset="-79"/>
                  <a:cs typeface="Rubik" pitchFamily="2" charset="-79"/>
                </a:endParaRPr>
              </a:p>
            </p:txBody>
          </p:sp>
        </mc:Choice>
        <mc:Fallback xmlns="">
          <p:sp>
            <p:nvSpPr>
              <p:cNvPr id="42" name="TextBox 41">
                <a:extLst>
                  <a:ext uri="{FF2B5EF4-FFF2-40B4-BE49-F238E27FC236}">
                    <a16:creationId xmlns:a16="http://schemas.microsoft.com/office/drawing/2014/main" id="{997A4A83-9683-4A28-8B08-0CFBC370D635}"/>
                  </a:ext>
                </a:extLst>
              </p:cNvPr>
              <p:cNvSpPr txBox="1">
                <a:spLocks noRot="1" noChangeAspect="1" noMove="1" noResize="1" noEditPoints="1" noAdjustHandles="1" noChangeArrowheads="1" noChangeShapeType="1" noTextEdit="1"/>
              </p:cNvSpPr>
              <p:nvPr/>
            </p:nvSpPr>
            <p:spPr>
              <a:xfrm flipH="1">
                <a:off x="11431114" y="3102408"/>
                <a:ext cx="829404" cy="276999"/>
              </a:xfrm>
              <a:prstGeom prst="rect">
                <a:avLst/>
              </a:prstGeom>
              <a:blipFill>
                <a:blip r:embed="rId19"/>
                <a:stretch>
                  <a:fillRect b="-28889"/>
                </a:stretch>
              </a:blipFill>
            </p:spPr>
            <p:txBody>
              <a:bodyPr/>
              <a:lstStyle/>
              <a:p>
                <a:r>
                  <a:rPr lang="he-IL">
                    <a:noFill/>
                  </a:rPr>
                  <a:t> </a:t>
                </a:r>
              </a:p>
            </p:txBody>
          </p:sp>
        </mc:Fallback>
      </mc:AlternateContent>
      <p:cxnSp>
        <p:nvCxnSpPr>
          <p:cNvPr id="43" name="מחבר חץ ישר 42">
            <a:extLst>
              <a:ext uri="{FF2B5EF4-FFF2-40B4-BE49-F238E27FC236}">
                <a16:creationId xmlns:a16="http://schemas.microsoft.com/office/drawing/2014/main" id="{81490BC5-7BB0-4B1D-8735-71FAE58431E7}"/>
              </a:ext>
            </a:extLst>
          </p:cNvPr>
          <p:cNvCxnSpPr>
            <a:cxnSpLocks/>
          </p:cNvCxnSpPr>
          <p:nvPr/>
        </p:nvCxnSpPr>
        <p:spPr>
          <a:xfrm flipV="1">
            <a:off x="9844283" y="1336265"/>
            <a:ext cx="0" cy="4357676"/>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44" name="מחבר ישר 43">
            <a:extLst>
              <a:ext uri="{FF2B5EF4-FFF2-40B4-BE49-F238E27FC236}">
                <a16:creationId xmlns:a16="http://schemas.microsoft.com/office/drawing/2014/main" id="{A0D2C062-887D-4DF5-88B2-237946459E84}"/>
              </a:ext>
            </a:extLst>
          </p:cNvPr>
          <p:cNvCxnSpPr>
            <a:cxnSpLocks/>
          </p:cNvCxnSpPr>
          <p:nvPr/>
        </p:nvCxnSpPr>
        <p:spPr>
          <a:xfrm>
            <a:off x="9246614" y="1328559"/>
            <a:ext cx="0" cy="4335974"/>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45" name="מחבר ישר 44">
            <a:extLst>
              <a:ext uri="{FF2B5EF4-FFF2-40B4-BE49-F238E27FC236}">
                <a16:creationId xmlns:a16="http://schemas.microsoft.com/office/drawing/2014/main" id="{20BC7818-4206-4FDD-9593-D959146A9E25}"/>
              </a:ext>
            </a:extLst>
          </p:cNvPr>
          <p:cNvCxnSpPr>
            <a:cxnSpLocks/>
          </p:cNvCxnSpPr>
          <p:nvPr/>
        </p:nvCxnSpPr>
        <p:spPr>
          <a:xfrm>
            <a:off x="10484864" y="1357966"/>
            <a:ext cx="0" cy="4335974"/>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מלבן 45">
                <a:extLst>
                  <a:ext uri="{FF2B5EF4-FFF2-40B4-BE49-F238E27FC236}">
                    <a16:creationId xmlns:a16="http://schemas.microsoft.com/office/drawing/2014/main" id="{FF55D46D-437A-46C0-9A62-6B483C7CE5F0}"/>
                  </a:ext>
                </a:extLst>
              </p:cNvPr>
              <p:cNvSpPr/>
              <p:nvPr/>
            </p:nvSpPr>
            <p:spPr>
              <a:xfrm>
                <a:off x="10442848" y="3614726"/>
                <a:ext cx="248786"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5</m:t>
                      </m:r>
                    </m:oMath>
                  </m:oMathPara>
                </a14:m>
                <a:endParaRPr lang="he-IL" dirty="0"/>
              </a:p>
            </p:txBody>
          </p:sp>
        </mc:Choice>
        <mc:Fallback xmlns="">
          <p:sp>
            <p:nvSpPr>
              <p:cNvPr id="46" name="מלבן 45">
                <a:extLst>
                  <a:ext uri="{FF2B5EF4-FFF2-40B4-BE49-F238E27FC236}">
                    <a16:creationId xmlns:a16="http://schemas.microsoft.com/office/drawing/2014/main" id="{FF55D46D-437A-46C0-9A62-6B483C7CE5F0}"/>
                  </a:ext>
                </a:extLst>
              </p:cNvPr>
              <p:cNvSpPr>
                <a:spLocks noRot="1" noChangeAspect="1" noMove="1" noResize="1" noEditPoints="1" noAdjustHandles="1" noChangeArrowheads="1" noChangeShapeType="1" noTextEdit="1"/>
              </p:cNvSpPr>
              <p:nvPr/>
            </p:nvSpPr>
            <p:spPr>
              <a:xfrm>
                <a:off x="10442848" y="3614726"/>
                <a:ext cx="248786" cy="369332"/>
              </a:xfrm>
              <a:prstGeom prst="rect">
                <a:avLst/>
              </a:prstGeom>
              <a:blipFill>
                <a:blip r:embed="rId20"/>
                <a:stretch>
                  <a:fillRect r="-21951"/>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48" name="מלבן 47">
                <a:extLst>
                  <a:ext uri="{FF2B5EF4-FFF2-40B4-BE49-F238E27FC236}">
                    <a16:creationId xmlns:a16="http://schemas.microsoft.com/office/drawing/2014/main" id="{CB16BDB7-2367-4CD4-8E3A-90ED8EB284E9}"/>
                  </a:ext>
                </a:extLst>
              </p:cNvPr>
              <p:cNvSpPr/>
              <p:nvPr/>
            </p:nvSpPr>
            <p:spPr>
              <a:xfrm>
                <a:off x="8796300" y="3627770"/>
                <a:ext cx="248786"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5</m:t>
                      </m:r>
                    </m:oMath>
                  </m:oMathPara>
                </a14:m>
                <a:endParaRPr lang="he-IL" dirty="0"/>
              </a:p>
            </p:txBody>
          </p:sp>
        </mc:Choice>
        <mc:Fallback xmlns="">
          <p:sp>
            <p:nvSpPr>
              <p:cNvPr id="48" name="מלבן 47">
                <a:extLst>
                  <a:ext uri="{FF2B5EF4-FFF2-40B4-BE49-F238E27FC236}">
                    <a16:creationId xmlns:a16="http://schemas.microsoft.com/office/drawing/2014/main" id="{CB16BDB7-2367-4CD4-8E3A-90ED8EB284E9}"/>
                  </a:ext>
                </a:extLst>
              </p:cNvPr>
              <p:cNvSpPr>
                <a:spLocks noRot="1" noChangeAspect="1" noMove="1" noResize="1" noEditPoints="1" noAdjustHandles="1" noChangeArrowheads="1" noChangeShapeType="1" noTextEdit="1"/>
              </p:cNvSpPr>
              <p:nvPr/>
            </p:nvSpPr>
            <p:spPr>
              <a:xfrm>
                <a:off x="8796300" y="3627770"/>
                <a:ext cx="248786" cy="369332"/>
              </a:xfrm>
              <a:prstGeom prst="rect">
                <a:avLst/>
              </a:prstGeom>
              <a:blipFill>
                <a:blip r:embed="rId21"/>
                <a:stretch>
                  <a:fillRect r="-90244"/>
                </a:stretch>
              </a:blipFill>
            </p:spPr>
            <p:txBody>
              <a:bodyPr/>
              <a:lstStyle/>
              <a:p>
                <a:r>
                  <a:rPr lang="he-IL">
                    <a:noFill/>
                  </a:rPr>
                  <a:t> </a:t>
                </a:r>
              </a:p>
            </p:txBody>
          </p:sp>
        </mc:Fallback>
      </mc:AlternateContent>
      <p:sp>
        <p:nvSpPr>
          <p:cNvPr id="49" name="צורה חופשית: צורה 48">
            <a:extLst>
              <a:ext uri="{FF2B5EF4-FFF2-40B4-BE49-F238E27FC236}">
                <a16:creationId xmlns:a16="http://schemas.microsoft.com/office/drawing/2014/main" id="{2474DB91-7D75-471A-9396-E9C2F9376538}"/>
              </a:ext>
            </a:extLst>
          </p:cNvPr>
          <p:cNvSpPr/>
          <p:nvPr/>
        </p:nvSpPr>
        <p:spPr>
          <a:xfrm flipH="1">
            <a:off x="7860258" y="1456169"/>
            <a:ext cx="1304399" cy="1577893"/>
          </a:xfrm>
          <a:custGeom>
            <a:avLst/>
            <a:gdLst>
              <a:gd name="connsiteX0" fmla="*/ 89 w 1495514"/>
              <a:gd name="connsiteY0" fmla="*/ 0 h 2486025"/>
              <a:gd name="connsiteX1" fmla="*/ 247739 w 1495514"/>
              <a:gd name="connsiteY1" fmla="*/ 1933575 h 2486025"/>
              <a:gd name="connsiteX2" fmla="*/ 1495514 w 1495514"/>
              <a:gd name="connsiteY2" fmla="*/ 2486025 h 2486025"/>
            </a:gdLst>
            <a:ahLst/>
            <a:cxnLst>
              <a:cxn ang="0">
                <a:pos x="connsiteX0" y="connsiteY0"/>
              </a:cxn>
              <a:cxn ang="0">
                <a:pos x="connsiteX1" y="connsiteY1"/>
              </a:cxn>
              <a:cxn ang="0">
                <a:pos x="connsiteX2" y="connsiteY2"/>
              </a:cxn>
            </a:cxnLst>
            <a:rect l="l" t="t" r="r" b="b"/>
            <a:pathLst>
              <a:path w="1495514" h="2486025">
                <a:moveTo>
                  <a:pt x="89" y="0"/>
                </a:moveTo>
                <a:cubicBezTo>
                  <a:pt x="-705" y="759619"/>
                  <a:pt x="-1498" y="1519238"/>
                  <a:pt x="247739" y="1933575"/>
                </a:cubicBezTo>
                <a:cubicBezTo>
                  <a:pt x="496976" y="2347912"/>
                  <a:pt x="996245" y="2416968"/>
                  <a:pt x="1495514" y="2486025"/>
                </a:cubicBezTo>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צורה חופשית: צורה 49">
            <a:extLst>
              <a:ext uri="{FF2B5EF4-FFF2-40B4-BE49-F238E27FC236}">
                <a16:creationId xmlns:a16="http://schemas.microsoft.com/office/drawing/2014/main" id="{AFB5AC7B-BC06-4AC0-AF72-039C872FC80D}"/>
              </a:ext>
            </a:extLst>
          </p:cNvPr>
          <p:cNvSpPr/>
          <p:nvPr/>
        </p:nvSpPr>
        <p:spPr>
          <a:xfrm>
            <a:off x="10616993" y="1496317"/>
            <a:ext cx="1304399" cy="1577893"/>
          </a:xfrm>
          <a:custGeom>
            <a:avLst/>
            <a:gdLst>
              <a:gd name="connsiteX0" fmla="*/ 89 w 1495514"/>
              <a:gd name="connsiteY0" fmla="*/ 0 h 2486025"/>
              <a:gd name="connsiteX1" fmla="*/ 247739 w 1495514"/>
              <a:gd name="connsiteY1" fmla="*/ 1933575 h 2486025"/>
              <a:gd name="connsiteX2" fmla="*/ 1495514 w 1495514"/>
              <a:gd name="connsiteY2" fmla="*/ 2486025 h 2486025"/>
            </a:gdLst>
            <a:ahLst/>
            <a:cxnLst>
              <a:cxn ang="0">
                <a:pos x="connsiteX0" y="connsiteY0"/>
              </a:cxn>
              <a:cxn ang="0">
                <a:pos x="connsiteX1" y="connsiteY1"/>
              </a:cxn>
              <a:cxn ang="0">
                <a:pos x="connsiteX2" y="connsiteY2"/>
              </a:cxn>
            </a:cxnLst>
            <a:rect l="l" t="t" r="r" b="b"/>
            <a:pathLst>
              <a:path w="1495514" h="2486025">
                <a:moveTo>
                  <a:pt x="89" y="0"/>
                </a:moveTo>
                <a:cubicBezTo>
                  <a:pt x="-705" y="759619"/>
                  <a:pt x="-1498" y="1519238"/>
                  <a:pt x="247739" y="1933575"/>
                </a:cubicBezTo>
                <a:cubicBezTo>
                  <a:pt x="496976" y="2347912"/>
                  <a:pt x="996245" y="2416968"/>
                  <a:pt x="1495514" y="2486025"/>
                </a:cubicBezTo>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צורה חופשית: צורה 50">
            <a:extLst>
              <a:ext uri="{FF2B5EF4-FFF2-40B4-BE49-F238E27FC236}">
                <a16:creationId xmlns:a16="http://schemas.microsoft.com/office/drawing/2014/main" id="{131A043A-50A9-4104-94B2-6BDD7AC54CBA}"/>
              </a:ext>
            </a:extLst>
          </p:cNvPr>
          <p:cNvSpPr/>
          <p:nvPr/>
        </p:nvSpPr>
        <p:spPr>
          <a:xfrm rot="10800000">
            <a:off x="9313802" y="4212637"/>
            <a:ext cx="1110089" cy="1357848"/>
          </a:xfrm>
          <a:custGeom>
            <a:avLst/>
            <a:gdLst>
              <a:gd name="connsiteX0" fmla="*/ 0 w 609600"/>
              <a:gd name="connsiteY0" fmla="*/ 0 h 1190637"/>
              <a:gd name="connsiteX1" fmla="*/ 314325 w 609600"/>
              <a:gd name="connsiteY1" fmla="*/ 1190625 h 1190637"/>
              <a:gd name="connsiteX2" fmla="*/ 609600 w 609600"/>
              <a:gd name="connsiteY2" fmla="*/ 19050 h 1190637"/>
            </a:gdLst>
            <a:ahLst/>
            <a:cxnLst>
              <a:cxn ang="0">
                <a:pos x="connsiteX0" y="connsiteY0"/>
              </a:cxn>
              <a:cxn ang="0">
                <a:pos x="connsiteX1" y="connsiteY1"/>
              </a:cxn>
              <a:cxn ang="0">
                <a:pos x="connsiteX2" y="connsiteY2"/>
              </a:cxn>
            </a:cxnLst>
            <a:rect l="l" t="t" r="r" b="b"/>
            <a:pathLst>
              <a:path w="609600" h="1190637">
                <a:moveTo>
                  <a:pt x="0" y="0"/>
                </a:moveTo>
                <a:cubicBezTo>
                  <a:pt x="106362" y="593725"/>
                  <a:pt x="212725" y="1187450"/>
                  <a:pt x="314325" y="1190625"/>
                </a:cubicBezTo>
                <a:cubicBezTo>
                  <a:pt x="415925" y="1193800"/>
                  <a:pt x="512762" y="606425"/>
                  <a:pt x="609600" y="19050"/>
                </a:cubicBezTo>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52" name="מלבן 51">
                <a:extLst>
                  <a:ext uri="{FF2B5EF4-FFF2-40B4-BE49-F238E27FC236}">
                    <a16:creationId xmlns:a16="http://schemas.microsoft.com/office/drawing/2014/main" id="{C18309C1-070D-48DB-9FA8-CC8437ADC5CD}"/>
                  </a:ext>
                </a:extLst>
              </p:cNvPr>
              <p:cNvSpPr/>
              <p:nvPr/>
            </p:nvSpPr>
            <p:spPr>
              <a:xfrm>
                <a:off x="9769214" y="3904516"/>
                <a:ext cx="242374"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m:t>
                      </m:r>
                      <m:r>
                        <a:rPr lang="en-US" sz="1600" b="0" i="1" smtClean="0">
                          <a:latin typeface="Cambria Math" panose="02040503050406030204" pitchFamily="18" charset="0"/>
                        </a:rPr>
                        <m:t>0</m:t>
                      </m:r>
                      <m:r>
                        <a:rPr lang="en-US" sz="1600" b="0" i="1" smtClean="0">
                          <a:latin typeface="Cambria Math" panose="02040503050406030204" pitchFamily="18" charset="0"/>
                        </a:rPr>
                        <m:t>,−</m:t>
                      </m:r>
                      <m:r>
                        <a:rPr lang="en-US" sz="1600" b="0" i="1" smtClean="0">
                          <a:latin typeface="Cambria Math" panose="02040503050406030204" pitchFamily="18" charset="0"/>
                        </a:rPr>
                        <m:t>3</m:t>
                      </m:r>
                      <m:r>
                        <a:rPr lang="en-US" sz="1600" b="0" i="1" smtClean="0">
                          <a:latin typeface="Cambria Math" panose="02040503050406030204" pitchFamily="18" charset="0"/>
                        </a:rPr>
                        <m:t>)</m:t>
                      </m:r>
                    </m:oMath>
                  </m:oMathPara>
                </a14:m>
                <a:endParaRPr lang="he-IL" sz="1600" dirty="0"/>
              </a:p>
            </p:txBody>
          </p:sp>
        </mc:Choice>
        <mc:Fallback xmlns="">
          <p:sp>
            <p:nvSpPr>
              <p:cNvPr id="52" name="מלבן 51">
                <a:extLst>
                  <a:ext uri="{FF2B5EF4-FFF2-40B4-BE49-F238E27FC236}">
                    <a16:creationId xmlns:a16="http://schemas.microsoft.com/office/drawing/2014/main" id="{C18309C1-070D-48DB-9FA8-CC8437ADC5CD}"/>
                  </a:ext>
                </a:extLst>
              </p:cNvPr>
              <p:cNvSpPr>
                <a:spLocks noRot="1" noChangeAspect="1" noMove="1" noResize="1" noEditPoints="1" noAdjustHandles="1" noChangeArrowheads="1" noChangeShapeType="1" noTextEdit="1"/>
              </p:cNvSpPr>
              <p:nvPr/>
            </p:nvSpPr>
            <p:spPr>
              <a:xfrm>
                <a:off x="9769214" y="3904516"/>
                <a:ext cx="242374" cy="338554"/>
              </a:xfrm>
              <a:prstGeom prst="rect">
                <a:avLst/>
              </a:prstGeom>
              <a:blipFill>
                <a:blip r:embed="rId22"/>
                <a:stretch>
                  <a:fillRect l="-2564" r="-238462" b="-12727"/>
                </a:stretch>
              </a:blipFill>
            </p:spPr>
            <p:txBody>
              <a:bodyPr/>
              <a:lstStyle/>
              <a:p>
                <a:r>
                  <a:rPr lang="he-IL">
                    <a:noFill/>
                  </a:rPr>
                  <a:t> </a:t>
                </a:r>
              </a:p>
            </p:txBody>
          </p:sp>
        </mc:Fallback>
      </mc:AlternateContent>
      <p:sp>
        <p:nvSpPr>
          <p:cNvPr id="54" name="אליפסה 53">
            <a:extLst>
              <a:ext uri="{FF2B5EF4-FFF2-40B4-BE49-F238E27FC236}">
                <a16:creationId xmlns:a16="http://schemas.microsoft.com/office/drawing/2014/main" id="{FBA7E780-DD54-485E-B6C7-7194D00C1763}"/>
              </a:ext>
            </a:extLst>
          </p:cNvPr>
          <p:cNvSpPr/>
          <p:nvPr/>
        </p:nvSpPr>
        <p:spPr>
          <a:xfrm>
            <a:off x="9769214" y="4173755"/>
            <a:ext cx="142268" cy="114295"/>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55" name="מחבר ישר 54">
            <a:extLst>
              <a:ext uri="{FF2B5EF4-FFF2-40B4-BE49-F238E27FC236}">
                <a16:creationId xmlns:a16="http://schemas.microsoft.com/office/drawing/2014/main" id="{D48209D7-3082-4C68-B621-0620B8443162}"/>
              </a:ext>
            </a:extLst>
          </p:cNvPr>
          <p:cNvCxnSpPr>
            <a:cxnSpLocks/>
          </p:cNvCxnSpPr>
          <p:nvPr/>
        </p:nvCxnSpPr>
        <p:spPr>
          <a:xfrm flipH="1">
            <a:off x="7736817" y="3137273"/>
            <a:ext cx="4322173" cy="0"/>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 name="מלבן 55">
                <a:extLst>
                  <a:ext uri="{FF2B5EF4-FFF2-40B4-BE49-F238E27FC236}">
                    <a16:creationId xmlns:a16="http://schemas.microsoft.com/office/drawing/2014/main" id="{16E151DE-10B6-484B-9EFE-70215E668A1D}"/>
                  </a:ext>
                </a:extLst>
              </p:cNvPr>
              <p:cNvSpPr/>
              <p:nvPr/>
            </p:nvSpPr>
            <p:spPr>
              <a:xfrm>
                <a:off x="6065416" y="3963682"/>
                <a:ext cx="242374" cy="5549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m:t>
                      </m:r>
                      <m:r>
                        <a:rPr lang="en-US" sz="1600" b="0" i="1" smtClean="0">
                          <a:latin typeface="Cambria Math" panose="02040503050406030204" pitchFamily="18" charset="0"/>
                        </a:rPr>
                        <m:t>0</m:t>
                      </m:r>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1</m:t>
                          </m:r>
                        </m:num>
                        <m:den>
                          <m:r>
                            <a:rPr lang="en-US" sz="1600" b="0" i="1" smtClean="0">
                              <a:latin typeface="Cambria Math" panose="02040503050406030204" pitchFamily="18" charset="0"/>
                            </a:rPr>
                            <m:t>3</m:t>
                          </m:r>
                        </m:den>
                      </m:f>
                      <m:r>
                        <a:rPr lang="en-US" sz="1600" b="0" i="1" smtClean="0">
                          <a:latin typeface="Cambria Math" panose="02040503050406030204" pitchFamily="18" charset="0"/>
                        </a:rPr>
                        <m:t>)</m:t>
                      </m:r>
                    </m:oMath>
                  </m:oMathPara>
                </a14:m>
                <a:endParaRPr lang="he-IL" sz="1600" dirty="0"/>
              </a:p>
            </p:txBody>
          </p:sp>
        </mc:Choice>
        <mc:Fallback xmlns="">
          <p:sp>
            <p:nvSpPr>
              <p:cNvPr id="56" name="מלבן 55">
                <a:extLst>
                  <a:ext uri="{FF2B5EF4-FFF2-40B4-BE49-F238E27FC236}">
                    <a16:creationId xmlns:a16="http://schemas.microsoft.com/office/drawing/2014/main" id="{16E151DE-10B6-484B-9EFE-70215E668A1D}"/>
                  </a:ext>
                </a:extLst>
              </p:cNvPr>
              <p:cNvSpPr>
                <a:spLocks noRot="1" noChangeAspect="1" noMove="1" noResize="1" noEditPoints="1" noAdjustHandles="1" noChangeArrowheads="1" noChangeShapeType="1" noTextEdit="1"/>
              </p:cNvSpPr>
              <p:nvPr/>
            </p:nvSpPr>
            <p:spPr>
              <a:xfrm>
                <a:off x="6065416" y="3963682"/>
                <a:ext cx="242374" cy="554960"/>
              </a:xfrm>
              <a:prstGeom prst="rect">
                <a:avLst/>
              </a:prstGeom>
              <a:blipFill>
                <a:blip r:embed="rId23"/>
                <a:stretch>
                  <a:fillRect r="-200000"/>
                </a:stretch>
              </a:blipFill>
            </p:spPr>
            <p:txBody>
              <a:bodyPr/>
              <a:lstStyle/>
              <a:p>
                <a:r>
                  <a:rPr lang="he-IL">
                    <a:noFill/>
                  </a:rPr>
                  <a:t> </a:t>
                </a:r>
              </a:p>
            </p:txBody>
          </p:sp>
        </mc:Fallback>
      </mc:AlternateContent>
      <p:sp>
        <p:nvSpPr>
          <p:cNvPr id="8" name="צורה חופשית: צורה 7">
            <a:extLst>
              <a:ext uri="{FF2B5EF4-FFF2-40B4-BE49-F238E27FC236}">
                <a16:creationId xmlns:a16="http://schemas.microsoft.com/office/drawing/2014/main" id="{B11335D1-5DFC-4438-8174-E1F394A9B484}"/>
              </a:ext>
            </a:extLst>
          </p:cNvPr>
          <p:cNvSpPr/>
          <p:nvPr/>
        </p:nvSpPr>
        <p:spPr>
          <a:xfrm>
            <a:off x="4118935" y="3466468"/>
            <a:ext cx="1123950" cy="172460"/>
          </a:xfrm>
          <a:custGeom>
            <a:avLst/>
            <a:gdLst>
              <a:gd name="connsiteX0" fmla="*/ 0 w 1123950"/>
              <a:gd name="connsiteY0" fmla="*/ 0 h 247650"/>
              <a:gd name="connsiteX1" fmla="*/ 762000 w 1123950"/>
              <a:gd name="connsiteY1" fmla="*/ 76200 h 247650"/>
              <a:gd name="connsiteX2" fmla="*/ 1123950 w 1123950"/>
              <a:gd name="connsiteY2" fmla="*/ 247650 h 247650"/>
            </a:gdLst>
            <a:ahLst/>
            <a:cxnLst>
              <a:cxn ang="0">
                <a:pos x="connsiteX0" y="connsiteY0"/>
              </a:cxn>
              <a:cxn ang="0">
                <a:pos x="connsiteX1" y="connsiteY1"/>
              </a:cxn>
              <a:cxn ang="0">
                <a:pos x="connsiteX2" y="connsiteY2"/>
              </a:cxn>
            </a:cxnLst>
            <a:rect l="l" t="t" r="r" b="b"/>
            <a:pathLst>
              <a:path w="1123950" h="247650">
                <a:moveTo>
                  <a:pt x="0" y="0"/>
                </a:moveTo>
                <a:cubicBezTo>
                  <a:pt x="287337" y="17462"/>
                  <a:pt x="574675" y="34925"/>
                  <a:pt x="762000" y="76200"/>
                </a:cubicBezTo>
                <a:cubicBezTo>
                  <a:pt x="949325" y="117475"/>
                  <a:pt x="1036637" y="182562"/>
                  <a:pt x="1123950" y="24765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צורה חופשית: צורה 8">
            <a:extLst>
              <a:ext uri="{FF2B5EF4-FFF2-40B4-BE49-F238E27FC236}">
                <a16:creationId xmlns:a16="http://schemas.microsoft.com/office/drawing/2014/main" id="{10AE5E24-9B3E-45A4-83AB-BDCCE602C117}"/>
              </a:ext>
            </a:extLst>
          </p:cNvPr>
          <p:cNvSpPr/>
          <p:nvPr/>
        </p:nvSpPr>
        <p:spPr>
          <a:xfrm>
            <a:off x="5334000" y="3705225"/>
            <a:ext cx="742950" cy="360402"/>
          </a:xfrm>
          <a:custGeom>
            <a:avLst/>
            <a:gdLst>
              <a:gd name="connsiteX0" fmla="*/ 0 w 742950"/>
              <a:gd name="connsiteY0" fmla="*/ 0 h 360402"/>
              <a:gd name="connsiteX1" fmla="*/ 352425 w 742950"/>
              <a:gd name="connsiteY1" fmla="*/ 314325 h 360402"/>
              <a:gd name="connsiteX2" fmla="*/ 742950 w 742950"/>
              <a:gd name="connsiteY2" fmla="*/ 352425 h 360402"/>
            </a:gdLst>
            <a:ahLst/>
            <a:cxnLst>
              <a:cxn ang="0">
                <a:pos x="connsiteX0" y="connsiteY0"/>
              </a:cxn>
              <a:cxn ang="0">
                <a:pos x="connsiteX1" y="connsiteY1"/>
              </a:cxn>
              <a:cxn ang="0">
                <a:pos x="connsiteX2" y="connsiteY2"/>
              </a:cxn>
            </a:cxnLst>
            <a:rect l="l" t="t" r="r" b="b"/>
            <a:pathLst>
              <a:path w="742950" h="360402">
                <a:moveTo>
                  <a:pt x="0" y="0"/>
                </a:moveTo>
                <a:cubicBezTo>
                  <a:pt x="114300" y="127794"/>
                  <a:pt x="228600" y="255588"/>
                  <a:pt x="352425" y="314325"/>
                </a:cubicBezTo>
                <a:cubicBezTo>
                  <a:pt x="476250" y="373062"/>
                  <a:pt x="609600" y="362743"/>
                  <a:pt x="742950" y="352425"/>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צורה חופשית: צורה 58">
            <a:extLst>
              <a:ext uri="{FF2B5EF4-FFF2-40B4-BE49-F238E27FC236}">
                <a16:creationId xmlns:a16="http://schemas.microsoft.com/office/drawing/2014/main" id="{6BFCB37C-94E5-4A17-9D09-26BEE4F6BB6B}"/>
              </a:ext>
            </a:extLst>
          </p:cNvPr>
          <p:cNvSpPr/>
          <p:nvPr/>
        </p:nvSpPr>
        <p:spPr>
          <a:xfrm flipH="1">
            <a:off x="6038850" y="3705225"/>
            <a:ext cx="742950" cy="360402"/>
          </a:xfrm>
          <a:custGeom>
            <a:avLst/>
            <a:gdLst>
              <a:gd name="connsiteX0" fmla="*/ 0 w 742950"/>
              <a:gd name="connsiteY0" fmla="*/ 0 h 360402"/>
              <a:gd name="connsiteX1" fmla="*/ 352425 w 742950"/>
              <a:gd name="connsiteY1" fmla="*/ 314325 h 360402"/>
              <a:gd name="connsiteX2" fmla="*/ 742950 w 742950"/>
              <a:gd name="connsiteY2" fmla="*/ 352425 h 360402"/>
            </a:gdLst>
            <a:ahLst/>
            <a:cxnLst>
              <a:cxn ang="0">
                <a:pos x="connsiteX0" y="connsiteY0"/>
              </a:cxn>
              <a:cxn ang="0">
                <a:pos x="connsiteX1" y="connsiteY1"/>
              </a:cxn>
              <a:cxn ang="0">
                <a:pos x="connsiteX2" y="connsiteY2"/>
              </a:cxn>
            </a:cxnLst>
            <a:rect l="l" t="t" r="r" b="b"/>
            <a:pathLst>
              <a:path w="742950" h="360402">
                <a:moveTo>
                  <a:pt x="0" y="0"/>
                </a:moveTo>
                <a:cubicBezTo>
                  <a:pt x="114300" y="127794"/>
                  <a:pt x="228600" y="255588"/>
                  <a:pt x="352425" y="314325"/>
                </a:cubicBezTo>
                <a:cubicBezTo>
                  <a:pt x="476250" y="373062"/>
                  <a:pt x="609600" y="362743"/>
                  <a:pt x="742950" y="352425"/>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צורה חופשית: צורה 59">
            <a:extLst>
              <a:ext uri="{FF2B5EF4-FFF2-40B4-BE49-F238E27FC236}">
                <a16:creationId xmlns:a16="http://schemas.microsoft.com/office/drawing/2014/main" id="{FCBA9408-C617-444D-8EE8-F0CF7206CDFE}"/>
              </a:ext>
            </a:extLst>
          </p:cNvPr>
          <p:cNvSpPr/>
          <p:nvPr/>
        </p:nvSpPr>
        <p:spPr>
          <a:xfrm flipH="1">
            <a:off x="6823291" y="3465260"/>
            <a:ext cx="1123950" cy="172460"/>
          </a:xfrm>
          <a:custGeom>
            <a:avLst/>
            <a:gdLst>
              <a:gd name="connsiteX0" fmla="*/ 0 w 1123950"/>
              <a:gd name="connsiteY0" fmla="*/ 0 h 247650"/>
              <a:gd name="connsiteX1" fmla="*/ 762000 w 1123950"/>
              <a:gd name="connsiteY1" fmla="*/ 76200 h 247650"/>
              <a:gd name="connsiteX2" fmla="*/ 1123950 w 1123950"/>
              <a:gd name="connsiteY2" fmla="*/ 247650 h 247650"/>
            </a:gdLst>
            <a:ahLst/>
            <a:cxnLst>
              <a:cxn ang="0">
                <a:pos x="connsiteX0" y="connsiteY0"/>
              </a:cxn>
              <a:cxn ang="0">
                <a:pos x="connsiteX1" y="connsiteY1"/>
              </a:cxn>
              <a:cxn ang="0">
                <a:pos x="connsiteX2" y="connsiteY2"/>
              </a:cxn>
            </a:cxnLst>
            <a:rect l="l" t="t" r="r" b="b"/>
            <a:pathLst>
              <a:path w="1123950" h="247650">
                <a:moveTo>
                  <a:pt x="0" y="0"/>
                </a:moveTo>
                <a:cubicBezTo>
                  <a:pt x="287337" y="17462"/>
                  <a:pt x="574675" y="34925"/>
                  <a:pt x="762000" y="76200"/>
                </a:cubicBezTo>
                <a:cubicBezTo>
                  <a:pt x="949325" y="117475"/>
                  <a:pt x="1036637" y="182562"/>
                  <a:pt x="1123950" y="24765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404162311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9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9"/>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animBg="1"/>
      <p:bldP spid="92" grpId="0"/>
      <p:bldP spid="93" grpId="0" animBg="1"/>
      <p:bldP spid="94" grpId="0"/>
      <p:bldP spid="96" grpId="0"/>
      <p:bldP spid="97" grpId="0"/>
      <p:bldP spid="98" grpId="0"/>
      <p:bldP spid="99" grpId="0"/>
      <p:bldP spid="100" grpId="0"/>
      <p:bldP spid="101" grpId="0"/>
      <p:bldP spid="102" grpId="0"/>
      <p:bldP spid="5" grpId="0"/>
      <p:bldP spid="36" grpId="0" animBg="1"/>
      <p:bldP spid="37" grpId="0" animBg="1"/>
      <p:bldP spid="56" grpId="0"/>
      <p:bldP spid="8" grpId="0" animBg="1"/>
      <p:bldP spid="9" grpId="0" animBg="1"/>
      <p:bldP spid="59" grpId="0" animBg="1"/>
      <p:bldP spid="6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B8AEC4E6-FE27-4A8E-B9D8-7C7F9EF4F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9" y="6207965"/>
            <a:ext cx="12192000" cy="946150"/>
          </a:xfrm>
          <a:prstGeom prst="rect">
            <a:avLst/>
          </a:prstGeom>
        </p:spPr>
      </p:pic>
      <mc:AlternateContent xmlns:mc="http://schemas.openxmlformats.org/markup-compatibility/2006" xmlns:a14="http://schemas.microsoft.com/office/drawing/2010/main">
        <mc:Choice Requires="a14">
          <p:sp>
            <p:nvSpPr>
              <p:cNvPr id="3" name="כותרת 1">
                <a:extLst>
                  <a:ext uri="{FF2B5EF4-FFF2-40B4-BE49-F238E27FC236}">
                    <a16:creationId xmlns:a16="http://schemas.microsoft.com/office/drawing/2014/main" id="{FF6306CF-8847-40E1-96DF-4606BE992703}"/>
                  </a:ext>
                </a:extLst>
              </p:cNvPr>
              <p:cNvSpPr txBox="1">
                <a:spLocks/>
              </p:cNvSpPr>
              <p:nvPr/>
            </p:nvSpPr>
            <p:spPr>
              <a:xfrm>
                <a:off x="368037" y="-27481"/>
                <a:ext cx="11400007" cy="1354408"/>
              </a:xfrm>
              <a:prstGeom prst="rect">
                <a:avLst/>
              </a:prstGeom>
            </p:spPr>
            <p:txBody>
              <a:bodyPr>
                <a:noAutofit/>
              </a:bodyPr>
              <a:lst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lgn="ctr" rtl="1" hangingPunct="1">
                  <a:lnSpc>
                    <a:spcPct val="150000"/>
                  </a:lnSpc>
                </a:pPr>
                <a:r>
                  <a:rPr lang="he-IL" sz="3000" dirty="0">
                    <a:latin typeface="Rubik" pitchFamily="2" charset="-79"/>
                    <a:ea typeface="Calibri Light" panose="020F0302020204030204" pitchFamily="34" charset="0"/>
                    <a:cs typeface="Rubik" pitchFamily="2" charset="-79"/>
                  </a:rPr>
                  <a:t>הקשר בין גרף הפונקציה </a:t>
                </a:r>
                <a14:m>
                  <m:oMath xmlns:m="http://schemas.openxmlformats.org/officeDocument/2006/math">
                    <m:r>
                      <a:rPr lang="en-US" sz="3000" i="1" dirty="0" smtClean="0">
                        <a:latin typeface="Cambria Math" panose="02040503050406030204" pitchFamily="18" charset="0"/>
                        <a:ea typeface="Calibri Light" panose="020F0302020204030204" pitchFamily="34" charset="0"/>
                        <a:cs typeface="Rubik" pitchFamily="2" charset="-79"/>
                      </a:rPr>
                      <m:t>𝑓</m:t>
                    </m:r>
                    <m:r>
                      <a:rPr lang="en-US" sz="3000" i="1" dirty="0" smtClean="0">
                        <a:latin typeface="Cambria Math" panose="02040503050406030204" pitchFamily="18" charset="0"/>
                        <a:ea typeface="Calibri Light" panose="020F0302020204030204" pitchFamily="34" charset="0"/>
                        <a:cs typeface="Rubik" pitchFamily="2" charset="-79"/>
                      </a:rPr>
                      <m:t>(</m:t>
                    </m:r>
                    <m:r>
                      <a:rPr lang="en-US" sz="3000" i="1" dirty="0" smtClean="0">
                        <a:latin typeface="Cambria Math" panose="02040503050406030204" pitchFamily="18" charset="0"/>
                        <a:ea typeface="Calibri Light" panose="020F0302020204030204" pitchFamily="34" charset="0"/>
                        <a:cs typeface="Rubik" pitchFamily="2" charset="-79"/>
                      </a:rPr>
                      <m:t>𝑥</m:t>
                    </m:r>
                    <m:r>
                      <a:rPr lang="en-US" sz="3000" i="1" dirty="0" smtClean="0">
                        <a:latin typeface="Cambria Math" panose="02040503050406030204" pitchFamily="18" charset="0"/>
                        <a:ea typeface="Calibri Light" panose="020F0302020204030204" pitchFamily="34" charset="0"/>
                        <a:cs typeface="Rubik" pitchFamily="2" charset="-79"/>
                      </a:rPr>
                      <m:t>)</m:t>
                    </m:r>
                  </m:oMath>
                </a14:m>
                <a:r>
                  <a:rPr lang="he-IL" sz="3000" dirty="0">
                    <a:latin typeface="Rubik" pitchFamily="2" charset="-79"/>
                    <a:ea typeface="Calibri Light" panose="020F0302020204030204" pitchFamily="34" charset="0"/>
                    <a:cs typeface="Rubik" pitchFamily="2" charset="-79"/>
                  </a:rPr>
                  <a:t> לבין גרף הפונקציה </a:t>
                </a:r>
                <a14:m>
                  <m:oMath xmlns:m="http://schemas.openxmlformats.org/officeDocument/2006/math">
                    <m:f>
                      <m:fPr>
                        <m:ctrlPr>
                          <a:rPr lang="en-US" sz="3000" i="1" dirty="0" smtClean="0">
                            <a:latin typeface="Cambria Math" panose="02040503050406030204" pitchFamily="18" charset="0"/>
                            <a:ea typeface="Calibri Light" panose="020F0302020204030204" pitchFamily="34" charset="0"/>
                            <a:cs typeface="Rubik" pitchFamily="2" charset="-79"/>
                          </a:rPr>
                        </m:ctrlPr>
                      </m:fPr>
                      <m:num>
                        <m:r>
                          <a:rPr lang="en-US" sz="3000" i="1" dirty="0" smtClean="0">
                            <a:latin typeface="Cambria Math" panose="02040503050406030204" pitchFamily="18" charset="0"/>
                            <a:ea typeface="Calibri Light" panose="020F0302020204030204" pitchFamily="34" charset="0"/>
                            <a:cs typeface="Rubik" pitchFamily="2" charset="-79"/>
                          </a:rPr>
                          <m:t>1</m:t>
                        </m:r>
                      </m:num>
                      <m:den>
                        <m:r>
                          <a:rPr lang="en-US" sz="3000" i="1" dirty="0" smtClean="0">
                            <a:latin typeface="Cambria Math" panose="02040503050406030204" pitchFamily="18" charset="0"/>
                            <a:ea typeface="Calibri Light" panose="020F0302020204030204" pitchFamily="34" charset="0"/>
                            <a:cs typeface="Rubik" pitchFamily="2" charset="-79"/>
                          </a:rPr>
                          <m:t>𝑓</m:t>
                        </m:r>
                        <m:d>
                          <m:dPr>
                            <m:ctrlPr>
                              <a:rPr lang="en-US" sz="3000" i="1" dirty="0" smtClean="0">
                                <a:latin typeface="Cambria Math" panose="02040503050406030204" pitchFamily="18" charset="0"/>
                                <a:ea typeface="Calibri Light" panose="020F0302020204030204" pitchFamily="34" charset="0"/>
                                <a:cs typeface="Rubik" pitchFamily="2" charset="-79"/>
                              </a:rPr>
                            </m:ctrlPr>
                          </m:dPr>
                          <m:e>
                            <m:r>
                              <a:rPr lang="en-US" sz="3000" i="1" dirty="0" smtClean="0">
                                <a:latin typeface="Cambria Math" panose="02040503050406030204" pitchFamily="18" charset="0"/>
                                <a:ea typeface="Calibri Light" panose="020F0302020204030204" pitchFamily="34" charset="0"/>
                                <a:cs typeface="Rubik" pitchFamily="2" charset="-79"/>
                              </a:rPr>
                              <m:t>𝑥</m:t>
                            </m:r>
                          </m:e>
                        </m:d>
                      </m:den>
                    </m:f>
                    <m:r>
                      <a:rPr lang="he-IL" sz="3000" i="1" dirty="0" smtClean="0">
                        <a:latin typeface="Cambria Math" panose="02040503050406030204" pitchFamily="18" charset="0"/>
                        <a:ea typeface="Calibri Light" panose="020F0302020204030204" pitchFamily="34" charset="0"/>
                        <a:cs typeface="Rubik" pitchFamily="2" charset="-79"/>
                      </a:rPr>
                      <m:t> </m:t>
                    </m:r>
                  </m:oMath>
                </a14:m>
                <a:endParaRPr lang="he-IL" sz="3000" dirty="0">
                  <a:latin typeface="Rubik" pitchFamily="2" charset="-79"/>
                  <a:ea typeface="Calibri Light" panose="020F0302020204030204" pitchFamily="34" charset="0"/>
                  <a:cs typeface="Rubik" pitchFamily="2" charset="-79"/>
                </a:endParaRPr>
              </a:p>
            </p:txBody>
          </p:sp>
        </mc:Choice>
        <mc:Fallback xmlns="">
          <p:sp>
            <p:nvSpPr>
              <p:cNvPr id="3" name="כותרת 1">
                <a:extLst>
                  <a:ext uri="{FF2B5EF4-FFF2-40B4-BE49-F238E27FC236}">
                    <a16:creationId xmlns:a16="http://schemas.microsoft.com/office/drawing/2014/main" id="{FF6306CF-8847-40E1-96DF-4606BE992703}"/>
                  </a:ext>
                </a:extLst>
              </p:cNvPr>
              <p:cNvSpPr txBox="1">
                <a:spLocks noRot="1" noChangeAspect="1" noMove="1" noResize="1" noEditPoints="1" noAdjustHandles="1" noChangeArrowheads="1" noChangeShapeType="1" noTextEdit="1"/>
              </p:cNvSpPr>
              <p:nvPr/>
            </p:nvSpPr>
            <p:spPr>
              <a:xfrm>
                <a:off x="368037" y="-27481"/>
                <a:ext cx="11400007" cy="1354408"/>
              </a:xfrm>
              <a:prstGeom prst="rect">
                <a:avLst/>
              </a:prstGeom>
              <a:blipFill>
                <a:blip r:embed="rId3"/>
                <a:stretch>
                  <a:fillRect/>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77BBF71-A2EC-4054-91E9-3543B8878078}"/>
                  </a:ext>
                </a:extLst>
              </p:cNvPr>
              <p:cNvSpPr txBox="1"/>
              <p:nvPr/>
            </p:nvSpPr>
            <p:spPr>
              <a:xfrm flipH="1">
                <a:off x="3992498" y="926598"/>
                <a:ext cx="3785803" cy="423899"/>
              </a:xfrm>
              <a:prstGeom prst="rect">
                <a:avLst/>
              </a:prstGeom>
              <a:noFill/>
            </p:spPr>
            <p:txBody>
              <a:bodyPr wrap="square" lIns="0" tIns="0" rIns="0" bIns="0" rtlCol="1">
                <a:spAutoFit/>
              </a:bodyPr>
              <a:lstStyle/>
              <a:p>
                <a:r>
                  <a:rPr lang="he-IL" dirty="0"/>
                  <a:t>נשרטט את גרף הפונקציה </a:t>
                </a:r>
                <a14:m>
                  <m:oMath xmlns:m="http://schemas.openxmlformats.org/officeDocument/2006/math">
                    <m:f>
                      <m:fPr>
                        <m:ctrlPr>
                          <a:rPr lang="en-US" i="1" dirty="0">
                            <a:latin typeface="Cambria Math" panose="02040503050406030204" pitchFamily="18" charset="0"/>
                            <a:ea typeface="Calibri Light" panose="020F0302020204030204" pitchFamily="34" charset="0"/>
                            <a:cs typeface="Rubik" pitchFamily="2" charset="-79"/>
                          </a:rPr>
                        </m:ctrlPr>
                      </m:fPr>
                      <m:num>
                        <m:r>
                          <a:rPr lang="en-US" i="1" dirty="0">
                            <a:latin typeface="Cambria Math" panose="02040503050406030204" pitchFamily="18" charset="0"/>
                            <a:ea typeface="Calibri Light" panose="020F0302020204030204" pitchFamily="34" charset="0"/>
                            <a:cs typeface="Rubik" pitchFamily="2" charset="-79"/>
                          </a:rPr>
                          <m:t>1</m:t>
                        </m:r>
                      </m:num>
                      <m:den>
                        <m:r>
                          <a:rPr lang="en-US" i="1" dirty="0">
                            <a:latin typeface="Cambria Math" panose="02040503050406030204" pitchFamily="18" charset="0"/>
                            <a:ea typeface="Calibri Light" panose="020F0302020204030204" pitchFamily="34" charset="0"/>
                            <a:cs typeface="Rubik" pitchFamily="2" charset="-79"/>
                          </a:rPr>
                          <m:t>𝑓</m:t>
                        </m:r>
                        <m:d>
                          <m:dPr>
                            <m:ctrlPr>
                              <a:rPr lang="en-US" i="1" dirty="0">
                                <a:latin typeface="Cambria Math" panose="02040503050406030204" pitchFamily="18" charset="0"/>
                                <a:ea typeface="Calibri Light" panose="020F0302020204030204" pitchFamily="34" charset="0"/>
                                <a:cs typeface="Rubik" pitchFamily="2" charset="-79"/>
                              </a:rPr>
                            </m:ctrlPr>
                          </m:dPr>
                          <m:e>
                            <m:r>
                              <a:rPr lang="en-US" i="1" dirty="0">
                                <a:latin typeface="Cambria Math" panose="02040503050406030204" pitchFamily="18" charset="0"/>
                                <a:ea typeface="Calibri Light" panose="020F0302020204030204" pitchFamily="34" charset="0"/>
                                <a:cs typeface="Rubik" pitchFamily="2" charset="-79"/>
                              </a:rPr>
                              <m:t>𝑥</m:t>
                            </m:r>
                          </m:e>
                        </m:d>
                      </m:den>
                    </m:f>
                    <m:r>
                      <a:rPr lang="he-IL" i="1" dirty="0">
                        <a:latin typeface="Cambria Math" panose="02040503050406030204" pitchFamily="18" charset="0"/>
                        <a:ea typeface="Calibri Light" panose="020F0302020204030204" pitchFamily="34" charset="0"/>
                        <a:cs typeface="Rubik" pitchFamily="2" charset="-79"/>
                      </a:rPr>
                      <m:t> </m:t>
                    </m:r>
                  </m:oMath>
                </a14:m>
                <a:endParaRPr lang="he-IL" dirty="0"/>
              </a:p>
            </p:txBody>
          </p:sp>
        </mc:Choice>
        <mc:Fallback xmlns="">
          <p:sp>
            <p:nvSpPr>
              <p:cNvPr id="24" name="TextBox 23">
                <a:extLst>
                  <a:ext uri="{FF2B5EF4-FFF2-40B4-BE49-F238E27FC236}">
                    <a16:creationId xmlns:a16="http://schemas.microsoft.com/office/drawing/2014/main" id="{877BBF71-A2EC-4054-91E9-3543B8878078}"/>
                  </a:ext>
                </a:extLst>
              </p:cNvPr>
              <p:cNvSpPr txBox="1">
                <a:spLocks noRot="1" noChangeAspect="1" noMove="1" noResize="1" noEditPoints="1" noAdjustHandles="1" noChangeArrowheads="1" noChangeShapeType="1" noTextEdit="1"/>
              </p:cNvSpPr>
              <p:nvPr/>
            </p:nvSpPr>
            <p:spPr>
              <a:xfrm flipH="1">
                <a:off x="3992498" y="926598"/>
                <a:ext cx="3785803" cy="423899"/>
              </a:xfrm>
              <a:prstGeom prst="rect">
                <a:avLst/>
              </a:prstGeom>
              <a:blipFill>
                <a:blip r:embed="rId4"/>
                <a:stretch>
                  <a:fillRect t="-5714" r="-3704" b="-18571"/>
                </a:stretch>
              </a:blipFill>
            </p:spPr>
            <p:txBody>
              <a:bodyPr/>
              <a:lstStyle/>
              <a:p>
                <a:r>
                  <a:rPr lang="he-IL">
                    <a:noFill/>
                  </a:rPr>
                  <a:t> </a:t>
                </a:r>
              </a:p>
            </p:txBody>
          </p:sp>
        </mc:Fallback>
      </mc:AlternateContent>
      <p:cxnSp>
        <p:nvCxnSpPr>
          <p:cNvPr id="74" name="מחבר חץ ישר 73">
            <a:extLst>
              <a:ext uri="{FF2B5EF4-FFF2-40B4-BE49-F238E27FC236}">
                <a16:creationId xmlns:a16="http://schemas.microsoft.com/office/drawing/2014/main" id="{593A69F9-5E85-43F1-A9EE-4768BC59833D}"/>
              </a:ext>
            </a:extLst>
          </p:cNvPr>
          <p:cNvCxnSpPr>
            <a:cxnSpLocks/>
          </p:cNvCxnSpPr>
          <p:nvPr/>
        </p:nvCxnSpPr>
        <p:spPr>
          <a:xfrm>
            <a:off x="4708298" y="3685433"/>
            <a:ext cx="2794454"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75" name="מחבר חץ ישר 74">
            <a:extLst>
              <a:ext uri="{FF2B5EF4-FFF2-40B4-BE49-F238E27FC236}">
                <a16:creationId xmlns:a16="http://schemas.microsoft.com/office/drawing/2014/main" id="{88AC4781-8DA5-44B3-9B11-17D87E4C6C02}"/>
              </a:ext>
            </a:extLst>
          </p:cNvPr>
          <p:cNvCxnSpPr>
            <a:cxnSpLocks/>
          </p:cNvCxnSpPr>
          <p:nvPr/>
        </p:nvCxnSpPr>
        <p:spPr>
          <a:xfrm flipV="1">
            <a:off x="6068040" y="1387227"/>
            <a:ext cx="0" cy="4357675"/>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88" name="TextBox 87">
            <a:extLst>
              <a:ext uri="{FF2B5EF4-FFF2-40B4-BE49-F238E27FC236}">
                <a16:creationId xmlns:a16="http://schemas.microsoft.com/office/drawing/2014/main" id="{C3D47E4F-FABD-4CF7-A0BF-2E33D5231834}"/>
              </a:ext>
            </a:extLst>
          </p:cNvPr>
          <p:cNvSpPr txBox="1"/>
          <p:nvPr/>
        </p:nvSpPr>
        <p:spPr>
          <a:xfrm flipH="1">
            <a:off x="2655901" y="1361485"/>
            <a:ext cx="2008779" cy="276999"/>
          </a:xfrm>
          <a:prstGeom prst="rect">
            <a:avLst/>
          </a:prstGeom>
          <a:noFill/>
        </p:spPr>
        <p:txBody>
          <a:bodyPr wrap="square" lIns="0" tIns="0" rIns="0" bIns="0" rtlCol="1">
            <a:spAutoFit/>
          </a:bodyPr>
          <a:lstStyle/>
          <a:p>
            <a:r>
              <a:rPr lang="he-IL" b="1" u="sng" dirty="0">
                <a:latin typeface="Rubik" pitchFamily="2" charset="-79"/>
                <a:cs typeface="Rubik" pitchFamily="2" charset="-79"/>
              </a:rPr>
              <a:t>נסכם:</a:t>
            </a:r>
            <a:endParaRPr lang="he-IL" dirty="0">
              <a:latin typeface="Rubik" pitchFamily="2" charset="-79"/>
              <a:cs typeface="Rubik" pitchFamily="2" charset="-79"/>
            </a:endParaRPr>
          </a:p>
        </p:txBody>
      </p:sp>
      <mc:AlternateContent xmlns:mc="http://schemas.openxmlformats.org/markup-compatibility/2006" xmlns:a14="http://schemas.microsoft.com/office/drawing/2010/main">
        <mc:Choice Requires="a14">
          <p:sp>
            <p:nvSpPr>
              <p:cNvPr id="103" name="מלבן 102">
                <a:extLst>
                  <a:ext uri="{FF2B5EF4-FFF2-40B4-BE49-F238E27FC236}">
                    <a16:creationId xmlns:a16="http://schemas.microsoft.com/office/drawing/2014/main" id="{05897FBC-42C6-4725-91CD-65D9A14C79A2}"/>
                  </a:ext>
                </a:extLst>
              </p:cNvPr>
              <p:cNvSpPr/>
              <p:nvPr/>
            </p:nvSpPr>
            <p:spPr>
              <a:xfrm>
                <a:off x="6605126" y="3743448"/>
                <a:ext cx="248786"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5</m:t>
                      </m:r>
                    </m:oMath>
                  </m:oMathPara>
                </a14:m>
                <a:endParaRPr lang="he-IL" dirty="0"/>
              </a:p>
            </p:txBody>
          </p:sp>
        </mc:Choice>
        <mc:Fallback xmlns="">
          <p:sp>
            <p:nvSpPr>
              <p:cNvPr id="103" name="מלבן 102">
                <a:extLst>
                  <a:ext uri="{FF2B5EF4-FFF2-40B4-BE49-F238E27FC236}">
                    <a16:creationId xmlns:a16="http://schemas.microsoft.com/office/drawing/2014/main" id="{05897FBC-42C6-4725-91CD-65D9A14C79A2}"/>
                  </a:ext>
                </a:extLst>
              </p:cNvPr>
              <p:cNvSpPr>
                <a:spLocks noRot="1" noChangeAspect="1" noMove="1" noResize="1" noEditPoints="1" noAdjustHandles="1" noChangeArrowheads="1" noChangeShapeType="1" noTextEdit="1"/>
              </p:cNvSpPr>
              <p:nvPr/>
            </p:nvSpPr>
            <p:spPr>
              <a:xfrm>
                <a:off x="6605126" y="3743448"/>
                <a:ext cx="248786" cy="369332"/>
              </a:xfrm>
              <a:prstGeom prst="rect">
                <a:avLst/>
              </a:prstGeom>
              <a:blipFill>
                <a:blip r:embed="rId5"/>
                <a:stretch>
                  <a:fillRect r="-25000"/>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104" name="מלבן 103">
                <a:extLst>
                  <a:ext uri="{FF2B5EF4-FFF2-40B4-BE49-F238E27FC236}">
                    <a16:creationId xmlns:a16="http://schemas.microsoft.com/office/drawing/2014/main" id="{8048E7A5-343A-4C36-BA38-F012A9B8BE66}"/>
                  </a:ext>
                </a:extLst>
              </p:cNvPr>
              <p:cNvSpPr/>
              <p:nvPr/>
            </p:nvSpPr>
            <p:spPr>
              <a:xfrm>
                <a:off x="4958578" y="3756492"/>
                <a:ext cx="248786"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5</m:t>
                      </m:r>
                    </m:oMath>
                  </m:oMathPara>
                </a14:m>
                <a:endParaRPr lang="he-IL" dirty="0"/>
              </a:p>
            </p:txBody>
          </p:sp>
        </mc:Choice>
        <mc:Fallback xmlns="">
          <p:sp>
            <p:nvSpPr>
              <p:cNvPr id="104" name="מלבן 103">
                <a:extLst>
                  <a:ext uri="{FF2B5EF4-FFF2-40B4-BE49-F238E27FC236}">
                    <a16:creationId xmlns:a16="http://schemas.microsoft.com/office/drawing/2014/main" id="{8048E7A5-343A-4C36-BA38-F012A9B8BE66}"/>
                  </a:ext>
                </a:extLst>
              </p:cNvPr>
              <p:cNvSpPr>
                <a:spLocks noRot="1" noChangeAspect="1" noMove="1" noResize="1" noEditPoints="1" noAdjustHandles="1" noChangeArrowheads="1" noChangeShapeType="1" noTextEdit="1"/>
              </p:cNvSpPr>
              <p:nvPr/>
            </p:nvSpPr>
            <p:spPr>
              <a:xfrm>
                <a:off x="4958578" y="3756492"/>
                <a:ext cx="248786" cy="369332"/>
              </a:xfrm>
              <a:prstGeom prst="rect">
                <a:avLst/>
              </a:prstGeom>
              <a:blipFill>
                <a:blip r:embed="rId6"/>
                <a:stretch>
                  <a:fillRect r="-90244"/>
                </a:stretch>
              </a:blipFill>
            </p:spPr>
            <p:txBody>
              <a:bodyPr/>
              <a:lstStyle/>
              <a:p>
                <a:r>
                  <a:rPr lang="he-IL">
                    <a:noFill/>
                  </a:rPr>
                  <a:t> </a:t>
                </a:r>
              </a:p>
            </p:txBody>
          </p:sp>
        </mc:Fallback>
      </mc:AlternateContent>
      <p:sp>
        <p:nvSpPr>
          <p:cNvPr id="105" name="אליפסה 104">
            <a:extLst>
              <a:ext uri="{FF2B5EF4-FFF2-40B4-BE49-F238E27FC236}">
                <a16:creationId xmlns:a16="http://schemas.microsoft.com/office/drawing/2014/main" id="{2E973879-14D0-470D-8CA5-0AD8FDE184AA}"/>
              </a:ext>
            </a:extLst>
          </p:cNvPr>
          <p:cNvSpPr/>
          <p:nvPr/>
        </p:nvSpPr>
        <p:spPr>
          <a:xfrm>
            <a:off x="6694777" y="3640048"/>
            <a:ext cx="142268" cy="114295"/>
          </a:xfrm>
          <a:prstGeom prst="ellipse">
            <a:avLst/>
          </a:prstGeom>
          <a:solidFill>
            <a:schemeClr val="bg1"/>
          </a:solidFill>
          <a:ln w="38100">
            <a:solidFill>
              <a:srgbClr val="8A0437"/>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6920047E-E735-4B4A-8C73-D8E04D31CD52}"/>
              </a:ext>
            </a:extLst>
          </p:cNvPr>
          <p:cNvSpPr/>
          <p:nvPr/>
        </p:nvSpPr>
        <p:spPr>
          <a:xfrm>
            <a:off x="5996906" y="4013432"/>
            <a:ext cx="142268" cy="114295"/>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צורה חופשית: צורה 36">
            <a:extLst>
              <a:ext uri="{FF2B5EF4-FFF2-40B4-BE49-F238E27FC236}">
                <a16:creationId xmlns:a16="http://schemas.microsoft.com/office/drawing/2014/main" id="{DD5A1DE8-0E41-42DD-974E-3118B9596BB2}"/>
              </a:ext>
            </a:extLst>
          </p:cNvPr>
          <p:cNvSpPr/>
          <p:nvPr/>
        </p:nvSpPr>
        <p:spPr>
          <a:xfrm>
            <a:off x="5866348" y="3928495"/>
            <a:ext cx="418993" cy="111126"/>
          </a:xfrm>
          <a:custGeom>
            <a:avLst/>
            <a:gdLst>
              <a:gd name="connsiteX0" fmla="*/ 0 w 609600"/>
              <a:gd name="connsiteY0" fmla="*/ 0 h 1190637"/>
              <a:gd name="connsiteX1" fmla="*/ 314325 w 609600"/>
              <a:gd name="connsiteY1" fmla="*/ 1190625 h 1190637"/>
              <a:gd name="connsiteX2" fmla="*/ 609600 w 609600"/>
              <a:gd name="connsiteY2" fmla="*/ 19050 h 1190637"/>
            </a:gdLst>
            <a:ahLst/>
            <a:cxnLst>
              <a:cxn ang="0">
                <a:pos x="connsiteX0" y="connsiteY0"/>
              </a:cxn>
              <a:cxn ang="0">
                <a:pos x="connsiteX1" y="connsiteY1"/>
              </a:cxn>
              <a:cxn ang="0">
                <a:pos x="connsiteX2" y="connsiteY2"/>
              </a:cxn>
            </a:cxnLst>
            <a:rect l="l" t="t" r="r" b="b"/>
            <a:pathLst>
              <a:path w="609600" h="1190637">
                <a:moveTo>
                  <a:pt x="0" y="0"/>
                </a:moveTo>
                <a:cubicBezTo>
                  <a:pt x="106362" y="593725"/>
                  <a:pt x="212725" y="1187450"/>
                  <a:pt x="314325" y="1190625"/>
                </a:cubicBezTo>
                <a:cubicBezTo>
                  <a:pt x="415925" y="1193800"/>
                  <a:pt x="512762" y="606425"/>
                  <a:pt x="609600" y="19050"/>
                </a:cubicBezTo>
              </a:path>
            </a:pathLst>
          </a:custGeom>
          <a:noFill/>
          <a:ln w="38100">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38" name="מחבר ישר 37">
            <a:extLst>
              <a:ext uri="{FF2B5EF4-FFF2-40B4-BE49-F238E27FC236}">
                <a16:creationId xmlns:a16="http://schemas.microsoft.com/office/drawing/2014/main" id="{88154207-3692-4B5D-B564-7B268F992042}"/>
              </a:ext>
            </a:extLst>
          </p:cNvPr>
          <p:cNvCxnSpPr>
            <a:cxnSpLocks/>
          </p:cNvCxnSpPr>
          <p:nvPr/>
        </p:nvCxnSpPr>
        <p:spPr>
          <a:xfrm flipH="1">
            <a:off x="4059487" y="3429000"/>
            <a:ext cx="3874838" cy="0"/>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7C4945C5-FCDA-4A27-A877-F89ADFF5AFEF}"/>
              </a:ext>
            </a:extLst>
          </p:cNvPr>
          <p:cNvSpPr txBox="1"/>
          <p:nvPr/>
        </p:nvSpPr>
        <p:spPr>
          <a:xfrm flipH="1">
            <a:off x="9103118" y="940360"/>
            <a:ext cx="2641547" cy="276999"/>
          </a:xfrm>
          <a:prstGeom prst="rect">
            <a:avLst/>
          </a:prstGeom>
          <a:noFill/>
        </p:spPr>
        <p:txBody>
          <a:bodyPr wrap="square" lIns="0" tIns="0" rIns="0" bIns="0" rtlCol="1">
            <a:spAutoFit/>
          </a:bodyPr>
          <a:lstStyle/>
          <a:p>
            <a:r>
              <a:rPr lang="he-IL" dirty="0"/>
              <a:t>לפניכם גרף הפונקציה </a:t>
            </a:r>
          </a:p>
        </p:txBody>
      </p:sp>
      <mc:AlternateContent xmlns:mc="http://schemas.openxmlformats.org/markup-compatibility/2006" xmlns:a14="http://schemas.microsoft.com/office/drawing/2010/main">
        <mc:Choice Requires="a14">
          <p:sp>
            <p:nvSpPr>
              <p:cNvPr id="40" name="מלבן 39">
                <a:extLst>
                  <a:ext uri="{FF2B5EF4-FFF2-40B4-BE49-F238E27FC236}">
                    <a16:creationId xmlns:a16="http://schemas.microsoft.com/office/drawing/2014/main" id="{687A9F12-B8F3-4A6B-8530-6A46E282B960}"/>
                  </a:ext>
                </a:extLst>
              </p:cNvPr>
              <p:cNvSpPr/>
              <p:nvPr/>
            </p:nvSpPr>
            <p:spPr>
              <a:xfrm>
                <a:off x="8408440" y="1546759"/>
                <a:ext cx="248786"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1" i="1" dirty="0" smtClean="0">
                          <a:latin typeface="Cambria Math" panose="02040503050406030204" pitchFamily="18" charset="0"/>
                        </a:rPr>
                        <m:t>𝒇</m:t>
                      </m:r>
                      <m:d>
                        <m:dPr>
                          <m:ctrlPr>
                            <a:rPr lang="en-US" b="1" i="1" dirty="0" smtClean="0">
                              <a:latin typeface="Cambria Math" panose="02040503050406030204" pitchFamily="18" charset="0"/>
                            </a:rPr>
                          </m:ctrlPr>
                        </m:dPr>
                        <m:e>
                          <m:r>
                            <a:rPr lang="en-US" b="1" i="1" dirty="0" smtClean="0">
                              <a:latin typeface="Cambria Math" panose="02040503050406030204" pitchFamily="18" charset="0"/>
                            </a:rPr>
                            <m:t>𝒙</m:t>
                          </m:r>
                        </m:e>
                      </m:d>
                    </m:oMath>
                  </m:oMathPara>
                </a14:m>
                <a:endParaRPr lang="he-IL" b="1" dirty="0"/>
              </a:p>
            </p:txBody>
          </p:sp>
        </mc:Choice>
        <mc:Fallback xmlns="">
          <p:sp>
            <p:nvSpPr>
              <p:cNvPr id="40" name="מלבן 39">
                <a:extLst>
                  <a:ext uri="{FF2B5EF4-FFF2-40B4-BE49-F238E27FC236}">
                    <a16:creationId xmlns:a16="http://schemas.microsoft.com/office/drawing/2014/main" id="{687A9F12-B8F3-4A6B-8530-6A46E282B960}"/>
                  </a:ext>
                </a:extLst>
              </p:cNvPr>
              <p:cNvSpPr>
                <a:spLocks noRot="1" noChangeAspect="1" noMove="1" noResize="1" noEditPoints="1" noAdjustHandles="1" noChangeArrowheads="1" noChangeShapeType="1" noTextEdit="1"/>
              </p:cNvSpPr>
              <p:nvPr/>
            </p:nvSpPr>
            <p:spPr>
              <a:xfrm>
                <a:off x="8408440" y="1546759"/>
                <a:ext cx="248786" cy="369332"/>
              </a:xfrm>
              <a:prstGeom prst="rect">
                <a:avLst/>
              </a:prstGeom>
              <a:blipFill>
                <a:blip r:embed="rId7"/>
                <a:stretch>
                  <a:fillRect l="-7317" r="-112195" b="-15000"/>
                </a:stretch>
              </a:blipFill>
            </p:spPr>
            <p:txBody>
              <a:bodyPr/>
              <a:lstStyle/>
              <a:p>
                <a:r>
                  <a:rPr lang="he-IL">
                    <a:noFill/>
                  </a:rPr>
                  <a:t> </a:t>
                </a:r>
              </a:p>
            </p:txBody>
          </p:sp>
        </mc:Fallback>
      </mc:AlternateContent>
      <p:cxnSp>
        <p:nvCxnSpPr>
          <p:cNvPr id="41" name="מחבר חץ ישר 40">
            <a:extLst>
              <a:ext uri="{FF2B5EF4-FFF2-40B4-BE49-F238E27FC236}">
                <a16:creationId xmlns:a16="http://schemas.microsoft.com/office/drawing/2014/main" id="{2550543A-FFF8-42DF-9B76-363034AB9F56}"/>
              </a:ext>
            </a:extLst>
          </p:cNvPr>
          <p:cNvCxnSpPr>
            <a:cxnSpLocks/>
          </p:cNvCxnSpPr>
          <p:nvPr/>
        </p:nvCxnSpPr>
        <p:spPr>
          <a:xfrm>
            <a:off x="7860258" y="3679706"/>
            <a:ext cx="4253615" cy="1894"/>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97A4A83-9683-4A28-8B08-0CFBC370D635}"/>
                  </a:ext>
                </a:extLst>
              </p:cNvPr>
              <p:cNvSpPr txBox="1"/>
              <p:nvPr/>
            </p:nvSpPr>
            <p:spPr>
              <a:xfrm flipH="1">
                <a:off x="11431114" y="3102408"/>
                <a:ext cx="829404" cy="276999"/>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Rubik" pitchFamily="2" charset="-79"/>
                        </a:rPr>
                        <m:t>𝑦</m:t>
                      </m:r>
                      <m:r>
                        <a:rPr lang="en-US" b="0" i="1" smtClean="0">
                          <a:latin typeface="Cambria Math" panose="02040503050406030204" pitchFamily="18" charset="0"/>
                          <a:cs typeface="Rubik" pitchFamily="2" charset="-79"/>
                        </a:rPr>
                        <m:t>=</m:t>
                      </m:r>
                      <m:r>
                        <a:rPr lang="en-US" b="0" i="1" smtClean="0">
                          <a:latin typeface="Cambria Math" panose="02040503050406030204" pitchFamily="18" charset="0"/>
                          <a:cs typeface="Rubik" pitchFamily="2" charset="-79"/>
                        </a:rPr>
                        <m:t>2</m:t>
                      </m:r>
                    </m:oMath>
                  </m:oMathPara>
                </a14:m>
                <a:endParaRPr lang="he-IL" dirty="0">
                  <a:latin typeface="Rubik" pitchFamily="2" charset="-79"/>
                  <a:cs typeface="Rubik" pitchFamily="2" charset="-79"/>
                </a:endParaRPr>
              </a:p>
            </p:txBody>
          </p:sp>
        </mc:Choice>
        <mc:Fallback xmlns="">
          <p:sp>
            <p:nvSpPr>
              <p:cNvPr id="42" name="TextBox 41">
                <a:extLst>
                  <a:ext uri="{FF2B5EF4-FFF2-40B4-BE49-F238E27FC236}">
                    <a16:creationId xmlns:a16="http://schemas.microsoft.com/office/drawing/2014/main" id="{997A4A83-9683-4A28-8B08-0CFBC370D635}"/>
                  </a:ext>
                </a:extLst>
              </p:cNvPr>
              <p:cNvSpPr txBox="1">
                <a:spLocks noRot="1" noChangeAspect="1" noMove="1" noResize="1" noEditPoints="1" noAdjustHandles="1" noChangeArrowheads="1" noChangeShapeType="1" noTextEdit="1"/>
              </p:cNvSpPr>
              <p:nvPr/>
            </p:nvSpPr>
            <p:spPr>
              <a:xfrm flipH="1">
                <a:off x="11431114" y="3102408"/>
                <a:ext cx="829404" cy="276999"/>
              </a:xfrm>
              <a:prstGeom prst="rect">
                <a:avLst/>
              </a:prstGeom>
              <a:blipFill>
                <a:blip r:embed="rId8"/>
                <a:stretch>
                  <a:fillRect b="-28889"/>
                </a:stretch>
              </a:blipFill>
            </p:spPr>
            <p:txBody>
              <a:bodyPr/>
              <a:lstStyle/>
              <a:p>
                <a:r>
                  <a:rPr lang="he-IL">
                    <a:noFill/>
                  </a:rPr>
                  <a:t> </a:t>
                </a:r>
              </a:p>
            </p:txBody>
          </p:sp>
        </mc:Fallback>
      </mc:AlternateContent>
      <p:cxnSp>
        <p:nvCxnSpPr>
          <p:cNvPr id="43" name="מחבר חץ ישר 42">
            <a:extLst>
              <a:ext uri="{FF2B5EF4-FFF2-40B4-BE49-F238E27FC236}">
                <a16:creationId xmlns:a16="http://schemas.microsoft.com/office/drawing/2014/main" id="{81490BC5-7BB0-4B1D-8735-71FAE58431E7}"/>
              </a:ext>
            </a:extLst>
          </p:cNvPr>
          <p:cNvCxnSpPr>
            <a:cxnSpLocks/>
          </p:cNvCxnSpPr>
          <p:nvPr/>
        </p:nvCxnSpPr>
        <p:spPr>
          <a:xfrm flipV="1">
            <a:off x="9844283" y="1336265"/>
            <a:ext cx="0" cy="4357676"/>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44" name="מחבר ישר 43">
            <a:extLst>
              <a:ext uri="{FF2B5EF4-FFF2-40B4-BE49-F238E27FC236}">
                <a16:creationId xmlns:a16="http://schemas.microsoft.com/office/drawing/2014/main" id="{A0D2C062-887D-4DF5-88B2-237946459E84}"/>
              </a:ext>
            </a:extLst>
          </p:cNvPr>
          <p:cNvCxnSpPr>
            <a:cxnSpLocks/>
          </p:cNvCxnSpPr>
          <p:nvPr/>
        </p:nvCxnSpPr>
        <p:spPr>
          <a:xfrm>
            <a:off x="9246614" y="1328559"/>
            <a:ext cx="0" cy="4335974"/>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p:cxnSp>
        <p:nvCxnSpPr>
          <p:cNvPr id="45" name="מחבר ישר 44">
            <a:extLst>
              <a:ext uri="{FF2B5EF4-FFF2-40B4-BE49-F238E27FC236}">
                <a16:creationId xmlns:a16="http://schemas.microsoft.com/office/drawing/2014/main" id="{20BC7818-4206-4FDD-9593-D959146A9E25}"/>
              </a:ext>
            </a:extLst>
          </p:cNvPr>
          <p:cNvCxnSpPr>
            <a:cxnSpLocks/>
          </p:cNvCxnSpPr>
          <p:nvPr/>
        </p:nvCxnSpPr>
        <p:spPr>
          <a:xfrm>
            <a:off x="10484864" y="1357966"/>
            <a:ext cx="0" cy="4335974"/>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מלבן 45">
                <a:extLst>
                  <a:ext uri="{FF2B5EF4-FFF2-40B4-BE49-F238E27FC236}">
                    <a16:creationId xmlns:a16="http://schemas.microsoft.com/office/drawing/2014/main" id="{FF55D46D-437A-46C0-9A62-6B483C7CE5F0}"/>
                  </a:ext>
                </a:extLst>
              </p:cNvPr>
              <p:cNvSpPr/>
              <p:nvPr/>
            </p:nvSpPr>
            <p:spPr>
              <a:xfrm>
                <a:off x="10442848" y="3614726"/>
                <a:ext cx="248786"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5</m:t>
                      </m:r>
                    </m:oMath>
                  </m:oMathPara>
                </a14:m>
                <a:endParaRPr lang="he-IL" dirty="0"/>
              </a:p>
            </p:txBody>
          </p:sp>
        </mc:Choice>
        <mc:Fallback xmlns="">
          <p:sp>
            <p:nvSpPr>
              <p:cNvPr id="46" name="מלבן 45">
                <a:extLst>
                  <a:ext uri="{FF2B5EF4-FFF2-40B4-BE49-F238E27FC236}">
                    <a16:creationId xmlns:a16="http://schemas.microsoft.com/office/drawing/2014/main" id="{FF55D46D-437A-46C0-9A62-6B483C7CE5F0}"/>
                  </a:ext>
                </a:extLst>
              </p:cNvPr>
              <p:cNvSpPr>
                <a:spLocks noRot="1" noChangeAspect="1" noMove="1" noResize="1" noEditPoints="1" noAdjustHandles="1" noChangeArrowheads="1" noChangeShapeType="1" noTextEdit="1"/>
              </p:cNvSpPr>
              <p:nvPr/>
            </p:nvSpPr>
            <p:spPr>
              <a:xfrm>
                <a:off x="10442848" y="3614726"/>
                <a:ext cx="248786" cy="369332"/>
              </a:xfrm>
              <a:prstGeom prst="rect">
                <a:avLst/>
              </a:prstGeom>
              <a:blipFill>
                <a:blip r:embed="rId9"/>
                <a:stretch>
                  <a:fillRect r="-21951"/>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48" name="מלבן 47">
                <a:extLst>
                  <a:ext uri="{FF2B5EF4-FFF2-40B4-BE49-F238E27FC236}">
                    <a16:creationId xmlns:a16="http://schemas.microsoft.com/office/drawing/2014/main" id="{CB16BDB7-2367-4CD4-8E3A-90ED8EB284E9}"/>
                  </a:ext>
                </a:extLst>
              </p:cNvPr>
              <p:cNvSpPr/>
              <p:nvPr/>
            </p:nvSpPr>
            <p:spPr>
              <a:xfrm>
                <a:off x="8796300" y="3627770"/>
                <a:ext cx="248786"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5</m:t>
                      </m:r>
                    </m:oMath>
                  </m:oMathPara>
                </a14:m>
                <a:endParaRPr lang="he-IL" dirty="0"/>
              </a:p>
            </p:txBody>
          </p:sp>
        </mc:Choice>
        <mc:Fallback xmlns="">
          <p:sp>
            <p:nvSpPr>
              <p:cNvPr id="48" name="מלבן 47">
                <a:extLst>
                  <a:ext uri="{FF2B5EF4-FFF2-40B4-BE49-F238E27FC236}">
                    <a16:creationId xmlns:a16="http://schemas.microsoft.com/office/drawing/2014/main" id="{CB16BDB7-2367-4CD4-8E3A-90ED8EB284E9}"/>
                  </a:ext>
                </a:extLst>
              </p:cNvPr>
              <p:cNvSpPr>
                <a:spLocks noRot="1" noChangeAspect="1" noMove="1" noResize="1" noEditPoints="1" noAdjustHandles="1" noChangeArrowheads="1" noChangeShapeType="1" noTextEdit="1"/>
              </p:cNvSpPr>
              <p:nvPr/>
            </p:nvSpPr>
            <p:spPr>
              <a:xfrm>
                <a:off x="8796300" y="3627770"/>
                <a:ext cx="248786" cy="369332"/>
              </a:xfrm>
              <a:prstGeom prst="rect">
                <a:avLst/>
              </a:prstGeom>
              <a:blipFill>
                <a:blip r:embed="rId10"/>
                <a:stretch>
                  <a:fillRect r="-90244"/>
                </a:stretch>
              </a:blipFill>
            </p:spPr>
            <p:txBody>
              <a:bodyPr/>
              <a:lstStyle/>
              <a:p>
                <a:r>
                  <a:rPr lang="he-IL">
                    <a:noFill/>
                  </a:rPr>
                  <a:t> </a:t>
                </a:r>
              </a:p>
            </p:txBody>
          </p:sp>
        </mc:Fallback>
      </mc:AlternateContent>
      <p:sp>
        <p:nvSpPr>
          <p:cNvPr id="49" name="צורה חופשית: צורה 48">
            <a:extLst>
              <a:ext uri="{FF2B5EF4-FFF2-40B4-BE49-F238E27FC236}">
                <a16:creationId xmlns:a16="http://schemas.microsoft.com/office/drawing/2014/main" id="{2474DB91-7D75-471A-9396-E9C2F9376538}"/>
              </a:ext>
            </a:extLst>
          </p:cNvPr>
          <p:cNvSpPr/>
          <p:nvPr/>
        </p:nvSpPr>
        <p:spPr>
          <a:xfrm flipH="1">
            <a:off x="7860258" y="1456169"/>
            <a:ext cx="1304399" cy="1577893"/>
          </a:xfrm>
          <a:custGeom>
            <a:avLst/>
            <a:gdLst>
              <a:gd name="connsiteX0" fmla="*/ 89 w 1495514"/>
              <a:gd name="connsiteY0" fmla="*/ 0 h 2486025"/>
              <a:gd name="connsiteX1" fmla="*/ 247739 w 1495514"/>
              <a:gd name="connsiteY1" fmla="*/ 1933575 h 2486025"/>
              <a:gd name="connsiteX2" fmla="*/ 1495514 w 1495514"/>
              <a:gd name="connsiteY2" fmla="*/ 2486025 h 2486025"/>
            </a:gdLst>
            <a:ahLst/>
            <a:cxnLst>
              <a:cxn ang="0">
                <a:pos x="connsiteX0" y="connsiteY0"/>
              </a:cxn>
              <a:cxn ang="0">
                <a:pos x="connsiteX1" y="connsiteY1"/>
              </a:cxn>
              <a:cxn ang="0">
                <a:pos x="connsiteX2" y="connsiteY2"/>
              </a:cxn>
            </a:cxnLst>
            <a:rect l="l" t="t" r="r" b="b"/>
            <a:pathLst>
              <a:path w="1495514" h="2486025">
                <a:moveTo>
                  <a:pt x="89" y="0"/>
                </a:moveTo>
                <a:cubicBezTo>
                  <a:pt x="-705" y="759619"/>
                  <a:pt x="-1498" y="1519238"/>
                  <a:pt x="247739" y="1933575"/>
                </a:cubicBezTo>
                <a:cubicBezTo>
                  <a:pt x="496976" y="2347912"/>
                  <a:pt x="996245" y="2416968"/>
                  <a:pt x="1495514" y="2486025"/>
                </a:cubicBezTo>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צורה חופשית: צורה 49">
            <a:extLst>
              <a:ext uri="{FF2B5EF4-FFF2-40B4-BE49-F238E27FC236}">
                <a16:creationId xmlns:a16="http://schemas.microsoft.com/office/drawing/2014/main" id="{AFB5AC7B-BC06-4AC0-AF72-039C872FC80D}"/>
              </a:ext>
            </a:extLst>
          </p:cNvPr>
          <p:cNvSpPr/>
          <p:nvPr/>
        </p:nvSpPr>
        <p:spPr>
          <a:xfrm>
            <a:off x="10616993" y="1496317"/>
            <a:ext cx="1304399" cy="1577893"/>
          </a:xfrm>
          <a:custGeom>
            <a:avLst/>
            <a:gdLst>
              <a:gd name="connsiteX0" fmla="*/ 89 w 1495514"/>
              <a:gd name="connsiteY0" fmla="*/ 0 h 2486025"/>
              <a:gd name="connsiteX1" fmla="*/ 247739 w 1495514"/>
              <a:gd name="connsiteY1" fmla="*/ 1933575 h 2486025"/>
              <a:gd name="connsiteX2" fmla="*/ 1495514 w 1495514"/>
              <a:gd name="connsiteY2" fmla="*/ 2486025 h 2486025"/>
            </a:gdLst>
            <a:ahLst/>
            <a:cxnLst>
              <a:cxn ang="0">
                <a:pos x="connsiteX0" y="connsiteY0"/>
              </a:cxn>
              <a:cxn ang="0">
                <a:pos x="connsiteX1" y="connsiteY1"/>
              </a:cxn>
              <a:cxn ang="0">
                <a:pos x="connsiteX2" y="connsiteY2"/>
              </a:cxn>
            </a:cxnLst>
            <a:rect l="l" t="t" r="r" b="b"/>
            <a:pathLst>
              <a:path w="1495514" h="2486025">
                <a:moveTo>
                  <a:pt x="89" y="0"/>
                </a:moveTo>
                <a:cubicBezTo>
                  <a:pt x="-705" y="759619"/>
                  <a:pt x="-1498" y="1519238"/>
                  <a:pt x="247739" y="1933575"/>
                </a:cubicBezTo>
                <a:cubicBezTo>
                  <a:pt x="496976" y="2347912"/>
                  <a:pt x="996245" y="2416968"/>
                  <a:pt x="1495514" y="2486025"/>
                </a:cubicBezTo>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צורה חופשית: צורה 50">
            <a:extLst>
              <a:ext uri="{FF2B5EF4-FFF2-40B4-BE49-F238E27FC236}">
                <a16:creationId xmlns:a16="http://schemas.microsoft.com/office/drawing/2014/main" id="{131A043A-50A9-4104-94B2-6BDD7AC54CBA}"/>
              </a:ext>
            </a:extLst>
          </p:cNvPr>
          <p:cNvSpPr/>
          <p:nvPr/>
        </p:nvSpPr>
        <p:spPr>
          <a:xfrm rot="10800000">
            <a:off x="9313802" y="4212637"/>
            <a:ext cx="1110089" cy="1357848"/>
          </a:xfrm>
          <a:custGeom>
            <a:avLst/>
            <a:gdLst>
              <a:gd name="connsiteX0" fmla="*/ 0 w 609600"/>
              <a:gd name="connsiteY0" fmla="*/ 0 h 1190637"/>
              <a:gd name="connsiteX1" fmla="*/ 314325 w 609600"/>
              <a:gd name="connsiteY1" fmla="*/ 1190625 h 1190637"/>
              <a:gd name="connsiteX2" fmla="*/ 609600 w 609600"/>
              <a:gd name="connsiteY2" fmla="*/ 19050 h 1190637"/>
            </a:gdLst>
            <a:ahLst/>
            <a:cxnLst>
              <a:cxn ang="0">
                <a:pos x="connsiteX0" y="connsiteY0"/>
              </a:cxn>
              <a:cxn ang="0">
                <a:pos x="connsiteX1" y="connsiteY1"/>
              </a:cxn>
              <a:cxn ang="0">
                <a:pos x="connsiteX2" y="connsiteY2"/>
              </a:cxn>
            </a:cxnLst>
            <a:rect l="l" t="t" r="r" b="b"/>
            <a:pathLst>
              <a:path w="609600" h="1190637">
                <a:moveTo>
                  <a:pt x="0" y="0"/>
                </a:moveTo>
                <a:cubicBezTo>
                  <a:pt x="106362" y="593725"/>
                  <a:pt x="212725" y="1187450"/>
                  <a:pt x="314325" y="1190625"/>
                </a:cubicBezTo>
                <a:cubicBezTo>
                  <a:pt x="415925" y="1193800"/>
                  <a:pt x="512762" y="606425"/>
                  <a:pt x="609600" y="19050"/>
                </a:cubicBezTo>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52" name="מלבן 51">
                <a:extLst>
                  <a:ext uri="{FF2B5EF4-FFF2-40B4-BE49-F238E27FC236}">
                    <a16:creationId xmlns:a16="http://schemas.microsoft.com/office/drawing/2014/main" id="{C18309C1-070D-48DB-9FA8-CC8437ADC5CD}"/>
                  </a:ext>
                </a:extLst>
              </p:cNvPr>
              <p:cNvSpPr/>
              <p:nvPr/>
            </p:nvSpPr>
            <p:spPr>
              <a:xfrm>
                <a:off x="9769214" y="3904516"/>
                <a:ext cx="242374"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m:t>
                      </m:r>
                      <m:r>
                        <a:rPr lang="en-US" sz="1600" b="0" i="1" smtClean="0">
                          <a:latin typeface="Cambria Math" panose="02040503050406030204" pitchFamily="18" charset="0"/>
                        </a:rPr>
                        <m:t>0</m:t>
                      </m:r>
                      <m:r>
                        <a:rPr lang="en-US" sz="1600" b="0" i="1" smtClean="0">
                          <a:latin typeface="Cambria Math" panose="02040503050406030204" pitchFamily="18" charset="0"/>
                        </a:rPr>
                        <m:t>,−</m:t>
                      </m:r>
                      <m:r>
                        <a:rPr lang="en-US" sz="1600" b="0" i="1" smtClean="0">
                          <a:latin typeface="Cambria Math" panose="02040503050406030204" pitchFamily="18" charset="0"/>
                        </a:rPr>
                        <m:t>3</m:t>
                      </m:r>
                      <m:r>
                        <a:rPr lang="en-US" sz="1600" b="0" i="1" smtClean="0">
                          <a:latin typeface="Cambria Math" panose="02040503050406030204" pitchFamily="18" charset="0"/>
                        </a:rPr>
                        <m:t>)</m:t>
                      </m:r>
                    </m:oMath>
                  </m:oMathPara>
                </a14:m>
                <a:endParaRPr lang="he-IL" sz="1600" dirty="0"/>
              </a:p>
            </p:txBody>
          </p:sp>
        </mc:Choice>
        <mc:Fallback xmlns="">
          <p:sp>
            <p:nvSpPr>
              <p:cNvPr id="52" name="מלבן 51">
                <a:extLst>
                  <a:ext uri="{FF2B5EF4-FFF2-40B4-BE49-F238E27FC236}">
                    <a16:creationId xmlns:a16="http://schemas.microsoft.com/office/drawing/2014/main" id="{C18309C1-070D-48DB-9FA8-CC8437ADC5CD}"/>
                  </a:ext>
                </a:extLst>
              </p:cNvPr>
              <p:cNvSpPr>
                <a:spLocks noRot="1" noChangeAspect="1" noMove="1" noResize="1" noEditPoints="1" noAdjustHandles="1" noChangeArrowheads="1" noChangeShapeType="1" noTextEdit="1"/>
              </p:cNvSpPr>
              <p:nvPr/>
            </p:nvSpPr>
            <p:spPr>
              <a:xfrm>
                <a:off x="9769214" y="3904516"/>
                <a:ext cx="242374" cy="338554"/>
              </a:xfrm>
              <a:prstGeom prst="rect">
                <a:avLst/>
              </a:prstGeom>
              <a:blipFill>
                <a:blip r:embed="rId11"/>
                <a:stretch>
                  <a:fillRect l="-2564" r="-238462" b="-12727"/>
                </a:stretch>
              </a:blipFill>
            </p:spPr>
            <p:txBody>
              <a:bodyPr/>
              <a:lstStyle/>
              <a:p>
                <a:r>
                  <a:rPr lang="he-IL">
                    <a:noFill/>
                  </a:rPr>
                  <a:t> </a:t>
                </a:r>
              </a:p>
            </p:txBody>
          </p:sp>
        </mc:Fallback>
      </mc:AlternateContent>
      <p:sp>
        <p:nvSpPr>
          <p:cNvPr id="54" name="אליפסה 53">
            <a:extLst>
              <a:ext uri="{FF2B5EF4-FFF2-40B4-BE49-F238E27FC236}">
                <a16:creationId xmlns:a16="http://schemas.microsoft.com/office/drawing/2014/main" id="{FBA7E780-DD54-485E-B6C7-7194D00C1763}"/>
              </a:ext>
            </a:extLst>
          </p:cNvPr>
          <p:cNvSpPr/>
          <p:nvPr/>
        </p:nvSpPr>
        <p:spPr>
          <a:xfrm>
            <a:off x="9769214" y="4173755"/>
            <a:ext cx="142268" cy="114295"/>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55" name="מחבר ישר 54">
            <a:extLst>
              <a:ext uri="{FF2B5EF4-FFF2-40B4-BE49-F238E27FC236}">
                <a16:creationId xmlns:a16="http://schemas.microsoft.com/office/drawing/2014/main" id="{D48209D7-3082-4C68-B621-0620B8443162}"/>
              </a:ext>
            </a:extLst>
          </p:cNvPr>
          <p:cNvCxnSpPr>
            <a:cxnSpLocks/>
          </p:cNvCxnSpPr>
          <p:nvPr/>
        </p:nvCxnSpPr>
        <p:spPr>
          <a:xfrm flipH="1">
            <a:off x="7736817" y="3137273"/>
            <a:ext cx="4322173" cy="0"/>
          </a:xfrm>
          <a:prstGeom prst="line">
            <a:avLst/>
          </a:prstGeom>
          <a:ln w="38100">
            <a:solidFill>
              <a:srgbClr val="8A0437"/>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 name="מלבן 55">
                <a:extLst>
                  <a:ext uri="{FF2B5EF4-FFF2-40B4-BE49-F238E27FC236}">
                    <a16:creationId xmlns:a16="http://schemas.microsoft.com/office/drawing/2014/main" id="{16E151DE-10B6-484B-9EFE-70215E668A1D}"/>
                  </a:ext>
                </a:extLst>
              </p:cNvPr>
              <p:cNvSpPr/>
              <p:nvPr/>
            </p:nvSpPr>
            <p:spPr>
              <a:xfrm>
                <a:off x="6065416" y="3963682"/>
                <a:ext cx="242374" cy="5549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m:t>
                      </m:r>
                      <m:r>
                        <a:rPr lang="en-US" sz="1600" b="0" i="1" smtClean="0">
                          <a:latin typeface="Cambria Math" panose="02040503050406030204" pitchFamily="18" charset="0"/>
                        </a:rPr>
                        <m:t>0</m:t>
                      </m:r>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1</m:t>
                          </m:r>
                        </m:num>
                        <m:den>
                          <m:r>
                            <a:rPr lang="en-US" sz="1600" b="0" i="1" smtClean="0">
                              <a:latin typeface="Cambria Math" panose="02040503050406030204" pitchFamily="18" charset="0"/>
                            </a:rPr>
                            <m:t>3</m:t>
                          </m:r>
                        </m:den>
                      </m:f>
                      <m:r>
                        <a:rPr lang="en-US" sz="1600" b="0" i="1" smtClean="0">
                          <a:latin typeface="Cambria Math" panose="02040503050406030204" pitchFamily="18" charset="0"/>
                        </a:rPr>
                        <m:t>)</m:t>
                      </m:r>
                    </m:oMath>
                  </m:oMathPara>
                </a14:m>
                <a:endParaRPr lang="he-IL" sz="1600" dirty="0"/>
              </a:p>
            </p:txBody>
          </p:sp>
        </mc:Choice>
        <mc:Fallback xmlns="">
          <p:sp>
            <p:nvSpPr>
              <p:cNvPr id="56" name="מלבן 55">
                <a:extLst>
                  <a:ext uri="{FF2B5EF4-FFF2-40B4-BE49-F238E27FC236}">
                    <a16:creationId xmlns:a16="http://schemas.microsoft.com/office/drawing/2014/main" id="{16E151DE-10B6-484B-9EFE-70215E668A1D}"/>
                  </a:ext>
                </a:extLst>
              </p:cNvPr>
              <p:cNvSpPr>
                <a:spLocks noRot="1" noChangeAspect="1" noMove="1" noResize="1" noEditPoints="1" noAdjustHandles="1" noChangeArrowheads="1" noChangeShapeType="1" noTextEdit="1"/>
              </p:cNvSpPr>
              <p:nvPr/>
            </p:nvSpPr>
            <p:spPr>
              <a:xfrm>
                <a:off x="6065416" y="3963682"/>
                <a:ext cx="242374" cy="554960"/>
              </a:xfrm>
              <a:prstGeom prst="rect">
                <a:avLst/>
              </a:prstGeom>
              <a:blipFill>
                <a:blip r:embed="rId12"/>
                <a:stretch>
                  <a:fillRect r="-200000"/>
                </a:stretch>
              </a:blipFill>
            </p:spPr>
            <p:txBody>
              <a:bodyPr/>
              <a:lstStyle/>
              <a:p>
                <a:r>
                  <a:rPr lang="he-IL">
                    <a:noFill/>
                  </a:rPr>
                  <a:t> </a:t>
                </a:r>
              </a:p>
            </p:txBody>
          </p:sp>
        </mc:Fallback>
      </mc:AlternateContent>
      <p:sp>
        <p:nvSpPr>
          <p:cNvPr id="9" name="צורה חופשית: צורה 8">
            <a:extLst>
              <a:ext uri="{FF2B5EF4-FFF2-40B4-BE49-F238E27FC236}">
                <a16:creationId xmlns:a16="http://schemas.microsoft.com/office/drawing/2014/main" id="{10AE5E24-9B3E-45A4-83AB-BDCCE602C117}"/>
              </a:ext>
            </a:extLst>
          </p:cNvPr>
          <p:cNvSpPr/>
          <p:nvPr/>
        </p:nvSpPr>
        <p:spPr>
          <a:xfrm>
            <a:off x="5334000" y="3705225"/>
            <a:ext cx="742950" cy="360402"/>
          </a:xfrm>
          <a:custGeom>
            <a:avLst/>
            <a:gdLst>
              <a:gd name="connsiteX0" fmla="*/ 0 w 742950"/>
              <a:gd name="connsiteY0" fmla="*/ 0 h 360402"/>
              <a:gd name="connsiteX1" fmla="*/ 352425 w 742950"/>
              <a:gd name="connsiteY1" fmla="*/ 314325 h 360402"/>
              <a:gd name="connsiteX2" fmla="*/ 742950 w 742950"/>
              <a:gd name="connsiteY2" fmla="*/ 352425 h 360402"/>
            </a:gdLst>
            <a:ahLst/>
            <a:cxnLst>
              <a:cxn ang="0">
                <a:pos x="connsiteX0" y="connsiteY0"/>
              </a:cxn>
              <a:cxn ang="0">
                <a:pos x="connsiteX1" y="connsiteY1"/>
              </a:cxn>
              <a:cxn ang="0">
                <a:pos x="connsiteX2" y="connsiteY2"/>
              </a:cxn>
            </a:cxnLst>
            <a:rect l="l" t="t" r="r" b="b"/>
            <a:pathLst>
              <a:path w="742950" h="360402">
                <a:moveTo>
                  <a:pt x="0" y="0"/>
                </a:moveTo>
                <a:cubicBezTo>
                  <a:pt x="114300" y="127794"/>
                  <a:pt x="228600" y="255588"/>
                  <a:pt x="352425" y="314325"/>
                </a:cubicBezTo>
                <a:cubicBezTo>
                  <a:pt x="476250" y="373062"/>
                  <a:pt x="609600" y="362743"/>
                  <a:pt x="742950" y="352425"/>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צורה חופשית: צורה 58">
            <a:extLst>
              <a:ext uri="{FF2B5EF4-FFF2-40B4-BE49-F238E27FC236}">
                <a16:creationId xmlns:a16="http://schemas.microsoft.com/office/drawing/2014/main" id="{6BFCB37C-94E5-4A17-9D09-26BEE4F6BB6B}"/>
              </a:ext>
            </a:extLst>
          </p:cNvPr>
          <p:cNvSpPr/>
          <p:nvPr/>
        </p:nvSpPr>
        <p:spPr>
          <a:xfrm flipH="1">
            <a:off x="6038850" y="3705225"/>
            <a:ext cx="742950" cy="360402"/>
          </a:xfrm>
          <a:custGeom>
            <a:avLst/>
            <a:gdLst>
              <a:gd name="connsiteX0" fmla="*/ 0 w 742950"/>
              <a:gd name="connsiteY0" fmla="*/ 0 h 360402"/>
              <a:gd name="connsiteX1" fmla="*/ 352425 w 742950"/>
              <a:gd name="connsiteY1" fmla="*/ 314325 h 360402"/>
              <a:gd name="connsiteX2" fmla="*/ 742950 w 742950"/>
              <a:gd name="connsiteY2" fmla="*/ 352425 h 360402"/>
            </a:gdLst>
            <a:ahLst/>
            <a:cxnLst>
              <a:cxn ang="0">
                <a:pos x="connsiteX0" y="connsiteY0"/>
              </a:cxn>
              <a:cxn ang="0">
                <a:pos x="connsiteX1" y="connsiteY1"/>
              </a:cxn>
              <a:cxn ang="0">
                <a:pos x="connsiteX2" y="connsiteY2"/>
              </a:cxn>
            </a:cxnLst>
            <a:rect l="l" t="t" r="r" b="b"/>
            <a:pathLst>
              <a:path w="742950" h="360402">
                <a:moveTo>
                  <a:pt x="0" y="0"/>
                </a:moveTo>
                <a:cubicBezTo>
                  <a:pt x="114300" y="127794"/>
                  <a:pt x="228600" y="255588"/>
                  <a:pt x="352425" y="314325"/>
                </a:cubicBezTo>
                <a:cubicBezTo>
                  <a:pt x="476250" y="373062"/>
                  <a:pt x="609600" y="362743"/>
                  <a:pt x="742950" y="352425"/>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צורה חופשית: צורה 59">
            <a:extLst>
              <a:ext uri="{FF2B5EF4-FFF2-40B4-BE49-F238E27FC236}">
                <a16:creationId xmlns:a16="http://schemas.microsoft.com/office/drawing/2014/main" id="{FCBA9408-C617-444D-8EE8-F0CF7206CDFE}"/>
              </a:ext>
            </a:extLst>
          </p:cNvPr>
          <p:cNvSpPr/>
          <p:nvPr/>
        </p:nvSpPr>
        <p:spPr>
          <a:xfrm flipH="1">
            <a:off x="6823291" y="3465260"/>
            <a:ext cx="1123950" cy="172460"/>
          </a:xfrm>
          <a:custGeom>
            <a:avLst/>
            <a:gdLst>
              <a:gd name="connsiteX0" fmla="*/ 0 w 1123950"/>
              <a:gd name="connsiteY0" fmla="*/ 0 h 247650"/>
              <a:gd name="connsiteX1" fmla="*/ 762000 w 1123950"/>
              <a:gd name="connsiteY1" fmla="*/ 76200 h 247650"/>
              <a:gd name="connsiteX2" fmla="*/ 1123950 w 1123950"/>
              <a:gd name="connsiteY2" fmla="*/ 247650 h 247650"/>
            </a:gdLst>
            <a:ahLst/>
            <a:cxnLst>
              <a:cxn ang="0">
                <a:pos x="connsiteX0" y="connsiteY0"/>
              </a:cxn>
              <a:cxn ang="0">
                <a:pos x="connsiteX1" y="connsiteY1"/>
              </a:cxn>
              <a:cxn ang="0">
                <a:pos x="connsiteX2" y="connsiteY2"/>
              </a:cxn>
            </a:cxnLst>
            <a:rect l="l" t="t" r="r" b="b"/>
            <a:pathLst>
              <a:path w="1123950" h="247650">
                <a:moveTo>
                  <a:pt x="0" y="0"/>
                </a:moveTo>
                <a:cubicBezTo>
                  <a:pt x="287337" y="17462"/>
                  <a:pt x="574675" y="34925"/>
                  <a:pt x="762000" y="76200"/>
                </a:cubicBezTo>
                <a:cubicBezTo>
                  <a:pt x="949325" y="117475"/>
                  <a:pt x="1036637" y="182562"/>
                  <a:pt x="1123950" y="24765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TextBox 46">
            <a:extLst>
              <a:ext uri="{FF2B5EF4-FFF2-40B4-BE49-F238E27FC236}">
                <a16:creationId xmlns:a16="http://schemas.microsoft.com/office/drawing/2014/main" id="{6B64F5A1-8D7D-4DDD-BA60-96C93B6DEFF2}"/>
              </a:ext>
            </a:extLst>
          </p:cNvPr>
          <p:cNvSpPr txBox="1"/>
          <p:nvPr/>
        </p:nvSpPr>
        <p:spPr>
          <a:xfrm flipH="1">
            <a:off x="3234937" y="1797863"/>
            <a:ext cx="2166294" cy="553998"/>
          </a:xfrm>
          <a:prstGeom prst="rect">
            <a:avLst/>
          </a:prstGeom>
          <a:noFill/>
          <a:ln>
            <a:solidFill>
              <a:srgbClr val="8A0437"/>
            </a:solidFill>
          </a:ln>
        </p:spPr>
        <p:txBody>
          <a:bodyPr wrap="square" lIns="0" tIns="0" rIns="0" bIns="0" rtlCol="1">
            <a:spAutoFit/>
          </a:bodyPr>
          <a:lstStyle/>
          <a:p>
            <a:pPr algn="ctr"/>
            <a:r>
              <a:rPr lang="he-IL" dirty="0"/>
              <a:t>לפונקציה </a:t>
            </a:r>
            <a:r>
              <a:rPr lang="en-US" dirty="0"/>
              <a:t> f(x) </a:t>
            </a:r>
            <a:r>
              <a:rPr lang="he-IL" dirty="0"/>
              <a:t>יש תחום הגדרה </a:t>
            </a:r>
          </a:p>
        </p:txBody>
      </p:sp>
      <p:sp>
        <p:nvSpPr>
          <p:cNvPr id="53" name="חץ: ימינה מחורץ 52">
            <a:extLst>
              <a:ext uri="{FF2B5EF4-FFF2-40B4-BE49-F238E27FC236}">
                <a16:creationId xmlns:a16="http://schemas.microsoft.com/office/drawing/2014/main" id="{2017D06B-21FD-4A4E-B7C1-53892579CC3C}"/>
              </a:ext>
            </a:extLst>
          </p:cNvPr>
          <p:cNvSpPr/>
          <p:nvPr/>
        </p:nvSpPr>
        <p:spPr>
          <a:xfrm rot="10800000">
            <a:off x="2491198" y="2020722"/>
            <a:ext cx="956998" cy="402403"/>
          </a:xfrm>
          <a:prstGeom prst="notchedRightArrow">
            <a:avLst/>
          </a:prstGeom>
          <a:solidFill>
            <a:srgbClr val="EF532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2F11FEB5-8F94-40CE-9DB6-3F7DD3BCC1A1}"/>
                  </a:ext>
                </a:extLst>
              </p:cNvPr>
              <p:cNvSpPr txBox="1"/>
              <p:nvPr/>
            </p:nvSpPr>
            <p:spPr>
              <a:xfrm flipH="1">
                <a:off x="276396" y="1778310"/>
                <a:ext cx="2291727" cy="622991"/>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תחום ההגדרה נשמר ועובר לפונקציה </a:t>
                </a:r>
                <a14:m>
                  <m:oMath xmlns:m="http://schemas.openxmlformats.org/officeDocument/2006/math">
                    <m:f>
                      <m:fPr>
                        <m:ctrlPr>
                          <a:rPr lang="en-US" sz="1600" i="1" dirty="0" smtClean="0">
                            <a:latin typeface="Cambria Math" panose="02040503050406030204" pitchFamily="18" charset="0"/>
                          </a:rPr>
                        </m:ctrlPr>
                      </m:fPr>
                      <m:num>
                        <m:r>
                          <a:rPr lang="en-US" sz="1600" i="1" dirty="0" smtClean="0">
                            <a:latin typeface="Cambria Math" panose="02040503050406030204" pitchFamily="18" charset="0"/>
                          </a:rPr>
                          <m:t>1</m:t>
                        </m:r>
                      </m:num>
                      <m:den>
                        <m:r>
                          <a:rPr lang="en-US" sz="1600" i="1" dirty="0" smtClean="0">
                            <a:latin typeface="Cambria Math" panose="02040503050406030204" pitchFamily="18" charset="0"/>
                          </a:rPr>
                          <m:t>𝑓</m:t>
                        </m:r>
                        <m:d>
                          <m:dPr>
                            <m:ctrlPr>
                              <a:rPr lang="en-US" sz="1600" i="1" dirty="0" smtClean="0">
                                <a:latin typeface="Cambria Math" panose="02040503050406030204" pitchFamily="18" charset="0"/>
                              </a:rPr>
                            </m:ctrlPr>
                          </m:dPr>
                          <m:e>
                            <m:r>
                              <a:rPr lang="en-US" sz="1600" i="1" dirty="0" smtClean="0">
                                <a:latin typeface="Cambria Math" panose="02040503050406030204" pitchFamily="18" charset="0"/>
                              </a:rPr>
                              <m:t>𝑥</m:t>
                            </m:r>
                          </m:e>
                        </m:d>
                      </m:den>
                    </m:f>
                  </m:oMath>
                </a14:m>
                <a:endParaRPr lang="he-IL" sz="1600" dirty="0">
                  <a:latin typeface="Rubik" pitchFamily="2" charset="-79"/>
                  <a:cs typeface="Rubik" pitchFamily="2" charset="-79"/>
                </a:endParaRPr>
              </a:p>
            </p:txBody>
          </p:sp>
        </mc:Choice>
        <mc:Fallback xmlns="">
          <p:sp>
            <p:nvSpPr>
              <p:cNvPr id="57" name="TextBox 56">
                <a:extLst>
                  <a:ext uri="{FF2B5EF4-FFF2-40B4-BE49-F238E27FC236}">
                    <a16:creationId xmlns:a16="http://schemas.microsoft.com/office/drawing/2014/main" id="{2F11FEB5-8F94-40CE-9DB6-3F7DD3BCC1A1}"/>
                  </a:ext>
                </a:extLst>
              </p:cNvPr>
              <p:cNvSpPr txBox="1">
                <a:spLocks noRot="1" noChangeAspect="1" noMove="1" noResize="1" noEditPoints="1" noAdjustHandles="1" noChangeArrowheads="1" noChangeShapeType="1" noTextEdit="1"/>
              </p:cNvSpPr>
              <p:nvPr/>
            </p:nvSpPr>
            <p:spPr>
              <a:xfrm flipH="1">
                <a:off x="276396" y="1778310"/>
                <a:ext cx="2291727" cy="622991"/>
              </a:xfrm>
              <a:prstGeom prst="rect">
                <a:avLst/>
              </a:prstGeom>
              <a:blipFill>
                <a:blip r:embed="rId13"/>
                <a:stretch>
                  <a:fillRect l="-4497" t="-9615" r="-2116" b="-9615"/>
                </a:stretch>
              </a:blipFill>
              <a:ln>
                <a:solidFill>
                  <a:srgbClr val="8A0437"/>
                </a:solidFill>
              </a:ln>
            </p:spPr>
            <p:txBody>
              <a:bodyPr/>
              <a:lstStyle/>
              <a:p>
                <a:r>
                  <a:rPr lang="he-IL">
                    <a:noFill/>
                  </a:rPr>
                  <a:t> </a:t>
                </a:r>
              </a:p>
            </p:txBody>
          </p:sp>
        </mc:Fallback>
      </mc:AlternateContent>
      <p:sp>
        <p:nvSpPr>
          <p:cNvPr id="58" name="אליפסה 57">
            <a:extLst>
              <a:ext uri="{FF2B5EF4-FFF2-40B4-BE49-F238E27FC236}">
                <a16:creationId xmlns:a16="http://schemas.microsoft.com/office/drawing/2014/main" id="{39AA2CEA-FF8C-4E7A-8840-B7DE766E49AE}"/>
              </a:ext>
            </a:extLst>
          </p:cNvPr>
          <p:cNvSpPr/>
          <p:nvPr/>
        </p:nvSpPr>
        <p:spPr>
          <a:xfrm>
            <a:off x="5247648" y="3596135"/>
            <a:ext cx="142268" cy="114295"/>
          </a:xfrm>
          <a:prstGeom prst="ellipse">
            <a:avLst/>
          </a:prstGeom>
          <a:solidFill>
            <a:schemeClr val="bg1"/>
          </a:solidFill>
          <a:ln w="38100">
            <a:solidFill>
              <a:srgbClr val="8A0437"/>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צורה חופשית: צורה 60">
            <a:extLst>
              <a:ext uri="{FF2B5EF4-FFF2-40B4-BE49-F238E27FC236}">
                <a16:creationId xmlns:a16="http://schemas.microsoft.com/office/drawing/2014/main" id="{F493B949-DF9C-4B93-A1AA-ED8C05F1BF26}"/>
              </a:ext>
            </a:extLst>
          </p:cNvPr>
          <p:cNvSpPr/>
          <p:nvPr/>
        </p:nvSpPr>
        <p:spPr>
          <a:xfrm>
            <a:off x="4148588" y="3449569"/>
            <a:ext cx="1123950" cy="172460"/>
          </a:xfrm>
          <a:custGeom>
            <a:avLst/>
            <a:gdLst>
              <a:gd name="connsiteX0" fmla="*/ 0 w 1123950"/>
              <a:gd name="connsiteY0" fmla="*/ 0 h 247650"/>
              <a:gd name="connsiteX1" fmla="*/ 762000 w 1123950"/>
              <a:gd name="connsiteY1" fmla="*/ 76200 h 247650"/>
              <a:gd name="connsiteX2" fmla="*/ 1123950 w 1123950"/>
              <a:gd name="connsiteY2" fmla="*/ 247650 h 247650"/>
            </a:gdLst>
            <a:ahLst/>
            <a:cxnLst>
              <a:cxn ang="0">
                <a:pos x="connsiteX0" y="connsiteY0"/>
              </a:cxn>
              <a:cxn ang="0">
                <a:pos x="connsiteX1" y="connsiteY1"/>
              </a:cxn>
              <a:cxn ang="0">
                <a:pos x="connsiteX2" y="connsiteY2"/>
              </a:cxn>
            </a:cxnLst>
            <a:rect l="l" t="t" r="r" b="b"/>
            <a:pathLst>
              <a:path w="1123950" h="247650">
                <a:moveTo>
                  <a:pt x="0" y="0"/>
                </a:moveTo>
                <a:cubicBezTo>
                  <a:pt x="287337" y="17462"/>
                  <a:pt x="574675" y="34925"/>
                  <a:pt x="762000" y="76200"/>
                </a:cubicBezTo>
                <a:cubicBezTo>
                  <a:pt x="949325" y="117475"/>
                  <a:pt x="1036637" y="182562"/>
                  <a:pt x="1123950" y="24765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TextBox 61">
            <a:extLst>
              <a:ext uri="{FF2B5EF4-FFF2-40B4-BE49-F238E27FC236}">
                <a16:creationId xmlns:a16="http://schemas.microsoft.com/office/drawing/2014/main" id="{07D0A551-3B8F-4212-BB88-2D4A1D8F4B6F}"/>
              </a:ext>
            </a:extLst>
          </p:cNvPr>
          <p:cNvSpPr txBox="1"/>
          <p:nvPr/>
        </p:nvSpPr>
        <p:spPr>
          <a:xfrm flipH="1">
            <a:off x="3217572" y="2569130"/>
            <a:ext cx="2177869" cy="553998"/>
          </a:xfrm>
          <a:prstGeom prst="rect">
            <a:avLst/>
          </a:prstGeom>
          <a:noFill/>
          <a:ln>
            <a:solidFill>
              <a:srgbClr val="8A0437"/>
            </a:solidFill>
          </a:ln>
        </p:spPr>
        <p:txBody>
          <a:bodyPr wrap="square" lIns="0" tIns="0" rIns="0" bIns="0" rtlCol="1">
            <a:spAutoFit/>
          </a:bodyPr>
          <a:lstStyle/>
          <a:p>
            <a:pPr algn="ctr"/>
            <a:r>
              <a:rPr lang="he-IL" dirty="0"/>
              <a:t>לפונקציה </a:t>
            </a:r>
            <a:r>
              <a:rPr lang="en-US" dirty="0"/>
              <a:t> f(x) </a:t>
            </a:r>
            <a:r>
              <a:rPr lang="he-IL" dirty="0"/>
              <a:t>יש </a:t>
            </a:r>
            <a:r>
              <a:rPr lang="he-IL" dirty="0" err="1"/>
              <a:t>אסימפטוטה</a:t>
            </a:r>
            <a:r>
              <a:rPr lang="he-IL" dirty="0"/>
              <a:t> אנכית </a:t>
            </a:r>
          </a:p>
        </p:txBody>
      </p:sp>
      <p:sp>
        <p:nvSpPr>
          <p:cNvPr id="63" name="חץ: ימינה מחורץ 62">
            <a:extLst>
              <a:ext uri="{FF2B5EF4-FFF2-40B4-BE49-F238E27FC236}">
                <a16:creationId xmlns:a16="http://schemas.microsoft.com/office/drawing/2014/main" id="{ED81BB04-2410-48DA-820E-67D417DCA038}"/>
              </a:ext>
            </a:extLst>
          </p:cNvPr>
          <p:cNvSpPr/>
          <p:nvPr/>
        </p:nvSpPr>
        <p:spPr>
          <a:xfrm rot="10800000">
            <a:off x="2449270" y="2787408"/>
            <a:ext cx="956998" cy="402403"/>
          </a:xfrm>
          <a:prstGeom prst="notchedRightArrow">
            <a:avLst/>
          </a:prstGeom>
          <a:solidFill>
            <a:srgbClr val="EF532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1E7EB626-8D5C-4DF6-BCC1-9BE7F3600A39}"/>
                  </a:ext>
                </a:extLst>
              </p:cNvPr>
              <p:cNvSpPr txBox="1"/>
              <p:nvPr/>
            </p:nvSpPr>
            <p:spPr>
              <a:xfrm flipH="1">
                <a:off x="270607" y="2549577"/>
                <a:ext cx="2306381" cy="622991"/>
              </a:xfrm>
              <a:prstGeom prst="rect">
                <a:avLst/>
              </a:prstGeom>
              <a:noFill/>
              <a:ln>
                <a:solidFill>
                  <a:srgbClr val="8A0437"/>
                </a:solidFill>
              </a:ln>
            </p:spPr>
            <p:txBody>
              <a:bodyPr wrap="square" lIns="0" tIns="0" rIns="0" bIns="0" rtlCol="1">
                <a:spAutoFit/>
              </a:bodyPr>
              <a:lstStyle/>
              <a:p>
                <a:pPr algn="ctr"/>
                <a:r>
                  <a:rPr lang="he-IL" sz="1600" dirty="0">
                    <a:latin typeface="Rubik" pitchFamily="2" charset="-79"/>
                    <a:cs typeface="Rubik" pitchFamily="2" charset="-79"/>
                  </a:rPr>
                  <a:t>לפונקציה </a:t>
                </a:r>
                <a14:m>
                  <m:oMath xmlns:m="http://schemas.openxmlformats.org/officeDocument/2006/math">
                    <m:f>
                      <m:fPr>
                        <m:ctrlPr>
                          <a:rPr lang="en-US" sz="1600" i="1" dirty="0" smtClean="0">
                            <a:latin typeface="Cambria Math" panose="02040503050406030204" pitchFamily="18" charset="0"/>
                          </a:rPr>
                        </m:ctrlPr>
                      </m:fPr>
                      <m:num>
                        <m:r>
                          <a:rPr lang="en-US" sz="1600" i="1" dirty="0" smtClean="0">
                            <a:latin typeface="Cambria Math" panose="02040503050406030204" pitchFamily="18" charset="0"/>
                          </a:rPr>
                          <m:t>1</m:t>
                        </m:r>
                      </m:num>
                      <m:den>
                        <m:r>
                          <a:rPr lang="en-US" sz="1600" i="1" dirty="0" smtClean="0">
                            <a:latin typeface="Cambria Math" panose="02040503050406030204" pitchFamily="18" charset="0"/>
                          </a:rPr>
                          <m:t>𝑓</m:t>
                        </m:r>
                        <m:d>
                          <m:dPr>
                            <m:ctrlPr>
                              <a:rPr lang="en-US" sz="1600" i="1" dirty="0" smtClean="0">
                                <a:latin typeface="Cambria Math" panose="02040503050406030204" pitchFamily="18" charset="0"/>
                              </a:rPr>
                            </m:ctrlPr>
                          </m:dPr>
                          <m:e>
                            <m:r>
                              <a:rPr lang="en-US" sz="1600" i="1" dirty="0" smtClean="0">
                                <a:latin typeface="Cambria Math" panose="02040503050406030204" pitchFamily="18" charset="0"/>
                              </a:rPr>
                              <m:t>𝑥</m:t>
                            </m:r>
                          </m:e>
                        </m:d>
                      </m:den>
                    </m:f>
                  </m:oMath>
                </a14:m>
                <a:r>
                  <a:rPr lang="he-IL" sz="1600" dirty="0">
                    <a:latin typeface="Rubik" pitchFamily="2" charset="-79"/>
                    <a:cs typeface="Rubik" pitchFamily="2" charset="-79"/>
                  </a:rPr>
                  <a:t> יש חור </a:t>
                </a:r>
                <a:br>
                  <a:rPr lang="en-US" sz="1600" dirty="0">
                    <a:latin typeface="Rubik" pitchFamily="2" charset="-79"/>
                    <a:cs typeface="Rubik" pitchFamily="2" charset="-79"/>
                  </a:rPr>
                </a:br>
                <a:r>
                  <a:rPr lang="he-IL" sz="1600" dirty="0">
                    <a:latin typeface="Rubik" pitchFamily="2" charset="-79"/>
                    <a:cs typeface="Rubik" pitchFamily="2" charset="-79"/>
                  </a:rPr>
                  <a:t>על ציר </a:t>
                </a:r>
                <a:r>
                  <a:rPr lang="en-US" sz="1600" dirty="0">
                    <a:latin typeface="Rubik" pitchFamily="2" charset="-79"/>
                    <a:cs typeface="Rubik" pitchFamily="2" charset="-79"/>
                  </a:rPr>
                  <a:t>x </a:t>
                </a:r>
                <a:endParaRPr lang="he-IL" sz="1600" dirty="0">
                  <a:latin typeface="Rubik" pitchFamily="2" charset="-79"/>
                  <a:cs typeface="Rubik" pitchFamily="2" charset="-79"/>
                </a:endParaRPr>
              </a:p>
            </p:txBody>
          </p:sp>
        </mc:Choice>
        <mc:Fallback xmlns="">
          <p:sp>
            <p:nvSpPr>
              <p:cNvPr id="64" name="TextBox 63">
                <a:extLst>
                  <a:ext uri="{FF2B5EF4-FFF2-40B4-BE49-F238E27FC236}">
                    <a16:creationId xmlns:a16="http://schemas.microsoft.com/office/drawing/2014/main" id="{1E7EB626-8D5C-4DF6-BCC1-9BE7F3600A39}"/>
                  </a:ext>
                </a:extLst>
              </p:cNvPr>
              <p:cNvSpPr txBox="1">
                <a:spLocks noRot="1" noChangeAspect="1" noMove="1" noResize="1" noEditPoints="1" noAdjustHandles="1" noChangeArrowheads="1" noChangeShapeType="1" noTextEdit="1"/>
              </p:cNvSpPr>
              <p:nvPr/>
            </p:nvSpPr>
            <p:spPr>
              <a:xfrm flipH="1">
                <a:off x="270607" y="2549577"/>
                <a:ext cx="2306381" cy="622991"/>
              </a:xfrm>
              <a:prstGeom prst="rect">
                <a:avLst/>
              </a:prstGeom>
              <a:blipFill>
                <a:blip r:embed="rId14"/>
                <a:stretch>
                  <a:fillRect t="-962" b="-18269"/>
                </a:stretch>
              </a:blipFill>
              <a:ln>
                <a:solidFill>
                  <a:srgbClr val="8A0437"/>
                </a:solidFill>
              </a:ln>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F8D8C015-CB01-425F-84D3-E0033A43E8A3}"/>
                  </a:ext>
                </a:extLst>
              </p:cNvPr>
              <p:cNvSpPr txBox="1"/>
              <p:nvPr/>
            </p:nvSpPr>
            <p:spPr>
              <a:xfrm flipH="1">
                <a:off x="3208707" y="4405447"/>
                <a:ext cx="2177869" cy="830997"/>
              </a:xfrm>
              <a:prstGeom prst="rect">
                <a:avLst/>
              </a:prstGeom>
              <a:noFill/>
              <a:ln>
                <a:solidFill>
                  <a:srgbClr val="8A0437"/>
                </a:solidFill>
              </a:ln>
            </p:spPr>
            <p:txBody>
              <a:bodyPr wrap="square" lIns="0" tIns="0" rIns="0" bIns="0" rtlCol="1">
                <a:spAutoFit/>
              </a:bodyPr>
              <a:lstStyle/>
              <a:p>
                <a:pPr algn="ctr"/>
                <a:r>
                  <a:rPr lang="he-IL" dirty="0"/>
                  <a:t>לפונקציה </a:t>
                </a:r>
                <a14:m>
                  <m:oMath xmlns:m="http://schemas.openxmlformats.org/officeDocument/2006/math">
                    <m:r>
                      <a:rPr lang="en-US" i="1" dirty="0" smtClean="0">
                        <a:latin typeface="Cambria Math" panose="02040503050406030204" pitchFamily="18" charset="0"/>
                      </a:rPr>
                      <m:t> </m:t>
                    </m:r>
                  </m:oMath>
                </a14:m>
                <a:r>
                  <a:rPr lang="en-US" dirty="0"/>
                  <a:t>f(x) </a:t>
                </a:r>
                <a:r>
                  <a:rPr lang="he-IL" dirty="0"/>
                  <a:t>יש </a:t>
                </a:r>
                <a:r>
                  <a:rPr lang="he-IL" dirty="0" err="1"/>
                  <a:t>אסימפטוטה</a:t>
                </a:r>
                <a:r>
                  <a:rPr lang="he-IL" dirty="0"/>
                  <a:t> אופקית</a:t>
                </a:r>
                <a:br>
                  <a:rPr lang="en-US" dirty="0"/>
                </a:br>
                <a:r>
                  <a:rPr lang="he-IL" dirty="0"/>
                  <a:t> ב- </a:t>
                </a:r>
                <a14:m>
                  <m:oMath xmlns:m="http://schemas.openxmlformats.org/officeDocument/2006/math">
                    <m:r>
                      <a:rPr lang="en-US" i="1" dirty="0" smtClean="0">
                        <a:latin typeface="Cambria Math" panose="02040503050406030204" pitchFamily="18" charset="0"/>
                      </a:rPr>
                      <m:t>𝑦</m:t>
                    </m:r>
                    <m:r>
                      <a:rPr lang="en-US" i="1" dirty="0" smtClean="0">
                        <a:latin typeface="Cambria Math" panose="02040503050406030204" pitchFamily="18" charset="0"/>
                      </a:rPr>
                      <m:t>=</m:t>
                    </m:r>
                    <m:r>
                      <a:rPr lang="en-US" i="1" dirty="0" smtClean="0">
                        <a:latin typeface="Cambria Math" panose="02040503050406030204" pitchFamily="18" charset="0"/>
                      </a:rPr>
                      <m:t>𝑘</m:t>
                    </m:r>
                  </m:oMath>
                </a14:m>
                <a:endParaRPr lang="he-IL" dirty="0"/>
              </a:p>
            </p:txBody>
          </p:sp>
        </mc:Choice>
        <mc:Fallback xmlns="">
          <p:sp>
            <p:nvSpPr>
              <p:cNvPr id="65" name="TextBox 64">
                <a:extLst>
                  <a:ext uri="{FF2B5EF4-FFF2-40B4-BE49-F238E27FC236}">
                    <a16:creationId xmlns:a16="http://schemas.microsoft.com/office/drawing/2014/main" id="{F8D8C015-CB01-425F-84D3-E0033A43E8A3}"/>
                  </a:ext>
                </a:extLst>
              </p:cNvPr>
              <p:cNvSpPr txBox="1">
                <a:spLocks noRot="1" noChangeAspect="1" noMove="1" noResize="1" noEditPoints="1" noAdjustHandles="1" noChangeArrowheads="1" noChangeShapeType="1" noTextEdit="1"/>
              </p:cNvSpPr>
              <p:nvPr/>
            </p:nvSpPr>
            <p:spPr>
              <a:xfrm flipH="1">
                <a:off x="3208707" y="4405447"/>
                <a:ext cx="2177869" cy="830997"/>
              </a:xfrm>
              <a:prstGeom prst="rect">
                <a:avLst/>
              </a:prstGeom>
              <a:blipFill>
                <a:blip r:embed="rId15"/>
                <a:stretch>
                  <a:fillRect t="-9420" b="-15217"/>
                </a:stretch>
              </a:blipFill>
              <a:ln>
                <a:solidFill>
                  <a:srgbClr val="8A0437"/>
                </a:solidFill>
              </a:ln>
            </p:spPr>
            <p:txBody>
              <a:bodyPr/>
              <a:lstStyle/>
              <a:p>
                <a:r>
                  <a:rPr lang="he-IL">
                    <a:noFill/>
                  </a:rPr>
                  <a:t> </a:t>
                </a:r>
              </a:p>
            </p:txBody>
          </p:sp>
        </mc:Fallback>
      </mc:AlternateContent>
      <p:sp>
        <p:nvSpPr>
          <p:cNvPr id="66" name="חץ: ימינה מחורץ 65">
            <a:extLst>
              <a:ext uri="{FF2B5EF4-FFF2-40B4-BE49-F238E27FC236}">
                <a16:creationId xmlns:a16="http://schemas.microsoft.com/office/drawing/2014/main" id="{764785D4-F8C1-4897-BF8D-BCD988248882}"/>
              </a:ext>
            </a:extLst>
          </p:cNvPr>
          <p:cNvSpPr/>
          <p:nvPr/>
        </p:nvSpPr>
        <p:spPr>
          <a:xfrm rot="10800000">
            <a:off x="2440405" y="4623725"/>
            <a:ext cx="956998" cy="402403"/>
          </a:xfrm>
          <a:prstGeom prst="notchedRightArrow">
            <a:avLst/>
          </a:prstGeom>
          <a:solidFill>
            <a:srgbClr val="EF532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AE61A650-BAF7-4CE2-BFD9-0627F01B3BA9}"/>
                  </a:ext>
                </a:extLst>
              </p:cNvPr>
              <p:cNvSpPr txBox="1"/>
              <p:nvPr/>
            </p:nvSpPr>
            <p:spPr>
              <a:xfrm flipH="1">
                <a:off x="261742" y="4385894"/>
                <a:ext cx="2306381" cy="1093504"/>
              </a:xfrm>
              <a:prstGeom prst="rect">
                <a:avLst/>
              </a:prstGeom>
              <a:noFill/>
              <a:ln>
                <a:solidFill>
                  <a:srgbClr val="8A0437"/>
                </a:solidFill>
              </a:ln>
            </p:spPr>
            <p:txBody>
              <a:bodyPr wrap="square" lIns="0" tIns="0" rIns="0" bIns="0" rtlCol="1">
                <a:spAutoFit/>
              </a:bodyPr>
              <a:lstStyle/>
              <a:p>
                <a:pPr algn="ctr"/>
                <a:r>
                  <a:rPr lang="he-IL" dirty="0">
                    <a:latin typeface="Rubik" pitchFamily="2" charset="-79"/>
                    <a:cs typeface="Rubik" pitchFamily="2" charset="-79"/>
                  </a:rPr>
                  <a:t>לפונקציה </a:t>
                </a: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1</m:t>
                        </m:r>
                      </m:num>
                      <m:den>
                        <m:r>
                          <a:rPr lang="en-US" i="1" dirty="0" smtClean="0">
                            <a:latin typeface="Cambria Math" panose="02040503050406030204" pitchFamily="18" charset="0"/>
                          </a:rPr>
                          <m:t>𝑓</m:t>
                        </m:r>
                        <m:d>
                          <m:dPr>
                            <m:ctrlPr>
                              <a:rPr lang="en-US" i="1" dirty="0" smtClean="0">
                                <a:latin typeface="Cambria Math" panose="02040503050406030204" pitchFamily="18" charset="0"/>
                              </a:rPr>
                            </m:ctrlPr>
                          </m:dPr>
                          <m:e>
                            <m:r>
                              <a:rPr lang="en-US" i="1" dirty="0" smtClean="0">
                                <a:latin typeface="Cambria Math" panose="02040503050406030204" pitchFamily="18" charset="0"/>
                              </a:rPr>
                              <m:t>𝑥</m:t>
                            </m:r>
                          </m:e>
                        </m:d>
                      </m:den>
                    </m:f>
                  </m:oMath>
                </a14:m>
                <a:r>
                  <a:rPr lang="he-IL" dirty="0">
                    <a:latin typeface="Rubik" pitchFamily="2" charset="-79"/>
                    <a:cs typeface="Rubik" pitchFamily="2" charset="-79"/>
                  </a:rPr>
                  <a:t> יש </a:t>
                </a:r>
                <a:r>
                  <a:rPr lang="he-IL" dirty="0" err="1">
                    <a:latin typeface="Rubik" pitchFamily="2" charset="-79"/>
                    <a:cs typeface="Rubik" pitchFamily="2" charset="-79"/>
                  </a:rPr>
                  <a:t>אסימפטוטה</a:t>
                </a:r>
                <a:r>
                  <a:rPr lang="he-IL" dirty="0">
                    <a:latin typeface="Rubik" pitchFamily="2" charset="-79"/>
                    <a:cs typeface="Rubik" pitchFamily="2" charset="-79"/>
                  </a:rPr>
                  <a:t> אופקית </a:t>
                </a:r>
              </a:p>
              <a:p>
                <a:pPr algn="ctr"/>
                <a:r>
                  <a:rPr lang="he-IL" dirty="0">
                    <a:latin typeface="Rubik" pitchFamily="2" charset="-79"/>
                    <a:cs typeface="Rubik" pitchFamily="2" charset="-79"/>
                  </a:rPr>
                  <a:t>ב- </a:t>
                </a:r>
                <a14:m>
                  <m:oMath xmlns:m="http://schemas.openxmlformats.org/officeDocument/2006/math">
                    <m:r>
                      <a:rPr lang="en-US" b="0" i="1" smtClean="0">
                        <a:latin typeface="Cambria Math" panose="02040503050406030204" pitchFamily="18" charset="0"/>
                        <a:cs typeface="Rubik" pitchFamily="2" charset="-79"/>
                      </a:rPr>
                      <m:t>𝑦</m:t>
                    </m:r>
                    <m:r>
                      <a:rPr lang="en-US" b="0" i="1" smtClean="0">
                        <a:latin typeface="Cambria Math" panose="02040503050406030204" pitchFamily="18" charset="0"/>
                        <a:cs typeface="Rubik" pitchFamily="2" charset="-79"/>
                      </a:rPr>
                      <m:t>=</m:t>
                    </m:r>
                    <m:f>
                      <m:fPr>
                        <m:ctrlPr>
                          <a:rPr lang="en-US" b="0" i="1" smtClean="0">
                            <a:latin typeface="Cambria Math" panose="02040503050406030204" pitchFamily="18" charset="0"/>
                            <a:cs typeface="Rubik" pitchFamily="2" charset="-79"/>
                          </a:rPr>
                        </m:ctrlPr>
                      </m:fPr>
                      <m:num>
                        <m:r>
                          <a:rPr lang="en-US" b="0" i="1" smtClean="0">
                            <a:latin typeface="Cambria Math" panose="02040503050406030204" pitchFamily="18" charset="0"/>
                            <a:cs typeface="Rubik" pitchFamily="2" charset="-79"/>
                          </a:rPr>
                          <m:t>1</m:t>
                        </m:r>
                      </m:num>
                      <m:den>
                        <m:r>
                          <a:rPr lang="en-US" b="0" i="1" smtClean="0">
                            <a:latin typeface="Cambria Math" panose="02040503050406030204" pitchFamily="18" charset="0"/>
                            <a:cs typeface="Rubik" pitchFamily="2" charset="-79"/>
                          </a:rPr>
                          <m:t>𝑘</m:t>
                        </m:r>
                      </m:den>
                    </m:f>
                  </m:oMath>
                </a14:m>
                <a:endParaRPr lang="he-IL" dirty="0">
                  <a:latin typeface="Rubik" pitchFamily="2" charset="-79"/>
                  <a:cs typeface="Rubik" pitchFamily="2" charset="-79"/>
                </a:endParaRPr>
              </a:p>
            </p:txBody>
          </p:sp>
        </mc:Choice>
        <mc:Fallback xmlns="">
          <p:sp>
            <p:nvSpPr>
              <p:cNvPr id="67" name="TextBox 66">
                <a:extLst>
                  <a:ext uri="{FF2B5EF4-FFF2-40B4-BE49-F238E27FC236}">
                    <a16:creationId xmlns:a16="http://schemas.microsoft.com/office/drawing/2014/main" id="{AE61A650-BAF7-4CE2-BFD9-0627F01B3BA9}"/>
                  </a:ext>
                </a:extLst>
              </p:cNvPr>
              <p:cNvSpPr txBox="1">
                <a:spLocks noRot="1" noChangeAspect="1" noMove="1" noResize="1" noEditPoints="1" noAdjustHandles="1" noChangeArrowheads="1" noChangeShapeType="1" noTextEdit="1"/>
              </p:cNvSpPr>
              <p:nvPr/>
            </p:nvSpPr>
            <p:spPr>
              <a:xfrm flipH="1">
                <a:off x="261742" y="4385894"/>
                <a:ext cx="2306381" cy="1093504"/>
              </a:xfrm>
              <a:prstGeom prst="rect">
                <a:avLst/>
              </a:prstGeom>
              <a:blipFill>
                <a:blip r:embed="rId16"/>
                <a:stretch>
                  <a:fillRect t="-1099" b="-6593"/>
                </a:stretch>
              </a:blipFill>
              <a:ln>
                <a:solidFill>
                  <a:srgbClr val="8A0437"/>
                </a:solidFill>
              </a:ln>
            </p:spPr>
            <p:txBody>
              <a:bodyPr/>
              <a:lstStyle/>
              <a:p>
                <a:r>
                  <a:rPr lang="he-IL">
                    <a:noFill/>
                  </a:rPr>
                  <a:t> </a:t>
                </a:r>
              </a:p>
            </p:txBody>
          </p:sp>
        </mc:Fallback>
      </mc:AlternateContent>
    </p:spTree>
    <p:extLst>
      <p:ext uri="{BB962C8B-B14F-4D97-AF65-F5344CB8AC3E}">
        <p14:creationId xmlns:p14="http://schemas.microsoft.com/office/powerpoint/2010/main" val="16239970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3" grpId="0" animBg="1"/>
      <p:bldP spid="57" grpId="0" animBg="1"/>
      <p:bldP spid="62" grpId="0" animBg="1"/>
      <p:bldP spid="63" grpId="0" animBg="1"/>
      <p:bldP spid="64" grpId="0" animBg="1"/>
      <p:bldP spid="65" grpId="0" animBg="1"/>
      <p:bldP spid="66" grpId="0" animBg="1"/>
      <p:bldP spid="67" grpId="0" animBg="1"/>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11998</TotalTime>
  <Words>1598</Words>
  <Application>Microsoft Office PowerPoint</Application>
  <PresentationFormat>מסך רחב</PresentationFormat>
  <Paragraphs>312</Paragraphs>
  <Slides>12</Slides>
  <Notes>1</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12</vt:i4>
      </vt:variant>
    </vt:vector>
  </HeadingPairs>
  <TitlesOfParts>
    <vt:vector size="20" baseType="lpstr">
      <vt:lpstr>Arial</vt:lpstr>
      <vt:lpstr>Calibri</vt:lpstr>
      <vt:lpstr>Calibri Light</vt:lpstr>
      <vt:lpstr>Cambria Math</vt:lpstr>
      <vt:lpstr>Helvetica Neue</vt:lpstr>
      <vt:lpstr>Rubik</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רימה דריזין</dc:creator>
  <cp:lastModifiedBy>USER</cp:lastModifiedBy>
  <cp:revision>92</cp:revision>
  <dcterms:created xsi:type="dcterms:W3CDTF">2024-11-28T09:24:57Z</dcterms:created>
  <dcterms:modified xsi:type="dcterms:W3CDTF">2024-12-29T11:07:57Z</dcterms:modified>
</cp:coreProperties>
</file>