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5"/>
  </p:notesMasterIdLst>
  <p:sldIdLst>
    <p:sldId id="289" r:id="rId2"/>
    <p:sldId id="290" r:id="rId3"/>
    <p:sldId id="291" r:id="rId4"/>
    <p:sldId id="293" r:id="rId5"/>
    <p:sldId id="292" r:id="rId6"/>
    <p:sldId id="359" r:id="rId7"/>
    <p:sldId id="337" r:id="rId8"/>
    <p:sldId id="294" r:id="rId9"/>
    <p:sldId id="338" r:id="rId10"/>
    <p:sldId id="339" r:id="rId11"/>
    <p:sldId id="341" r:id="rId12"/>
    <p:sldId id="343" r:id="rId13"/>
    <p:sldId id="345" r:id="rId14"/>
    <p:sldId id="347" r:id="rId15"/>
    <p:sldId id="349" r:id="rId16"/>
    <p:sldId id="385" r:id="rId17"/>
    <p:sldId id="361" r:id="rId18"/>
    <p:sldId id="258" r:id="rId19"/>
    <p:sldId id="355" r:id="rId20"/>
    <p:sldId id="356" r:id="rId21"/>
    <p:sldId id="357" r:id="rId22"/>
    <p:sldId id="358" r:id="rId23"/>
    <p:sldId id="387" r:id="rId2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437"/>
    <a:srgbClr val="D5C2F9"/>
    <a:srgbClr val="EF5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96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9a06623a6524d680" providerId="LiveId" clId="{640BE009-7E6A-4735-9620-066B09258DDC}"/>
    <pc:docChg chg="custSel modSld">
      <pc:chgData name="" userId="9a06623a6524d680" providerId="LiveId" clId="{640BE009-7E6A-4735-9620-066B09258DDC}" dt="2024-12-29T10:00:45.669" v="33" actId="1076"/>
      <pc:docMkLst>
        <pc:docMk/>
      </pc:docMkLst>
      <pc:sldChg chg="addSp delSp modSp">
        <pc:chgData name="" userId="9a06623a6524d680" providerId="LiveId" clId="{640BE009-7E6A-4735-9620-066B09258DDC}" dt="2024-12-29T10:00:45.669" v="33" actId="1076"/>
        <pc:sldMkLst>
          <pc:docMk/>
          <pc:sldMk cId="965486049" sldId="289"/>
        </pc:sldMkLst>
        <pc:graphicFrameChg chg="add del mod modGraphic">
          <ac:chgData name="" userId="9a06623a6524d680" providerId="LiveId" clId="{640BE009-7E6A-4735-9620-066B09258DDC}" dt="2024-12-29T09:59:48.450" v="13" actId="478"/>
          <ac:graphicFrameMkLst>
            <pc:docMk/>
            <pc:sldMk cId="965486049" sldId="289"/>
            <ac:graphicFrameMk id="2" creationId="{7EB16260-57F4-4AE4-A739-78A162F25299}"/>
          </ac:graphicFrameMkLst>
        </pc:graphicFrameChg>
        <pc:graphicFrameChg chg="add mod modGraphic">
          <ac:chgData name="" userId="9a06623a6524d680" providerId="LiveId" clId="{640BE009-7E6A-4735-9620-066B09258DDC}" dt="2024-12-29T10:00:45.669" v="33" actId="1076"/>
          <ac:graphicFrameMkLst>
            <pc:docMk/>
            <pc:sldMk cId="965486049" sldId="289"/>
            <ac:graphicFrameMk id="3" creationId="{8657EC2A-78BB-4132-8C38-61E4CF983982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950659D-83FF-45FB-A337-8C700B402A5E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22F098E-C971-44E0-AD5A-A6E8870224D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018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CE1029-5E1A-4097-BCE3-E75F214AB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2DD8034-173B-4C4B-A1EA-9729988FCD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4D08C1B-ED85-40E2-A79E-DF9D1255D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4F53C99-27E4-4405-99D1-01C0F3B6A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D29E9B7-9641-4973-85D6-D6E11B1CC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440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1F00E8-35A4-42CF-A7F7-1148ADD7D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D43D933-E497-4BC4-B000-6906354C8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8119A69-F3EC-472A-9D4D-C6D650555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FFA5F89-A9AF-4710-82D6-46F672731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F61D2DB-6DBE-4D11-B03D-6E2A4A1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2019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367E01-854C-477E-9225-8AD75C9B8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2F8EAA3-E5AE-4E16-9085-B0A993B7D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A335F6C-FA47-4D99-A2DB-E418BA7FE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2930BBD-679D-4807-9C1F-A80B52B2E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1C9D877-5F89-411B-90B3-1DEAA4432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1680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3529BE-A2AA-481D-9880-839A0534F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10B961D-F5D4-4EF4-A3D6-729EEDEB0F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E47E508-D250-41F0-9902-9B7985F4AD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F2FE127-A926-4619-A6F5-D07249B2A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A42BF4A-4835-4BE8-AF84-74D90A8CC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270F02F-9FFA-47E0-9CF4-616D55987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8919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AEEB84-1915-4C7A-B3D9-AAEB105B4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05D7C6E-F2F3-4EB3-B1EE-1A85A6D44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6914627-8C47-4D97-97B1-A953D2C11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87FFD70B-6C60-4A0F-8228-D90E33CC44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EC6D943-DC13-4BCF-9623-FDC7BAFCB0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2FE69AA-FC68-4659-885B-A1D6CB632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B441FE2-8A1E-4AB5-97C4-1B3D48289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6CC4593-D3B1-4D90-BAC3-C9BFE4C2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604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B818F90-DDFE-4EEB-B80B-9A24187E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DF59E439-35CF-4832-AB2A-44DE9BAA5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5356327-556C-4929-96C8-FDFCAD474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399FD35-2AD6-4322-A93E-2B837344D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5878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EF5CED87-1C07-4FE4-80FE-A9E3DB0D7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ABDF173-B5F9-4AB8-BBF6-CD9F7F969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EEADC22-D3C0-4295-9B28-A72D87137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9911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793C05-552F-4C79-A2E8-2121A0CA4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A13A125-2DC9-432A-A465-F7BA1A4B7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A9978E67-1B05-457C-9BCC-EFE7B97DC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3C4565F-5B99-4E00-912D-D1023F2F0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018F3C1-EA95-441F-90C6-77EC53FC9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65FA047-A220-46EB-B59E-FAEE59B23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7675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2F5550B-667F-47D9-B4D6-C0C3BFDDF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B81F240D-B02A-4DD8-BBAF-9E37F2A36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99CC84C-ED1A-49FA-A0CC-F9D8B5FB9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7F95F61-C9BD-490A-9D65-3CFBE001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1F480E3-D27B-429E-8A2A-3B3AE166E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987832A-8526-4A7E-9511-BAFD0906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8557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925E4C-29A2-48D7-A00D-593A3F93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6707D576-8162-43EB-97DC-215152E2F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8F55EB4-6210-469A-A343-B7A938EDE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B66B4AF-324B-46F5-9F2F-EE9353A98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F3628B9-7DD2-4EAE-BE53-21252F733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55143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154D3823-434C-463E-A0FD-5B88F85CB1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ED87DCD-63B2-4718-9EE7-70BA0F516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2549218-7C83-4EE6-B006-C2CF14111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89A9BB0-4270-4A6E-8935-CE313E34D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14AF98C-6665-4FDF-B62E-5E078610F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7081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29551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EA129458-49DB-4BE3-A504-B29796023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17B8CB0-2109-4D70-B276-21D611710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2BB15A-B199-4A21-9CAA-7FF26FC3B6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F335A-E397-4D89-A3C9-42ADDFC4EEB0}" type="datetimeFigureOut">
              <a:rPr lang="he-IL" smtClean="0"/>
              <a:t>כ"ח/כסלו/תשפ"ה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3DF9178-3CB4-452F-A43C-1E23B957A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B4ACD96-AED8-4FC3-B53F-45F98762A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19B8F-30A0-4210-A6C1-FAE6430B6E2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80138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0.png"/><Relationship Id="rId5" Type="http://schemas.openxmlformats.org/officeDocument/2006/relationships/image" Target="../media/image5.jpe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5.jpeg"/><Relationship Id="rId10" Type="http://schemas.openxmlformats.org/officeDocument/2006/relationships/image" Target="../media/image9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jpe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2" Type="http://schemas.openxmlformats.org/officeDocument/2006/relationships/image" Target="../media/image5.jpe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8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12" Type="http://schemas.openxmlformats.org/officeDocument/2006/relationships/image" Target="../media/image5.jpeg"/><Relationship Id="rId2" Type="http://schemas.openxmlformats.org/officeDocument/2006/relationships/image" Target="../media/image58.png"/><Relationship Id="rId16" Type="http://schemas.openxmlformats.org/officeDocument/2006/relationships/image" Target="../media/image7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5" Type="http://schemas.openxmlformats.org/officeDocument/2006/relationships/image" Target="../media/image70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79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11" Type="http://schemas.openxmlformats.org/officeDocument/2006/relationships/image" Target="../media/image5.jpeg"/><Relationship Id="rId5" Type="http://schemas.openxmlformats.org/officeDocument/2006/relationships/image" Target="../media/image75.png"/><Relationship Id="rId10" Type="http://schemas.openxmlformats.org/officeDocument/2006/relationships/image" Target="../media/image78.png"/><Relationship Id="rId4" Type="http://schemas.openxmlformats.org/officeDocument/2006/relationships/image" Target="../media/image74.png"/><Relationship Id="rId9" Type="http://schemas.openxmlformats.org/officeDocument/2006/relationships/image" Target="../media/image65.png"/><Relationship Id="rId14" Type="http://schemas.openxmlformats.org/officeDocument/2006/relationships/image" Target="../media/image6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3" Type="http://schemas.openxmlformats.org/officeDocument/2006/relationships/image" Target="../media/image770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4" Type="http://schemas.openxmlformats.org/officeDocument/2006/relationships/image" Target="../media/image5.jpe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101.png"/><Relationship Id="rId3" Type="http://schemas.openxmlformats.org/officeDocument/2006/relationships/image" Target="../media/image770.png"/><Relationship Id="rId7" Type="http://schemas.openxmlformats.org/officeDocument/2006/relationships/image" Target="../media/image95.png"/><Relationship Id="rId12" Type="http://schemas.openxmlformats.org/officeDocument/2006/relationships/image" Target="../media/image100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5" Type="http://schemas.openxmlformats.org/officeDocument/2006/relationships/image" Target="../media/image102.png"/><Relationship Id="rId10" Type="http://schemas.openxmlformats.org/officeDocument/2006/relationships/image" Target="../media/image98.png"/><Relationship Id="rId4" Type="http://schemas.openxmlformats.org/officeDocument/2006/relationships/image" Target="../media/image5.jpeg"/><Relationship Id="rId9" Type="http://schemas.openxmlformats.org/officeDocument/2006/relationships/image" Target="../media/image97.png"/><Relationship Id="rId14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3.png"/><Relationship Id="rId3" Type="http://schemas.openxmlformats.org/officeDocument/2006/relationships/image" Target="../media/image105.png"/><Relationship Id="rId7" Type="http://schemas.openxmlformats.org/officeDocument/2006/relationships/image" Target="../media/image107.png"/><Relationship Id="rId12" Type="http://schemas.openxmlformats.org/officeDocument/2006/relationships/image" Target="../media/image112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11" Type="http://schemas.openxmlformats.org/officeDocument/2006/relationships/image" Target="../media/image111.png"/><Relationship Id="rId5" Type="http://schemas.openxmlformats.org/officeDocument/2006/relationships/image" Target="../media/image106.png"/><Relationship Id="rId10" Type="http://schemas.openxmlformats.org/officeDocument/2006/relationships/image" Target="../media/image110.png"/><Relationship Id="rId4" Type="http://schemas.openxmlformats.org/officeDocument/2006/relationships/image" Target="../media/image1050.png"/><Relationship Id="rId9" Type="http://schemas.openxmlformats.org/officeDocument/2006/relationships/image" Target="../media/image109.png"/><Relationship Id="rId14" Type="http://schemas.openxmlformats.org/officeDocument/2006/relationships/image" Target="../media/image1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3.png"/><Relationship Id="rId7" Type="http://schemas.openxmlformats.org/officeDocument/2006/relationships/image" Target="../media/image117.png"/><Relationship Id="rId12" Type="http://schemas.openxmlformats.org/officeDocument/2006/relationships/image" Target="../media/image122.png"/><Relationship Id="rId2" Type="http://schemas.openxmlformats.org/officeDocument/2006/relationships/image" Target="../media/image115.png"/><Relationship Id="rId16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5.jpeg"/><Relationship Id="rId15" Type="http://schemas.openxmlformats.org/officeDocument/2006/relationships/image" Target="../media/image104.png"/><Relationship Id="rId10" Type="http://schemas.openxmlformats.org/officeDocument/2006/relationships/image" Target="../media/image120.png"/><Relationship Id="rId4" Type="http://schemas.openxmlformats.org/officeDocument/2006/relationships/image" Target="../media/image1050.png"/><Relationship Id="rId9" Type="http://schemas.openxmlformats.org/officeDocument/2006/relationships/image" Target="../media/image119.png"/><Relationship Id="rId14" Type="http://schemas.openxmlformats.org/officeDocument/2006/relationships/image" Target="../media/image1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11" Type="http://schemas.openxmlformats.org/officeDocument/2006/relationships/image" Target="../media/image135.png"/><Relationship Id="rId5" Type="http://schemas.openxmlformats.org/officeDocument/2006/relationships/image" Target="../media/image129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png"/><Relationship Id="rId13" Type="http://schemas.openxmlformats.org/officeDocument/2006/relationships/image" Target="../media/image144.png"/><Relationship Id="rId3" Type="http://schemas.openxmlformats.org/officeDocument/2006/relationships/image" Target="../media/image137.png"/><Relationship Id="rId12" Type="http://schemas.openxmlformats.org/officeDocument/2006/relationships/image" Target="../media/image143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11" Type="http://schemas.openxmlformats.org/officeDocument/2006/relationships/image" Target="../media/image142.png"/><Relationship Id="rId5" Type="http://schemas.openxmlformats.org/officeDocument/2006/relationships/image" Target="../media/image140.png"/><Relationship Id="rId10" Type="http://schemas.openxmlformats.org/officeDocument/2006/relationships/image" Target="../media/image156.png"/><Relationship Id="rId4" Type="http://schemas.openxmlformats.org/officeDocument/2006/relationships/image" Target="../media/image139.png"/><Relationship Id="rId9" Type="http://schemas.openxmlformats.org/officeDocument/2006/relationships/image" Target="../media/image15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png"/><Relationship Id="rId7" Type="http://schemas.openxmlformats.org/officeDocument/2006/relationships/image" Target="../media/image163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1.png"/><Relationship Id="rId5" Type="http://schemas.openxmlformats.org/officeDocument/2006/relationships/image" Target="../media/image146.png"/><Relationship Id="rId10" Type="http://schemas.openxmlformats.org/officeDocument/2006/relationships/image" Target="../media/image148.png"/><Relationship Id="rId4" Type="http://schemas.openxmlformats.org/officeDocument/2006/relationships/image" Target="../media/image160.png"/><Relationship Id="rId9" Type="http://schemas.openxmlformats.org/officeDocument/2006/relationships/image" Target="../media/image1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0.png"/><Relationship Id="rId13" Type="http://schemas.openxmlformats.org/officeDocument/2006/relationships/image" Target="../media/image168.png"/><Relationship Id="rId3" Type="http://schemas.openxmlformats.org/officeDocument/2006/relationships/image" Target="../media/image990.png"/><Relationship Id="rId7" Type="http://schemas.openxmlformats.org/officeDocument/2006/relationships/image" Target="../media/image1030.png"/><Relationship Id="rId12" Type="http://schemas.openxmlformats.org/officeDocument/2006/relationships/image" Target="../media/image167.png"/><Relationship Id="rId2" Type="http://schemas.openxmlformats.org/officeDocument/2006/relationships/image" Target="../media/image9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0.png"/><Relationship Id="rId11" Type="http://schemas.openxmlformats.org/officeDocument/2006/relationships/image" Target="../media/image1390.png"/><Relationship Id="rId5" Type="http://schemas.openxmlformats.org/officeDocument/2006/relationships/image" Target="../media/image1010.png"/><Relationship Id="rId15" Type="http://schemas.openxmlformats.org/officeDocument/2006/relationships/image" Target="../media/image170.png"/><Relationship Id="rId10" Type="http://schemas.openxmlformats.org/officeDocument/2006/relationships/image" Target="../media/image1250.png"/><Relationship Id="rId4" Type="http://schemas.openxmlformats.org/officeDocument/2006/relationships/image" Target="../media/image1000.png"/><Relationship Id="rId9" Type="http://schemas.openxmlformats.org/officeDocument/2006/relationships/image" Target="../media/image1240.png"/><Relationship Id="rId14" Type="http://schemas.openxmlformats.org/officeDocument/2006/relationships/image" Target="../media/image16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13" Type="http://schemas.openxmlformats.org/officeDocument/2006/relationships/image" Target="../media/image181.png"/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2" Type="http://schemas.openxmlformats.org/officeDocument/2006/relationships/image" Target="../media/image5.jpeg"/><Relationship Id="rId16" Type="http://schemas.openxmlformats.org/officeDocument/2006/relationships/image" Target="../media/image18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4.png"/><Relationship Id="rId11" Type="http://schemas.openxmlformats.org/officeDocument/2006/relationships/image" Target="../media/image179.png"/><Relationship Id="rId5" Type="http://schemas.openxmlformats.org/officeDocument/2006/relationships/image" Target="../media/image173.png"/><Relationship Id="rId15" Type="http://schemas.openxmlformats.org/officeDocument/2006/relationships/image" Target="../media/image183.png"/><Relationship Id="rId10" Type="http://schemas.openxmlformats.org/officeDocument/2006/relationships/image" Target="../media/image178.png"/><Relationship Id="rId4" Type="http://schemas.openxmlformats.org/officeDocument/2006/relationships/image" Target="../media/image172.png"/><Relationship Id="rId9" Type="http://schemas.openxmlformats.org/officeDocument/2006/relationships/image" Target="../media/image177.png"/><Relationship Id="rId14" Type="http://schemas.openxmlformats.org/officeDocument/2006/relationships/image" Target="../media/image1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EC244D8D-3657-4232-85DA-3D641352A957}"/>
              </a:ext>
            </a:extLst>
          </p:cNvPr>
          <p:cNvSpPr/>
          <p:nvPr/>
        </p:nvSpPr>
        <p:spPr>
          <a:xfrm>
            <a:off x="9525" y="-9525"/>
            <a:ext cx="12211455" cy="6858000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3200">
              <a:latin typeface="Rubik" pitchFamily="2" charset="-79"/>
              <a:cs typeface="Rubik" pitchFamily="2" charset="-79"/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5129C58D-1988-4D0F-8ED6-E4EC20EA42F8}"/>
              </a:ext>
            </a:extLst>
          </p:cNvPr>
          <p:cNvSpPr txBox="1">
            <a:spLocks/>
          </p:cNvSpPr>
          <p:nvPr/>
        </p:nvSpPr>
        <p:spPr>
          <a:xfrm>
            <a:off x="1893651" y="567244"/>
            <a:ext cx="8424153" cy="119876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endParaRPr lang="he-IL" sz="4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4" name="כותרת 1">
            <a:extLst>
              <a:ext uri="{FF2B5EF4-FFF2-40B4-BE49-F238E27FC236}">
                <a16:creationId xmlns:a16="http://schemas.microsoft.com/office/drawing/2014/main" id="{61FDE7D3-8CE9-4E07-8669-4657B5EAFE19}"/>
              </a:ext>
            </a:extLst>
          </p:cNvPr>
          <p:cNvSpPr txBox="1">
            <a:spLocks/>
          </p:cNvSpPr>
          <p:nvPr/>
        </p:nvSpPr>
        <p:spPr>
          <a:xfrm>
            <a:off x="415248" y="224942"/>
            <a:ext cx="11400007" cy="1354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2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 </a:t>
            </a:r>
          </a:p>
        </p:txBody>
      </p:sp>
      <p:graphicFrame>
        <p:nvGraphicFramePr>
          <p:cNvPr id="3" name="טבלה 2">
            <a:extLst>
              <a:ext uri="{FF2B5EF4-FFF2-40B4-BE49-F238E27FC236}">
                <a16:creationId xmlns:a16="http://schemas.microsoft.com/office/drawing/2014/main" id="{8657EC2A-78BB-4132-8C38-61E4CF983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835918"/>
              </p:ext>
            </p:extLst>
          </p:nvPr>
        </p:nvGraphicFramePr>
        <p:xfrm>
          <a:off x="1893651" y="902146"/>
          <a:ext cx="8953499" cy="5741865"/>
        </p:xfrm>
        <a:graphic>
          <a:graphicData uri="http://schemas.openxmlformats.org/drawingml/2006/table">
            <a:tbl>
              <a:tblPr rtl="1" firstRow="1" firstCol="1" bandRow="1">
                <a:tableStyleId>{5940675A-B579-460E-94D1-54222C63F5DA}</a:tableStyleId>
              </a:tblPr>
              <a:tblGrid>
                <a:gridCol w="1848053">
                  <a:extLst>
                    <a:ext uri="{9D8B030D-6E8A-4147-A177-3AD203B41FA5}">
                      <a16:colId xmlns:a16="http://schemas.microsoft.com/office/drawing/2014/main" val="1947369596"/>
                    </a:ext>
                  </a:extLst>
                </a:gridCol>
                <a:gridCol w="7105446">
                  <a:extLst>
                    <a:ext uri="{9D8B030D-6E8A-4147-A177-3AD203B41FA5}">
                      <a16:colId xmlns:a16="http://schemas.microsoft.com/office/drawing/2014/main" val="74368330"/>
                    </a:ext>
                  </a:extLst>
                </a:gridCol>
              </a:tblGrid>
              <a:tr h="25969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נושא/תחום: 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מתמטיקה – קדם אנליזה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2326612381"/>
                  </a:ext>
                </a:extLst>
              </a:tr>
              <a:tr h="25969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כיתות: 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כיתה י' – 5 יחידות לימוד </a:t>
                      </a:r>
                      <a:endParaRPr lang="en-US" sz="12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3452845587"/>
                  </a:ext>
                </a:extLst>
              </a:tr>
              <a:tr h="25969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משך השיעור: 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90 דקות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375072761"/>
                  </a:ext>
                </a:extLst>
              </a:tr>
              <a:tr h="726220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מטרות השיעור: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היכרות ראשונית עם המושגים פונקציה זוגית ופונקציה אי זוגית.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 ידע לזהות באופן גרפי פונקציה זוגית/ אי זוגית/ לא זה ולא זה.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ידע להוכיח באופן אלגברי האם הפונקציה זוגית/אי זוגית/ לא זה ולא זה .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יכיר את החוקיות בפעולות על פונקציות והשפעתן על הסימטריה.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התלמיד יכיר את הקשר בין סימטריות הפונקציה לבין סימטריות הנגזרת שלה.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3651018133"/>
                  </a:ext>
                </a:extLst>
              </a:tr>
              <a:tr h="25969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כיצד נפתח את השיעור: 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נגדיר מהי פונקציה זוגית / אי זוגית מתוך הפונקציות המוכרות כבר לתלמיד.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3539820606"/>
                  </a:ext>
                </a:extLst>
              </a:tr>
              <a:tr h="3953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מהלך השיעור: </a:t>
                      </a:r>
                      <a:endParaRPr lang="en-US" sz="120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 נציג לתלמידים את השיטה האלגברית להוכחת זוגיות/אי זוגיות של פונקציה ונדגים אותה תרך בדיקת פעולות על פונקציות שונות.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2405670944"/>
                  </a:ext>
                </a:extLst>
              </a:tr>
              <a:tr h="80219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דיון: </a:t>
                      </a:r>
                      <a:endParaRPr lang="en-US" sz="120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שאלות לדיון: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האם כאשר פונקציה היא אי זוגית – נוכל להגיד שהיא בהכרח זוגית?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כיצד ישפיעו טרנספורמציות על פונקציות זוגיות/אי זוגיות . 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marL="342900" lvl="0" indent="-342900" algn="r" rtl="1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מה ניתן להגיד על גרף נגזרת של פונקציה? 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1782985151"/>
                  </a:ext>
                </a:extLst>
              </a:tr>
              <a:tr h="3953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תגיות: </a:t>
                      </a:r>
                      <a:endParaRPr lang="en-US" sz="120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@חשיבה מופשטת</a:t>
                      </a:r>
                      <a:endParaRPr lang="en-US" sz="1200" dirty="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@שימוש בכלים דיגיטליים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3036180737"/>
                  </a:ext>
                </a:extLst>
              </a:tr>
              <a:tr h="259698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חומרי עזר להורדה: </a:t>
                      </a:r>
                      <a:endParaRPr lang="en-US" sz="1200">
                        <a:effectLst/>
                        <a:latin typeface="Rubik" pitchFamily="2" charset="-79"/>
                        <a:cs typeface="Rubik" pitchFamily="2" charset="-79"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>
                          <a:effectLst/>
                          <a:latin typeface="Rubik" pitchFamily="2" charset="-79"/>
                          <a:cs typeface="Rubik" pitchFamily="2" charset="-79"/>
                        </a:rPr>
                        <a:t> </a:t>
                      </a:r>
                      <a:endParaRPr lang="en-US" sz="120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e-IL" sz="1400" dirty="0">
                          <a:effectLst/>
                          <a:latin typeface="Rubik" pitchFamily="2" charset="-79"/>
                          <a:cs typeface="Rubik" pitchFamily="2" charset="-79"/>
                        </a:rPr>
                        <a:t>מצורפת מצגת – לשימוש בכיתה </a:t>
                      </a:r>
                      <a:endParaRPr lang="en-US" sz="1200" dirty="0">
                        <a:effectLst/>
                        <a:latin typeface="Rubik" pitchFamily="2" charset="-79"/>
                        <a:ea typeface="Arial" panose="020B0604020202020204" pitchFamily="34" charset="0"/>
                        <a:cs typeface="Rubik" pitchFamily="2" charset="-79"/>
                      </a:endParaRPr>
                    </a:p>
                  </a:txBody>
                  <a:tcPr marL="43934" marR="43934" marT="0" marB="0"/>
                </a:tc>
                <a:extLst>
                  <a:ext uri="{0D108BD9-81ED-4DB2-BD59-A6C34878D82A}">
                    <a16:rowId xmlns:a16="http://schemas.microsoft.com/office/drawing/2014/main" val="1560388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486049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>
            <a:extLst>
              <a:ext uri="{FF2B5EF4-FFF2-40B4-BE49-F238E27FC236}">
                <a16:creationId xmlns:a16="http://schemas.microsoft.com/office/drawing/2014/main" id="{EBB3A56E-F10F-4C53-A3B5-995AE9504414}"/>
              </a:ext>
            </a:extLst>
          </p:cNvPr>
          <p:cNvSpPr/>
          <p:nvPr/>
        </p:nvSpPr>
        <p:spPr>
          <a:xfrm>
            <a:off x="227468" y="1795718"/>
            <a:ext cx="4838541" cy="4036657"/>
          </a:xfrm>
          <a:prstGeom prst="rect">
            <a:avLst/>
          </a:prstGeom>
          <a:solidFill>
            <a:schemeClr val="bg1"/>
          </a:solidFill>
          <a:ln w="38100">
            <a:solidFill>
              <a:srgbClr val="D5C2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38" name="תמונה 37">
            <a:extLst>
              <a:ext uri="{FF2B5EF4-FFF2-40B4-BE49-F238E27FC236}">
                <a16:creationId xmlns:a16="http://schemas.microsoft.com/office/drawing/2014/main" id="{F93C3CAA-FDFC-48EE-A436-5D399CB32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82" y="2604663"/>
            <a:ext cx="2197976" cy="2965137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71B184FD-EB91-489F-9F99-283CFD318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2014" y="2245046"/>
            <a:ext cx="2358101" cy="2927298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FDA091CA-DB5A-49FA-8702-E6DCE0E17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7977" y="2245046"/>
            <a:ext cx="2329531" cy="306089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11852"/>
            <a:ext cx="12192000" cy="946150"/>
          </a:xfrm>
          <a:prstGeom prst="rect">
            <a:avLst/>
          </a:prstGeom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451535" y="-13183"/>
            <a:ext cx="11400007" cy="1354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D2797-BE03-48D0-8EA0-8CD646A18510}"/>
              </a:ext>
            </a:extLst>
          </p:cNvPr>
          <p:cNvSpPr txBox="1"/>
          <p:nvPr/>
        </p:nvSpPr>
        <p:spPr>
          <a:xfrm>
            <a:off x="1728580" y="811068"/>
            <a:ext cx="8232085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latin typeface="Rubik" pitchFamily="2" charset="-79"/>
                <a:cs typeface="Rubik" pitchFamily="2" charset="-79"/>
              </a:rPr>
              <a:t>הגדרה: פונקציה </a:t>
            </a:r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זוגית</a:t>
            </a:r>
            <a:r>
              <a:rPr lang="he-IL" sz="2400" dirty="0">
                <a:latin typeface="Rubik" pitchFamily="2" charset="-79"/>
                <a:cs typeface="Rubik" pitchFamily="2" charset="-79"/>
              </a:rPr>
              <a:t> היא פונקציה סימטרית ביחס לציר ה-</a:t>
            </a:r>
            <a:r>
              <a:rPr lang="en-US" sz="2400" dirty="0">
                <a:latin typeface="Rubik" pitchFamily="2" charset="-79"/>
                <a:cs typeface="Rubik" pitchFamily="2" charset="-79"/>
              </a:rPr>
              <a:t>y</a:t>
            </a:r>
            <a:r>
              <a:rPr lang="he-IL" sz="2400" dirty="0">
                <a:latin typeface="Rubik" pitchFamily="2" charset="-79"/>
                <a:cs typeface="Rubik" pitchFamily="2" charset="-79"/>
              </a:rPr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0DFB4D-638A-464F-AB39-33A7CB860A5F}"/>
                  </a:ext>
                </a:extLst>
              </p:cNvPr>
              <p:cNvSpPr txBox="1"/>
              <p:nvPr/>
            </p:nvSpPr>
            <p:spPr>
              <a:xfrm>
                <a:off x="9051538" y="1538124"/>
                <a:ext cx="2358101" cy="52321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0DFB4D-638A-464F-AB39-33A7CB86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538" y="1538124"/>
                <a:ext cx="2358101" cy="523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325079-1A3B-473E-B24C-361A7D238C5E}"/>
                  </a:ext>
                </a:extLst>
              </p:cNvPr>
              <p:cNvSpPr txBox="1"/>
              <p:nvPr/>
            </p:nvSpPr>
            <p:spPr>
              <a:xfrm>
                <a:off x="5937977" y="1558031"/>
                <a:ext cx="2329531" cy="52322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325079-1A3B-473E-B24C-361A7D238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37977" y="1558031"/>
                <a:ext cx="2329531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מחבר חץ ישר 27">
            <a:extLst>
              <a:ext uri="{FF2B5EF4-FFF2-40B4-BE49-F238E27FC236}">
                <a16:creationId xmlns:a16="http://schemas.microsoft.com/office/drawing/2014/main" id="{321E559B-F331-4C09-BD6C-39EA6BA04C40}"/>
              </a:ext>
            </a:extLst>
          </p:cNvPr>
          <p:cNvCxnSpPr>
            <a:cxnSpLocks/>
          </p:cNvCxnSpPr>
          <p:nvPr/>
        </p:nvCxnSpPr>
        <p:spPr>
          <a:xfrm flipH="1" flipV="1">
            <a:off x="10211541" y="2076537"/>
            <a:ext cx="9524" cy="302559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מחבר חץ ישר 28">
            <a:extLst>
              <a:ext uri="{FF2B5EF4-FFF2-40B4-BE49-F238E27FC236}">
                <a16:creationId xmlns:a16="http://schemas.microsoft.com/office/drawing/2014/main" id="{80C91D82-8F0E-48F3-B355-5780EA2FAC88}"/>
              </a:ext>
            </a:extLst>
          </p:cNvPr>
          <p:cNvCxnSpPr>
            <a:cxnSpLocks/>
          </p:cNvCxnSpPr>
          <p:nvPr/>
        </p:nvCxnSpPr>
        <p:spPr>
          <a:xfrm>
            <a:off x="9052499" y="4579921"/>
            <a:ext cx="258350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מחבר חץ ישר 30">
            <a:extLst>
              <a:ext uri="{FF2B5EF4-FFF2-40B4-BE49-F238E27FC236}">
                <a16:creationId xmlns:a16="http://schemas.microsoft.com/office/drawing/2014/main" id="{82BBB8F3-2467-4FC6-B704-1D53E3411E96}"/>
              </a:ext>
            </a:extLst>
          </p:cNvPr>
          <p:cNvCxnSpPr>
            <a:cxnSpLocks/>
          </p:cNvCxnSpPr>
          <p:nvPr/>
        </p:nvCxnSpPr>
        <p:spPr>
          <a:xfrm flipH="1" flipV="1">
            <a:off x="7088548" y="2061344"/>
            <a:ext cx="9524" cy="302559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מחבר חץ ישר 31">
            <a:extLst>
              <a:ext uri="{FF2B5EF4-FFF2-40B4-BE49-F238E27FC236}">
                <a16:creationId xmlns:a16="http://schemas.microsoft.com/office/drawing/2014/main" id="{D5E34A72-21B0-4AED-A630-D2CDCAF599D5}"/>
              </a:ext>
            </a:extLst>
          </p:cNvPr>
          <p:cNvCxnSpPr>
            <a:cxnSpLocks/>
          </p:cNvCxnSpPr>
          <p:nvPr/>
        </p:nvCxnSpPr>
        <p:spPr>
          <a:xfrm>
            <a:off x="5954019" y="4741714"/>
            <a:ext cx="2286000" cy="541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מלבן 8">
            <a:extLst>
              <a:ext uri="{FF2B5EF4-FFF2-40B4-BE49-F238E27FC236}">
                <a16:creationId xmlns:a16="http://schemas.microsoft.com/office/drawing/2014/main" id="{8229A608-B6CE-4AD5-9E7C-FF0129D43457}"/>
              </a:ext>
            </a:extLst>
          </p:cNvPr>
          <p:cNvSpPr/>
          <p:nvPr/>
        </p:nvSpPr>
        <p:spPr>
          <a:xfrm>
            <a:off x="1212158" y="1915907"/>
            <a:ext cx="26805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פונקציות </a:t>
            </a:r>
            <a:r>
              <a:rPr lang="he-IL" sz="2400" b="1" u="sng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לא זוגיות</a:t>
            </a:r>
            <a:r>
              <a:rPr lang="he-IL" sz="2400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: </a:t>
            </a:r>
            <a:endParaRPr lang="he-IL" sz="2400" dirty="0">
              <a:solidFill>
                <a:schemeClr val="tx1"/>
              </a:solidFill>
            </a:endParaRPr>
          </a:p>
        </p:txBody>
      </p:sp>
      <p:cxnSp>
        <p:nvCxnSpPr>
          <p:cNvPr id="36" name="מחבר חץ ישר 35">
            <a:extLst>
              <a:ext uri="{FF2B5EF4-FFF2-40B4-BE49-F238E27FC236}">
                <a16:creationId xmlns:a16="http://schemas.microsoft.com/office/drawing/2014/main" id="{9C51DFD4-C002-4E28-B7C9-D8CAF14F8ABB}"/>
              </a:ext>
            </a:extLst>
          </p:cNvPr>
          <p:cNvCxnSpPr>
            <a:cxnSpLocks/>
          </p:cNvCxnSpPr>
          <p:nvPr/>
        </p:nvCxnSpPr>
        <p:spPr>
          <a:xfrm flipV="1">
            <a:off x="1063450" y="2604664"/>
            <a:ext cx="0" cy="309028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מחבר חץ ישר 36">
            <a:extLst>
              <a:ext uri="{FF2B5EF4-FFF2-40B4-BE49-F238E27FC236}">
                <a16:creationId xmlns:a16="http://schemas.microsoft.com/office/drawing/2014/main" id="{E8E11891-88D1-482E-882A-4FBED996F5E4}"/>
              </a:ext>
            </a:extLst>
          </p:cNvPr>
          <p:cNvCxnSpPr>
            <a:cxnSpLocks/>
          </p:cNvCxnSpPr>
          <p:nvPr/>
        </p:nvCxnSpPr>
        <p:spPr>
          <a:xfrm>
            <a:off x="224382" y="4774479"/>
            <a:ext cx="231027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1" name="תמונה 40">
            <a:extLst>
              <a:ext uri="{FF2B5EF4-FFF2-40B4-BE49-F238E27FC236}">
                <a16:creationId xmlns:a16="http://schemas.microsoft.com/office/drawing/2014/main" id="{E7418FAD-5E7D-44C3-8E58-88215E440B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9766" y="2708192"/>
            <a:ext cx="1551326" cy="2965138"/>
          </a:xfrm>
          <a:prstGeom prst="rect">
            <a:avLst/>
          </a:prstGeom>
        </p:spPr>
      </p:pic>
      <p:cxnSp>
        <p:nvCxnSpPr>
          <p:cNvPr id="42" name="מחבר חץ ישר 41">
            <a:extLst>
              <a:ext uri="{FF2B5EF4-FFF2-40B4-BE49-F238E27FC236}">
                <a16:creationId xmlns:a16="http://schemas.microsoft.com/office/drawing/2014/main" id="{FA4B8578-81A1-4849-8B56-D704E8220140}"/>
              </a:ext>
            </a:extLst>
          </p:cNvPr>
          <p:cNvCxnSpPr>
            <a:cxnSpLocks/>
          </p:cNvCxnSpPr>
          <p:nvPr/>
        </p:nvCxnSpPr>
        <p:spPr>
          <a:xfrm>
            <a:off x="3059766" y="4381447"/>
            <a:ext cx="1551326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מחבר חץ ישר 43">
            <a:extLst>
              <a:ext uri="{FF2B5EF4-FFF2-40B4-BE49-F238E27FC236}">
                <a16:creationId xmlns:a16="http://schemas.microsoft.com/office/drawing/2014/main" id="{85F60428-66FE-4CDF-BFF1-07AFBDCC5AE1}"/>
              </a:ext>
            </a:extLst>
          </p:cNvPr>
          <p:cNvCxnSpPr>
            <a:cxnSpLocks/>
          </p:cNvCxnSpPr>
          <p:nvPr/>
        </p:nvCxnSpPr>
        <p:spPr>
          <a:xfrm flipV="1">
            <a:off x="3912289" y="2543685"/>
            <a:ext cx="0" cy="309028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B027B05-839E-4823-B1C5-92B0BE44FB33}"/>
                  </a:ext>
                </a:extLst>
              </p:cNvPr>
              <p:cNvSpPr txBox="1"/>
              <p:nvPr/>
            </p:nvSpPr>
            <p:spPr>
              <a:xfrm>
                <a:off x="3131749" y="5248251"/>
                <a:ext cx="1407360" cy="52322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9B027B05-839E-4823-B1C5-92B0BE44F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749" y="5248251"/>
                <a:ext cx="1407360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02E5088-4CE3-4A16-A5F3-79373A14357A}"/>
                  </a:ext>
                </a:extLst>
              </p:cNvPr>
              <p:cNvSpPr txBox="1"/>
              <p:nvPr/>
            </p:nvSpPr>
            <p:spPr>
              <a:xfrm>
                <a:off x="273309" y="5228973"/>
                <a:ext cx="2386484" cy="52322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he-IL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02E5088-4CE3-4A16-A5F3-79373A143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09" y="5228973"/>
                <a:ext cx="238648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3248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1" grpId="0" animBg="1"/>
      <p:bldP spid="9" grpId="0"/>
      <p:bldP spid="45" grpId="0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>
            <a:extLst>
              <a:ext uri="{FF2B5EF4-FFF2-40B4-BE49-F238E27FC236}">
                <a16:creationId xmlns:a16="http://schemas.microsoft.com/office/drawing/2014/main" id="{EBB3A56E-F10F-4C53-A3B5-995AE9504414}"/>
              </a:ext>
            </a:extLst>
          </p:cNvPr>
          <p:cNvSpPr/>
          <p:nvPr/>
        </p:nvSpPr>
        <p:spPr>
          <a:xfrm>
            <a:off x="227468" y="1795718"/>
            <a:ext cx="4838541" cy="4036657"/>
          </a:xfrm>
          <a:prstGeom prst="rect">
            <a:avLst/>
          </a:prstGeom>
          <a:solidFill>
            <a:schemeClr val="bg1"/>
          </a:solidFill>
          <a:ln w="38100">
            <a:solidFill>
              <a:srgbClr val="D5C2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08ECFD2F-93C0-41A8-95D1-86A859B65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0589" y="2430441"/>
            <a:ext cx="2109679" cy="3438727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EF266703-52C7-4DDF-A7C6-FA47688A6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71" b="8427"/>
          <a:stretch/>
        </p:blipFill>
        <p:spPr>
          <a:xfrm>
            <a:off x="5821061" y="2371212"/>
            <a:ext cx="2692538" cy="3369614"/>
          </a:xfrm>
          <a:prstGeom prst="rect">
            <a:avLst/>
          </a:prstGeom>
        </p:spPr>
      </p:pic>
      <p:pic>
        <p:nvPicPr>
          <p:cNvPr id="22" name="תמונה 21">
            <a:extLst>
              <a:ext uri="{FF2B5EF4-FFF2-40B4-BE49-F238E27FC236}">
                <a16:creationId xmlns:a16="http://schemas.microsoft.com/office/drawing/2014/main" id="{6E9FB265-C7B8-4421-AD70-3E064DE2E7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476" y="2096694"/>
            <a:ext cx="1996994" cy="3816969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11852"/>
            <a:ext cx="12192000" cy="946150"/>
          </a:xfrm>
          <a:prstGeom prst="rect">
            <a:avLst/>
          </a:prstGeom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451535" y="-13183"/>
            <a:ext cx="11400007" cy="1354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D2797-BE03-48D0-8EA0-8CD646A18510}"/>
              </a:ext>
            </a:extLst>
          </p:cNvPr>
          <p:cNvSpPr txBox="1"/>
          <p:nvPr/>
        </p:nvSpPr>
        <p:spPr>
          <a:xfrm>
            <a:off x="1485441" y="849970"/>
            <a:ext cx="9652552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latin typeface="Rubik" pitchFamily="2" charset="-79"/>
                <a:cs typeface="Rubik" pitchFamily="2" charset="-79"/>
              </a:rPr>
              <a:t>הגדרה: פונקציה </a:t>
            </a:r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אי זוגית </a:t>
            </a:r>
            <a:r>
              <a:rPr lang="he-IL" sz="2400" dirty="0">
                <a:latin typeface="Rubik" pitchFamily="2" charset="-79"/>
                <a:cs typeface="Rubik" pitchFamily="2" charset="-79"/>
              </a:rPr>
              <a:t>היא פונקציה סימטרית ביחס לראשית הצירים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0DFB4D-638A-464F-AB39-33A7CB860A5F}"/>
                  </a:ext>
                </a:extLst>
              </p:cNvPr>
              <p:cNvSpPr txBox="1"/>
              <p:nvPr/>
            </p:nvSpPr>
            <p:spPr>
              <a:xfrm>
                <a:off x="9051538" y="1538124"/>
                <a:ext cx="2358101" cy="52321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0DFB4D-638A-464F-AB39-33A7CB86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1538" y="1538124"/>
                <a:ext cx="2358101" cy="52321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325079-1A3B-473E-B24C-361A7D238C5E}"/>
                  </a:ext>
                </a:extLst>
              </p:cNvPr>
              <p:cNvSpPr txBox="1"/>
              <p:nvPr/>
            </p:nvSpPr>
            <p:spPr>
              <a:xfrm>
                <a:off x="5293838" y="1523142"/>
                <a:ext cx="3529870" cy="52322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325079-1A3B-473E-B24C-361A7D238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3838" y="1523142"/>
                <a:ext cx="352987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מחבר חץ ישר 27">
            <a:extLst>
              <a:ext uri="{FF2B5EF4-FFF2-40B4-BE49-F238E27FC236}">
                <a16:creationId xmlns:a16="http://schemas.microsoft.com/office/drawing/2014/main" id="{321E559B-F331-4C09-BD6C-39EA6BA04C40}"/>
              </a:ext>
            </a:extLst>
          </p:cNvPr>
          <p:cNvCxnSpPr>
            <a:cxnSpLocks/>
          </p:cNvCxnSpPr>
          <p:nvPr/>
        </p:nvCxnSpPr>
        <p:spPr>
          <a:xfrm flipV="1">
            <a:off x="10243625" y="2076538"/>
            <a:ext cx="0" cy="367565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מחבר חץ ישר 28">
            <a:extLst>
              <a:ext uri="{FF2B5EF4-FFF2-40B4-BE49-F238E27FC236}">
                <a16:creationId xmlns:a16="http://schemas.microsoft.com/office/drawing/2014/main" id="{80C91D82-8F0E-48F3-B355-5780EA2FAC88}"/>
              </a:ext>
            </a:extLst>
          </p:cNvPr>
          <p:cNvCxnSpPr>
            <a:cxnSpLocks/>
          </p:cNvCxnSpPr>
          <p:nvPr/>
        </p:nvCxnSpPr>
        <p:spPr>
          <a:xfrm>
            <a:off x="9115706" y="4253978"/>
            <a:ext cx="200147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מחבר חץ ישר 30">
            <a:extLst>
              <a:ext uri="{FF2B5EF4-FFF2-40B4-BE49-F238E27FC236}">
                <a16:creationId xmlns:a16="http://schemas.microsoft.com/office/drawing/2014/main" id="{82BBB8F3-2467-4FC6-B704-1D53E3411E96}"/>
              </a:ext>
            </a:extLst>
          </p:cNvPr>
          <p:cNvCxnSpPr>
            <a:cxnSpLocks/>
          </p:cNvCxnSpPr>
          <p:nvPr/>
        </p:nvCxnSpPr>
        <p:spPr>
          <a:xfrm flipV="1">
            <a:off x="7265012" y="2226325"/>
            <a:ext cx="0" cy="360605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מחבר חץ ישר 31">
            <a:extLst>
              <a:ext uri="{FF2B5EF4-FFF2-40B4-BE49-F238E27FC236}">
                <a16:creationId xmlns:a16="http://schemas.microsoft.com/office/drawing/2014/main" id="{D5E34A72-21B0-4AED-A630-D2CDCAF599D5}"/>
              </a:ext>
            </a:extLst>
          </p:cNvPr>
          <p:cNvCxnSpPr>
            <a:cxnSpLocks/>
          </p:cNvCxnSpPr>
          <p:nvPr/>
        </p:nvCxnSpPr>
        <p:spPr>
          <a:xfrm>
            <a:off x="5825578" y="4138958"/>
            <a:ext cx="292525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מלבן 8">
            <a:extLst>
              <a:ext uri="{FF2B5EF4-FFF2-40B4-BE49-F238E27FC236}">
                <a16:creationId xmlns:a16="http://schemas.microsoft.com/office/drawing/2014/main" id="{8229A608-B6CE-4AD5-9E7C-FF0129D43457}"/>
              </a:ext>
            </a:extLst>
          </p:cNvPr>
          <p:cNvSpPr/>
          <p:nvPr/>
        </p:nvSpPr>
        <p:spPr>
          <a:xfrm>
            <a:off x="962892" y="1915907"/>
            <a:ext cx="3179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פונקציות </a:t>
            </a:r>
            <a:r>
              <a:rPr lang="he-IL" sz="2400" b="1" u="sng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לא אי-זוגיות</a:t>
            </a:r>
            <a:r>
              <a:rPr lang="he-IL" sz="2400" dirty="0">
                <a:solidFill>
                  <a:schemeClr val="tx1"/>
                </a:solidFill>
                <a:latin typeface="Rubik" pitchFamily="2" charset="-79"/>
                <a:cs typeface="Rubik" pitchFamily="2" charset="-79"/>
              </a:rPr>
              <a:t>: </a:t>
            </a:r>
            <a:endParaRPr lang="he-IL" sz="2400" dirty="0">
              <a:solidFill>
                <a:schemeClr val="tx1"/>
              </a:solidFill>
            </a:endParaRPr>
          </a:p>
        </p:txBody>
      </p:sp>
      <p:cxnSp>
        <p:nvCxnSpPr>
          <p:cNvPr id="42" name="מחבר חץ ישר 41">
            <a:extLst>
              <a:ext uri="{FF2B5EF4-FFF2-40B4-BE49-F238E27FC236}">
                <a16:creationId xmlns:a16="http://schemas.microsoft.com/office/drawing/2014/main" id="{FA4B8578-81A1-4849-8B56-D704E8220140}"/>
              </a:ext>
            </a:extLst>
          </p:cNvPr>
          <p:cNvCxnSpPr>
            <a:cxnSpLocks/>
          </p:cNvCxnSpPr>
          <p:nvPr/>
        </p:nvCxnSpPr>
        <p:spPr>
          <a:xfrm>
            <a:off x="2780589" y="4589994"/>
            <a:ext cx="228542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מחבר חץ ישר 43">
            <a:extLst>
              <a:ext uri="{FF2B5EF4-FFF2-40B4-BE49-F238E27FC236}">
                <a16:creationId xmlns:a16="http://schemas.microsoft.com/office/drawing/2014/main" id="{85F60428-66FE-4CDF-BFF1-07AFBDCC5AE1}"/>
              </a:ext>
            </a:extLst>
          </p:cNvPr>
          <p:cNvCxnSpPr>
            <a:cxnSpLocks/>
            <a:stCxn id="39" idx="2"/>
          </p:cNvCxnSpPr>
          <p:nvPr/>
        </p:nvCxnSpPr>
        <p:spPr>
          <a:xfrm flipH="1" flipV="1">
            <a:off x="3896786" y="2380089"/>
            <a:ext cx="11352" cy="342255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תמונה 32">
            <a:extLst>
              <a:ext uri="{FF2B5EF4-FFF2-40B4-BE49-F238E27FC236}">
                <a16:creationId xmlns:a16="http://schemas.microsoft.com/office/drawing/2014/main" id="{65FFDDC2-AE72-4B4E-94B9-85A2376DC6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782" y="2757063"/>
            <a:ext cx="2197976" cy="2965137"/>
          </a:xfrm>
          <a:prstGeom prst="rect">
            <a:avLst/>
          </a:prstGeom>
        </p:spPr>
      </p:pic>
      <p:cxnSp>
        <p:nvCxnSpPr>
          <p:cNvPr id="34" name="מחבר חץ ישר 33">
            <a:extLst>
              <a:ext uri="{FF2B5EF4-FFF2-40B4-BE49-F238E27FC236}">
                <a16:creationId xmlns:a16="http://schemas.microsoft.com/office/drawing/2014/main" id="{BC49DA66-B8D7-44DD-8F46-B0E3AACB8493}"/>
              </a:ext>
            </a:extLst>
          </p:cNvPr>
          <p:cNvCxnSpPr>
            <a:cxnSpLocks/>
          </p:cNvCxnSpPr>
          <p:nvPr/>
        </p:nvCxnSpPr>
        <p:spPr>
          <a:xfrm flipV="1">
            <a:off x="1215850" y="2757064"/>
            <a:ext cx="0" cy="309028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מחבר חץ ישר 34">
            <a:extLst>
              <a:ext uri="{FF2B5EF4-FFF2-40B4-BE49-F238E27FC236}">
                <a16:creationId xmlns:a16="http://schemas.microsoft.com/office/drawing/2014/main" id="{A38F2344-744E-4404-A27D-0B9A2C9080D5}"/>
              </a:ext>
            </a:extLst>
          </p:cNvPr>
          <p:cNvCxnSpPr>
            <a:cxnSpLocks/>
          </p:cNvCxnSpPr>
          <p:nvPr/>
        </p:nvCxnSpPr>
        <p:spPr>
          <a:xfrm>
            <a:off x="376782" y="4926879"/>
            <a:ext cx="231027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B82796-64DE-4F50-B834-7330980EE633}"/>
                  </a:ext>
                </a:extLst>
              </p:cNvPr>
              <p:cNvSpPr txBox="1"/>
              <p:nvPr/>
            </p:nvSpPr>
            <p:spPr>
              <a:xfrm>
                <a:off x="2920496" y="5279421"/>
                <a:ext cx="1975283" cy="52322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B82796-64DE-4F50-B834-7330980EE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496" y="5279421"/>
                <a:ext cx="197528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792710F-DE32-4123-A76A-2918BB8340CE}"/>
                  </a:ext>
                </a:extLst>
              </p:cNvPr>
              <p:cNvSpPr txBox="1"/>
              <p:nvPr/>
            </p:nvSpPr>
            <p:spPr>
              <a:xfrm>
                <a:off x="273309" y="5228973"/>
                <a:ext cx="2386484" cy="523220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he-IL" sz="28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dirty="0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</m:e>
                        <m:sup>
                          <m:r>
                            <a:rPr lang="en-US" sz="28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8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792710F-DE32-4123-A76A-2918BB8340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309" y="5228973"/>
                <a:ext cx="2386484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51770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9" grpId="0" animBg="1"/>
      <p:bldP spid="21" grpId="0" animBg="1"/>
      <p:bldP spid="9" grpId="0"/>
      <p:bldP spid="39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11852"/>
            <a:ext cx="12192000" cy="946150"/>
          </a:xfrm>
          <a:prstGeom prst="rect">
            <a:avLst/>
          </a:prstGeom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451535" y="-13183"/>
            <a:ext cx="11400007" cy="135440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D2797-BE03-48D0-8EA0-8CD646A18510}"/>
              </a:ext>
            </a:extLst>
          </p:cNvPr>
          <p:cNvSpPr txBox="1"/>
          <p:nvPr/>
        </p:nvSpPr>
        <p:spPr>
          <a:xfrm>
            <a:off x="1808951" y="860836"/>
            <a:ext cx="7154778" cy="58477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3200" dirty="0">
                <a:latin typeface="Rubik" pitchFamily="2" charset="-79"/>
                <a:cs typeface="Rubik" pitchFamily="2" charset="-79"/>
              </a:rPr>
              <a:t>שימו לב , פונקציה יכולה להיות :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B0DFB4D-638A-464F-AB39-33A7CB860A5F}"/>
              </a:ext>
            </a:extLst>
          </p:cNvPr>
          <p:cNvSpPr txBox="1"/>
          <p:nvPr/>
        </p:nvSpPr>
        <p:spPr>
          <a:xfrm>
            <a:off x="8582526" y="2428474"/>
            <a:ext cx="3325310" cy="954107"/>
          </a:xfrm>
          <a:prstGeom prst="rect">
            <a:avLst/>
          </a:prstGeom>
          <a:ln>
            <a:solidFill>
              <a:srgbClr val="D5C2F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סימטרית ביחס לציר </a:t>
            </a:r>
            <a:r>
              <a:rPr lang="en-US" sz="2800" dirty="0">
                <a:latin typeface="Rubik" pitchFamily="2" charset="-79"/>
                <a:cs typeface="Rubik" pitchFamily="2" charset="-79"/>
              </a:rPr>
              <a:t>y</a:t>
            </a:r>
            <a:endParaRPr lang="he-IL" sz="2800" dirty="0">
              <a:latin typeface="Rubik" pitchFamily="2" charset="-79"/>
              <a:cs typeface="Rubik" pitchFamily="2" charset="-79"/>
            </a:endParaRPr>
          </a:p>
          <a:p>
            <a:r>
              <a:rPr lang="he-IL" sz="2800" dirty="0">
                <a:latin typeface="Rubik" pitchFamily="2" charset="-79"/>
                <a:cs typeface="Rubik" pitchFamily="2" charset="-79"/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16BB65-7D93-4684-A1AC-030A8903DB35}"/>
              </a:ext>
            </a:extLst>
          </p:cNvPr>
          <p:cNvSpPr txBox="1"/>
          <p:nvPr/>
        </p:nvSpPr>
        <p:spPr>
          <a:xfrm>
            <a:off x="8582526" y="4433928"/>
            <a:ext cx="3325310" cy="954107"/>
          </a:xfrm>
          <a:prstGeom prst="rect">
            <a:avLst/>
          </a:prstGeom>
          <a:ln>
            <a:solidFill>
              <a:srgbClr val="D5C2F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פונקציה כזו נקראת: </a:t>
            </a:r>
          </a:p>
          <a:p>
            <a:pPr algn="ctr"/>
            <a:r>
              <a:rPr lang="he-IL" sz="2800" b="1" u="sng" dirty="0">
                <a:latin typeface="Rubik" pitchFamily="2" charset="-79"/>
                <a:cs typeface="Rubik" pitchFamily="2" charset="-79"/>
              </a:rPr>
              <a:t>פונקציה זוגית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AE6BA2-4326-4969-A0FF-6700E080D033}"/>
              </a:ext>
            </a:extLst>
          </p:cNvPr>
          <p:cNvSpPr txBox="1"/>
          <p:nvPr/>
        </p:nvSpPr>
        <p:spPr>
          <a:xfrm>
            <a:off x="4695149" y="2428473"/>
            <a:ext cx="3637066" cy="954107"/>
          </a:xfrm>
          <a:prstGeom prst="rect">
            <a:avLst/>
          </a:prstGeom>
          <a:ln>
            <a:solidFill>
              <a:srgbClr val="D5C2F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סימטרית ביחס לראשית הצירים.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DCF9EE-32EB-43CF-929F-B18168C14711}"/>
              </a:ext>
            </a:extLst>
          </p:cNvPr>
          <p:cNvSpPr txBox="1"/>
          <p:nvPr/>
        </p:nvSpPr>
        <p:spPr>
          <a:xfrm>
            <a:off x="4695149" y="4441950"/>
            <a:ext cx="3637066" cy="954107"/>
          </a:xfrm>
          <a:prstGeom prst="rect">
            <a:avLst/>
          </a:prstGeom>
          <a:ln>
            <a:solidFill>
              <a:srgbClr val="D5C2F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פונקציה כזו נקראת:</a:t>
            </a:r>
          </a:p>
          <a:p>
            <a:pPr algn="ctr"/>
            <a:r>
              <a:rPr lang="he-IL" sz="2800" b="1" u="sng" dirty="0">
                <a:latin typeface="Rubik" pitchFamily="2" charset="-79"/>
                <a:cs typeface="Rubik" pitchFamily="2" charset="-79"/>
              </a:rPr>
              <a:t>פונקציה אי זוגית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F576B4-9CEB-44B8-A5D0-722AE927B248}"/>
              </a:ext>
            </a:extLst>
          </p:cNvPr>
          <p:cNvSpPr txBox="1"/>
          <p:nvPr/>
        </p:nvSpPr>
        <p:spPr>
          <a:xfrm>
            <a:off x="336885" y="2424462"/>
            <a:ext cx="4107953" cy="954107"/>
          </a:xfrm>
          <a:prstGeom prst="rect">
            <a:avLst/>
          </a:prstGeom>
          <a:ln>
            <a:solidFill>
              <a:srgbClr val="D5C2F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לא סימטרית ביחס לציר </a:t>
            </a:r>
            <a:r>
              <a:rPr lang="en-US" sz="2800" dirty="0">
                <a:latin typeface="Rubik" pitchFamily="2" charset="-79"/>
                <a:cs typeface="Rubik" pitchFamily="2" charset="-79"/>
              </a:rPr>
              <a:t>y</a:t>
            </a:r>
            <a:r>
              <a:rPr lang="he-IL" sz="2800" dirty="0">
                <a:latin typeface="Rubik" pitchFamily="2" charset="-79"/>
                <a:cs typeface="Rubik" pitchFamily="2" charset="-79"/>
              </a:rPr>
              <a:t> או ביחס לראשית הצירים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0F1F0E6-DFF3-48C1-8205-974528BB37DF}"/>
              </a:ext>
            </a:extLst>
          </p:cNvPr>
          <p:cNvSpPr txBox="1"/>
          <p:nvPr/>
        </p:nvSpPr>
        <p:spPr>
          <a:xfrm>
            <a:off x="336885" y="4433928"/>
            <a:ext cx="4107953" cy="954107"/>
          </a:xfrm>
          <a:prstGeom prst="rect">
            <a:avLst/>
          </a:prstGeom>
          <a:ln>
            <a:solidFill>
              <a:srgbClr val="D5C2F9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פונקציה כזו נקראת: </a:t>
            </a:r>
          </a:p>
          <a:p>
            <a:pPr algn="ctr"/>
            <a:r>
              <a:rPr lang="he-IL" sz="2800" b="1" u="sng" dirty="0">
                <a:latin typeface="Rubik" pitchFamily="2" charset="-79"/>
                <a:cs typeface="Rubik" pitchFamily="2" charset="-79"/>
              </a:rPr>
              <a:t>לא זוגית ולא אי זוגית </a:t>
            </a:r>
          </a:p>
        </p:txBody>
      </p:sp>
      <p:sp>
        <p:nvSpPr>
          <p:cNvPr id="2" name="חץ: למטה 1">
            <a:extLst>
              <a:ext uri="{FF2B5EF4-FFF2-40B4-BE49-F238E27FC236}">
                <a16:creationId xmlns:a16="http://schemas.microsoft.com/office/drawing/2014/main" id="{C78A6EF6-1C11-410B-A6A4-60CC43A4BE05}"/>
              </a:ext>
            </a:extLst>
          </p:cNvPr>
          <p:cNvSpPr/>
          <p:nvPr/>
        </p:nvSpPr>
        <p:spPr>
          <a:xfrm rot="19438171">
            <a:off x="9740397" y="1500363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0" name="חץ: למטה 29">
            <a:extLst>
              <a:ext uri="{FF2B5EF4-FFF2-40B4-BE49-F238E27FC236}">
                <a16:creationId xmlns:a16="http://schemas.microsoft.com/office/drawing/2014/main" id="{8F666832-A086-4FF7-8DDF-FC42956CFD8D}"/>
              </a:ext>
            </a:extLst>
          </p:cNvPr>
          <p:cNvSpPr/>
          <p:nvPr/>
        </p:nvSpPr>
        <p:spPr>
          <a:xfrm rot="2161829" flipH="1">
            <a:off x="1991278" y="1495097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חץ: למטה 35">
            <a:extLst>
              <a:ext uri="{FF2B5EF4-FFF2-40B4-BE49-F238E27FC236}">
                <a16:creationId xmlns:a16="http://schemas.microsoft.com/office/drawing/2014/main" id="{325C3ED1-9556-4E5E-AF3F-AA1978766AE3}"/>
              </a:ext>
            </a:extLst>
          </p:cNvPr>
          <p:cNvSpPr/>
          <p:nvPr/>
        </p:nvSpPr>
        <p:spPr>
          <a:xfrm>
            <a:off x="6283520" y="1569677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חץ: למטה 36">
            <a:extLst>
              <a:ext uri="{FF2B5EF4-FFF2-40B4-BE49-F238E27FC236}">
                <a16:creationId xmlns:a16="http://schemas.microsoft.com/office/drawing/2014/main" id="{828171E5-725F-4362-88C6-662BB9CC3291}"/>
              </a:ext>
            </a:extLst>
          </p:cNvPr>
          <p:cNvSpPr/>
          <p:nvPr/>
        </p:nvSpPr>
        <p:spPr>
          <a:xfrm>
            <a:off x="9970559" y="3598413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חץ: למטה 37">
            <a:extLst>
              <a:ext uri="{FF2B5EF4-FFF2-40B4-BE49-F238E27FC236}">
                <a16:creationId xmlns:a16="http://schemas.microsoft.com/office/drawing/2014/main" id="{26FA8798-B125-41BF-A500-670CD94E5AD3}"/>
              </a:ext>
            </a:extLst>
          </p:cNvPr>
          <p:cNvSpPr/>
          <p:nvPr/>
        </p:nvSpPr>
        <p:spPr>
          <a:xfrm>
            <a:off x="6319410" y="3633723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חץ: למטה 40">
            <a:extLst>
              <a:ext uri="{FF2B5EF4-FFF2-40B4-BE49-F238E27FC236}">
                <a16:creationId xmlns:a16="http://schemas.microsoft.com/office/drawing/2014/main" id="{9537C97E-6DA6-4AF4-A921-BEE78D13DA83}"/>
              </a:ext>
            </a:extLst>
          </p:cNvPr>
          <p:cNvSpPr/>
          <p:nvPr/>
        </p:nvSpPr>
        <p:spPr>
          <a:xfrm>
            <a:off x="1761116" y="3590065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26818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" grpId="0" animBg="1"/>
      <p:bldP spid="30" grpId="0" animBg="1"/>
      <p:bldP spid="36" grpId="0" animBg="1"/>
      <p:bldP spid="37" grpId="0" animBg="1"/>
      <p:bldP spid="38" grpId="0" animBg="1"/>
      <p:bldP spid="4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E9FB265-C7B8-4421-AD70-3E064DE2E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697" y="1355123"/>
            <a:ext cx="1996994" cy="3816969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11852"/>
            <a:ext cx="12192000" cy="946150"/>
          </a:xfrm>
          <a:prstGeom prst="rect">
            <a:avLst/>
          </a:prstGeom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451535" y="-13183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D2797-BE03-48D0-8EA0-8CD646A18510}"/>
              </a:ext>
            </a:extLst>
          </p:cNvPr>
          <p:cNvSpPr txBox="1"/>
          <p:nvPr/>
        </p:nvSpPr>
        <p:spPr>
          <a:xfrm>
            <a:off x="8362969" y="719645"/>
            <a:ext cx="2912298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latin typeface="Rubik" pitchFamily="2" charset="-79"/>
                <a:cs typeface="Rubik" pitchFamily="2" charset="-79"/>
              </a:rPr>
              <a:t>פונקציה זוגית </a:t>
            </a:r>
          </a:p>
        </p:txBody>
      </p:sp>
      <p:cxnSp>
        <p:nvCxnSpPr>
          <p:cNvPr id="28" name="מחבר חץ ישר 27">
            <a:extLst>
              <a:ext uri="{FF2B5EF4-FFF2-40B4-BE49-F238E27FC236}">
                <a16:creationId xmlns:a16="http://schemas.microsoft.com/office/drawing/2014/main" id="{321E559B-F331-4C09-BD6C-39EA6BA04C40}"/>
              </a:ext>
            </a:extLst>
          </p:cNvPr>
          <p:cNvCxnSpPr>
            <a:cxnSpLocks/>
          </p:cNvCxnSpPr>
          <p:nvPr/>
        </p:nvCxnSpPr>
        <p:spPr>
          <a:xfrm flipV="1">
            <a:off x="4940809" y="1334966"/>
            <a:ext cx="13037" cy="408363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מחבר חץ ישר 28">
            <a:extLst>
              <a:ext uri="{FF2B5EF4-FFF2-40B4-BE49-F238E27FC236}">
                <a16:creationId xmlns:a16="http://schemas.microsoft.com/office/drawing/2014/main" id="{80C91D82-8F0E-48F3-B355-5780EA2FAC88}"/>
              </a:ext>
            </a:extLst>
          </p:cNvPr>
          <p:cNvCxnSpPr>
            <a:cxnSpLocks/>
          </p:cNvCxnSpPr>
          <p:nvPr/>
        </p:nvCxnSpPr>
        <p:spPr>
          <a:xfrm>
            <a:off x="3825927" y="3512407"/>
            <a:ext cx="200147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FD1928D2-16C5-4645-A3A2-01F81FCEEFA7}"/>
              </a:ext>
            </a:extLst>
          </p:cNvPr>
          <p:cNvSpPr txBox="1"/>
          <p:nvPr/>
        </p:nvSpPr>
        <p:spPr>
          <a:xfrm>
            <a:off x="3183702" y="778661"/>
            <a:ext cx="2912298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פונקציה אי זוגית </a:t>
            </a:r>
          </a:p>
        </p:txBody>
      </p:sp>
      <p:pic>
        <p:nvPicPr>
          <p:cNvPr id="24" name="תמונה 23">
            <a:extLst>
              <a:ext uri="{FF2B5EF4-FFF2-40B4-BE49-F238E27FC236}">
                <a16:creationId xmlns:a16="http://schemas.microsoft.com/office/drawing/2014/main" id="{27B5C02A-84B3-4E55-AFCE-917E2EE09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4423" y="1355123"/>
            <a:ext cx="2383498" cy="2958825"/>
          </a:xfrm>
          <a:prstGeom prst="rect">
            <a:avLst/>
          </a:prstGeom>
        </p:spPr>
      </p:pic>
      <p:cxnSp>
        <p:nvCxnSpPr>
          <p:cNvPr id="27" name="מחבר חץ ישר 26">
            <a:extLst>
              <a:ext uri="{FF2B5EF4-FFF2-40B4-BE49-F238E27FC236}">
                <a16:creationId xmlns:a16="http://schemas.microsoft.com/office/drawing/2014/main" id="{19256C24-B87D-4C9F-AE91-B8B4A3AEBD09}"/>
              </a:ext>
            </a:extLst>
          </p:cNvPr>
          <p:cNvCxnSpPr>
            <a:cxnSpLocks/>
          </p:cNvCxnSpPr>
          <p:nvPr/>
        </p:nvCxnSpPr>
        <p:spPr>
          <a:xfrm>
            <a:off x="8636674" y="3709645"/>
            <a:ext cx="238314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מחבר חץ ישר 29">
            <a:extLst>
              <a:ext uri="{FF2B5EF4-FFF2-40B4-BE49-F238E27FC236}">
                <a16:creationId xmlns:a16="http://schemas.microsoft.com/office/drawing/2014/main" id="{FC9FB68F-3581-4BF6-9860-FD027F3E42CD}"/>
              </a:ext>
            </a:extLst>
          </p:cNvPr>
          <p:cNvCxnSpPr>
            <a:cxnSpLocks/>
            <a:stCxn id="24" idx="2"/>
          </p:cNvCxnSpPr>
          <p:nvPr/>
        </p:nvCxnSpPr>
        <p:spPr>
          <a:xfrm flipH="1" flipV="1">
            <a:off x="9800656" y="1135564"/>
            <a:ext cx="25516" cy="317838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אליפסה 4">
            <a:extLst>
              <a:ext uri="{FF2B5EF4-FFF2-40B4-BE49-F238E27FC236}">
                <a16:creationId xmlns:a16="http://schemas.microsoft.com/office/drawing/2014/main" id="{C9B393D0-49B6-432F-ABFE-76FAAF66EED1}"/>
              </a:ext>
            </a:extLst>
          </p:cNvPr>
          <p:cNvSpPr/>
          <p:nvPr/>
        </p:nvSpPr>
        <p:spPr>
          <a:xfrm>
            <a:off x="10467919" y="1811559"/>
            <a:ext cx="214060" cy="1925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1" name="מחבר ישר 10">
            <a:extLst>
              <a:ext uri="{FF2B5EF4-FFF2-40B4-BE49-F238E27FC236}">
                <a16:creationId xmlns:a16="http://schemas.microsoft.com/office/drawing/2014/main" id="{1FA82D0B-2A23-44C6-8A5C-E251F2F24B3C}"/>
              </a:ext>
            </a:extLst>
          </p:cNvPr>
          <p:cNvCxnSpPr>
            <a:cxnSpLocks/>
          </p:cNvCxnSpPr>
          <p:nvPr/>
        </p:nvCxnSpPr>
        <p:spPr>
          <a:xfrm>
            <a:off x="10574589" y="2004065"/>
            <a:ext cx="0" cy="1705580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9AE75ED-193A-4274-938E-643536A2799F}"/>
                  </a:ext>
                </a:extLst>
              </p:cNvPr>
              <p:cNvSpPr txBox="1"/>
              <p:nvPr/>
            </p:nvSpPr>
            <p:spPr>
              <a:xfrm>
                <a:off x="10617170" y="2007956"/>
                <a:ext cx="884685" cy="523220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800" b="1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9AE75ED-193A-4274-938E-643536A27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7170" y="2007956"/>
                <a:ext cx="884685" cy="523220"/>
              </a:xfrm>
              <a:prstGeom prst="rect">
                <a:avLst/>
              </a:prstGeom>
              <a:blipFill>
                <a:blip r:embed="rId5"/>
                <a:stretch>
                  <a:fillRect r="-204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מחבר ישר 36">
            <a:extLst>
              <a:ext uri="{FF2B5EF4-FFF2-40B4-BE49-F238E27FC236}">
                <a16:creationId xmlns:a16="http://schemas.microsoft.com/office/drawing/2014/main" id="{3797F691-7060-4A35-A051-E702834B45C1}"/>
              </a:ext>
            </a:extLst>
          </p:cNvPr>
          <p:cNvCxnSpPr>
            <a:cxnSpLocks/>
          </p:cNvCxnSpPr>
          <p:nvPr/>
        </p:nvCxnSpPr>
        <p:spPr>
          <a:xfrm flipH="1">
            <a:off x="9696916" y="1911674"/>
            <a:ext cx="760763" cy="1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מחבר ישר 40">
            <a:extLst>
              <a:ext uri="{FF2B5EF4-FFF2-40B4-BE49-F238E27FC236}">
                <a16:creationId xmlns:a16="http://schemas.microsoft.com/office/drawing/2014/main" id="{3C9DF4FF-8421-4D2D-AA71-1779523417A7}"/>
              </a:ext>
            </a:extLst>
          </p:cNvPr>
          <p:cNvCxnSpPr>
            <a:cxnSpLocks/>
          </p:cNvCxnSpPr>
          <p:nvPr/>
        </p:nvCxnSpPr>
        <p:spPr>
          <a:xfrm flipH="1">
            <a:off x="9152509" y="1902629"/>
            <a:ext cx="842703" cy="9897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אליפסה 42">
            <a:extLst>
              <a:ext uri="{FF2B5EF4-FFF2-40B4-BE49-F238E27FC236}">
                <a16:creationId xmlns:a16="http://schemas.microsoft.com/office/drawing/2014/main" id="{B6DA2318-FC6E-4C75-AA75-02B9E19A11CB}"/>
              </a:ext>
            </a:extLst>
          </p:cNvPr>
          <p:cNvSpPr/>
          <p:nvPr/>
        </p:nvSpPr>
        <p:spPr>
          <a:xfrm>
            <a:off x="8973049" y="1828737"/>
            <a:ext cx="214060" cy="1925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5" name="מחבר ישר 44">
            <a:extLst>
              <a:ext uri="{FF2B5EF4-FFF2-40B4-BE49-F238E27FC236}">
                <a16:creationId xmlns:a16="http://schemas.microsoft.com/office/drawing/2014/main" id="{E37E8CDA-65C8-4B9F-BEC5-7A61D4A11742}"/>
              </a:ext>
            </a:extLst>
          </p:cNvPr>
          <p:cNvCxnSpPr>
            <a:cxnSpLocks/>
          </p:cNvCxnSpPr>
          <p:nvPr/>
        </p:nvCxnSpPr>
        <p:spPr>
          <a:xfrm>
            <a:off x="9080079" y="2004065"/>
            <a:ext cx="0" cy="1705580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AB23F17-99F5-4CD1-AD30-B6DAF0FF97AF}"/>
                  </a:ext>
                </a:extLst>
              </p:cNvPr>
              <p:cNvSpPr txBox="1"/>
              <p:nvPr/>
            </p:nvSpPr>
            <p:spPr>
              <a:xfrm>
                <a:off x="7797765" y="1430557"/>
                <a:ext cx="884685" cy="523220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800" b="1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0AB23F17-99F5-4CD1-AD30-B6DAF0FF9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7765" y="1430557"/>
                <a:ext cx="884685" cy="523220"/>
              </a:xfrm>
              <a:prstGeom prst="rect">
                <a:avLst/>
              </a:prstGeom>
              <a:blipFill>
                <a:blip r:embed="rId6"/>
                <a:stretch>
                  <a:fillRect r="-31973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E3633C12-B853-4632-B2BA-5D20A4A35407}"/>
              </a:ext>
            </a:extLst>
          </p:cNvPr>
          <p:cNvSpPr txBox="1"/>
          <p:nvPr/>
        </p:nvSpPr>
        <p:spPr>
          <a:xfrm>
            <a:off x="8120211" y="4504965"/>
            <a:ext cx="3979196" cy="1200329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בפונקציה </a:t>
            </a:r>
            <a:r>
              <a:rPr lang="he-IL" sz="2400" b="1" u="sng" dirty="0">
                <a:latin typeface="Rubik" pitchFamily="2" charset="-79"/>
                <a:cs typeface="Rubik" pitchFamily="2" charset="-79"/>
              </a:rPr>
              <a:t>זוגית</a:t>
            </a:r>
            <a:r>
              <a:rPr lang="he-IL" sz="2400" dirty="0">
                <a:latin typeface="Rubik" pitchFamily="2" charset="-79"/>
                <a:cs typeface="Rubik" pitchFamily="2" charset="-79"/>
              </a:rPr>
              <a:t>, </a:t>
            </a:r>
          </a:p>
          <a:p>
            <a:r>
              <a:rPr lang="he-IL" sz="2400" dirty="0">
                <a:latin typeface="Rubik" pitchFamily="2" charset="-79"/>
                <a:cs typeface="Rubik" pitchFamily="2" charset="-79"/>
              </a:rPr>
              <a:t>לאור הסימטריה ביחס לציר </a:t>
            </a:r>
            <a:r>
              <a:rPr lang="en-US" sz="2400" dirty="0">
                <a:latin typeface="Rubik" pitchFamily="2" charset="-79"/>
                <a:cs typeface="Rubik" pitchFamily="2" charset="-79"/>
              </a:rPr>
              <a:t>y</a:t>
            </a:r>
            <a:r>
              <a:rPr lang="he-IL" sz="2400" dirty="0">
                <a:latin typeface="Rubik" pitchFamily="2" charset="-79"/>
                <a:cs typeface="Rubik" pitchFamily="2" charset="-79"/>
              </a:rPr>
              <a:t> מתקיים: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6EC97DF-EE6A-4760-BF83-F1CCACB21557}"/>
                  </a:ext>
                </a:extLst>
              </p:cNvPr>
              <p:cNvSpPr txBox="1"/>
              <p:nvPr/>
            </p:nvSpPr>
            <p:spPr>
              <a:xfrm>
                <a:off x="7516900" y="5367534"/>
                <a:ext cx="2912298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sz="24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6EC97DF-EE6A-4760-BF83-F1CCACB215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6900" y="5367534"/>
                <a:ext cx="2912298" cy="461665"/>
              </a:xfrm>
              <a:prstGeom prst="rect">
                <a:avLst/>
              </a:prstGeom>
              <a:blipFill>
                <a:blip r:embed="rId7"/>
                <a:stretch>
                  <a:fillRect b="-16883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מחבר ישר 59">
            <a:extLst>
              <a:ext uri="{FF2B5EF4-FFF2-40B4-BE49-F238E27FC236}">
                <a16:creationId xmlns:a16="http://schemas.microsoft.com/office/drawing/2014/main" id="{43517501-F9D7-4FA0-B02C-2B4BC3232B25}"/>
              </a:ext>
            </a:extLst>
          </p:cNvPr>
          <p:cNvCxnSpPr>
            <a:cxnSpLocks/>
          </p:cNvCxnSpPr>
          <p:nvPr/>
        </p:nvCxnSpPr>
        <p:spPr>
          <a:xfrm flipH="1">
            <a:off x="4907435" y="2100255"/>
            <a:ext cx="532465" cy="0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מחבר ישר 60">
            <a:extLst>
              <a:ext uri="{FF2B5EF4-FFF2-40B4-BE49-F238E27FC236}">
                <a16:creationId xmlns:a16="http://schemas.microsoft.com/office/drawing/2014/main" id="{4CE625E8-D81A-4CB4-8B6F-4EBEA1619F23}"/>
              </a:ext>
            </a:extLst>
          </p:cNvPr>
          <p:cNvCxnSpPr>
            <a:cxnSpLocks/>
          </p:cNvCxnSpPr>
          <p:nvPr/>
        </p:nvCxnSpPr>
        <p:spPr>
          <a:xfrm>
            <a:off x="5538942" y="2100255"/>
            <a:ext cx="0" cy="1474747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אליפסה 58">
            <a:extLst>
              <a:ext uri="{FF2B5EF4-FFF2-40B4-BE49-F238E27FC236}">
                <a16:creationId xmlns:a16="http://schemas.microsoft.com/office/drawing/2014/main" id="{96DAA14E-B388-4D79-9460-CF29AF7319E0}"/>
              </a:ext>
            </a:extLst>
          </p:cNvPr>
          <p:cNvSpPr/>
          <p:nvPr/>
        </p:nvSpPr>
        <p:spPr>
          <a:xfrm>
            <a:off x="5426648" y="2004065"/>
            <a:ext cx="214060" cy="1925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2" name="אליפסה 61">
            <a:extLst>
              <a:ext uri="{FF2B5EF4-FFF2-40B4-BE49-F238E27FC236}">
                <a16:creationId xmlns:a16="http://schemas.microsoft.com/office/drawing/2014/main" id="{0204542F-8BA6-42D9-86DB-90975C356802}"/>
              </a:ext>
            </a:extLst>
          </p:cNvPr>
          <p:cNvSpPr/>
          <p:nvPr/>
        </p:nvSpPr>
        <p:spPr>
          <a:xfrm>
            <a:off x="4281288" y="4832645"/>
            <a:ext cx="214060" cy="1925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63" name="מחבר ישר 62">
            <a:extLst>
              <a:ext uri="{FF2B5EF4-FFF2-40B4-BE49-F238E27FC236}">
                <a16:creationId xmlns:a16="http://schemas.microsoft.com/office/drawing/2014/main" id="{AE4524EA-5FA4-4C9A-8594-DC084CD084C6}"/>
              </a:ext>
            </a:extLst>
          </p:cNvPr>
          <p:cNvCxnSpPr>
            <a:cxnSpLocks/>
          </p:cNvCxnSpPr>
          <p:nvPr/>
        </p:nvCxnSpPr>
        <p:spPr>
          <a:xfrm flipH="1">
            <a:off x="4426843" y="4934456"/>
            <a:ext cx="513966" cy="0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מחבר ישר 63">
            <a:extLst>
              <a:ext uri="{FF2B5EF4-FFF2-40B4-BE49-F238E27FC236}">
                <a16:creationId xmlns:a16="http://schemas.microsoft.com/office/drawing/2014/main" id="{3664DEC4-BDB9-44A3-B92D-844AAA392B39}"/>
              </a:ext>
            </a:extLst>
          </p:cNvPr>
          <p:cNvCxnSpPr>
            <a:cxnSpLocks/>
          </p:cNvCxnSpPr>
          <p:nvPr/>
        </p:nvCxnSpPr>
        <p:spPr>
          <a:xfrm>
            <a:off x="4395319" y="3575002"/>
            <a:ext cx="0" cy="1298064"/>
          </a:xfrm>
          <a:prstGeom prst="line">
            <a:avLst/>
          </a:prstGeom>
          <a:ln w="57150">
            <a:solidFill>
              <a:srgbClr val="002060"/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4A50C504-FEBA-44FE-A294-A6B7ED9EB5AA}"/>
              </a:ext>
            </a:extLst>
          </p:cNvPr>
          <p:cNvSpPr txBox="1"/>
          <p:nvPr/>
        </p:nvSpPr>
        <p:spPr>
          <a:xfrm>
            <a:off x="714741" y="2254325"/>
            <a:ext cx="3214561" cy="1200329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בפונקציה </a:t>
            </a:r>
            <a:r>
              <a:rPr lang="he-IL" sz="2400" b="1" u="sng" dirty="0">
                <a:latin typeface="Rubik" pitchFamily="2" charset="-79"/>
                <a:cs typeface="Rubik" pitchFamily="2" charset="-79"/>
              </a:rPr>
              <a:t>אי זוגית</a:t>
            </a:r>
            <a:r>
              <a:rPr lang="he-IL" sz="2400" dirty="0">
                <a:latin typeface="Rubik" pitchFamily="2" charset="-79"/>
                <a:cs typeface="Rubik" pitchFamily="2" charset="-79"/>
              </a:rPr>
              <a:t>, </a:t>
            </a:r>
            <a:br>
              <a:rPr lang="en-US" sz="2400" dirty="0">
                <a:latin typeface="Rubik" pitchFamily="2" charset="-79"/>
                <a:cs typeface="Rubik" pitchFamily="2" charset="-79"/>
              </a:rPr>
            </a:br>
            <a:r>
              <a:rPr lang="he-IL" sz="2400" dirty="0">
                <a:latin typeface="Rubik" pitchFamily="2" charset="-79"/>
                <a:cs typeface="Rubik" pitchFamily="2" charset="-79"/>
              </a:rPr>
              <a:t>לאור הסימטריה ביחס לראשית הצירים מתקיים: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298AEC4-9CAC-4CD7-ACF4-D5631E95FBD6}"/>
                  </a:ext>
                </a:extLst>
              </p:cNvPr>
              <p:cNvSpPr txBox="1"/>
              <p:nvPr/>
            </p:nvSpPr>
            <p:spPr>
              <a:xfrm>
                <a:off x="80657" y="3575002"/>
                <a:ext cx="2912298" cy="46166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sz="24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8298AEC4-9CAC-4CD7-ACF4-D5631E95FB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57" y="3575002"/>
                <a:ext cx="2912298" cy="461665"/>
              </a:xfrm>
              <a:prstGeom prst="rect">
                <a:avLst/>
              </a:prstGeom>
              <a:blipFill>
                <a:blip r:embed="rId8"/>
                <a:stretch>
                  <a:fillRect b="-15385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3B4B657-46C7-4BB1-85DB-8C29454DB847}"/>
                  </a:ext>
                </a:extLst>
              </p:cNvPr>
              <p:cNvSpPr txBox="1"/>
              <p:nvPr/>
            </p:nvSpPr>
            <p:spPr>
              <a:xfrm>
                <a:off x="5798656" y="1742455"/>
                <a:ext cx="884685" cy="523220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800" b="1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E3B4B657-46C7-4BB1-85DB-8C29454DB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656" y="1742455"/>
                <a:ext cx="884685" cy="523220"/>
              </a:xfrm>
              <a:prstGeom prst="rect">
                <a:avLst/>
              </a:prstGeom>
              <a:blipFill>
                <a:blip r:embed="rId9"/>
                <a:stretch>
                  <a:fillRect r="-272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D1F0675-35BB-4224-A7F6-025085E0260C}"/>
                  </a:ext>
                </a:extLst>
              </p:cNvPr>
              <p:cNvSpPr txBox="1"/>
              <p:nvPr/>
            </p:nvSpPr>
            <p:spPr>
              <a:xfrm>
                <a:off x="2467876" y="4763541"/>
                <a:ext cx="1683037" cy="523220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,−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800" b="1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2D1F0675-35BB-4224-A7F6-025085E026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876" y="4763541"/>
                <a:ext cx="1683037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9281CE16-6692-4463-A8C1-202060E8701E}"/>
                  </a:ext>
                </a:extLst>
              </p:cNvPr>
              <p:cNvSpPr/>
              <p:nvPr/>
            </p:nvSpPr>
            <p:spPr>
              <a:xfrm>
                <a:off x="10729462" y="1387868"/>
                <a:ext cx="26000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Rubik" pitchFamily="2" charset="-79"/>
                        </a:rPr>
                        <m:t>)=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9281CE16-6692-4463-A8C1-202060E870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9462" y="1387868"/>
                <a:ext cx="260008" cy="461665"/>
              </a:xfrm>
              <a:prstGeom prst="rect">
                <a:avLst/>
              </a:prstGeom>
              <a:blipFill>
                <a:blip r:embed="rId11"/>
                <a:stretch>
                  <a:fillRect l="-18605" r="-462791" b="-20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7DC463F5-2624-4B3A-87A2-0D7D4A718C5C}"/>
                  </a:ext>
                </a:extLst>
              </p:cNvPr>
              <p:cNvSpPr/>
              <p:nvPr/>
            </p:nvSpPr>
            <p:spPr>
              <a:xfrm>
                <a:off x="2633916" y="1473444"/>
                <a:ext cx="225941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cs typeface="Rubik" pitchFamily="2" charset="-79"/>
                        </a:rPr>
                        <m:t>)=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24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7DC463F5-2624-4B3A-87A2-0D7D4A718C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3916" y="1473444"/>
                <a:ext cx="2259410" cy="461665"/>
              </a:xfrm>
              <a:prstGeom prst="rect">
                <a:avLst/>
              </a:prstGeom>
              <a:blipFill>
                <a:blip r:embed="rId12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34299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5" grpId="0" animBg="1"/>
      <p:bldP spid="36" grpId="0" animBg="1"/>
      <p:bldP spid="43" grpId="0" animBg="1"/>
      <p:bldP spid="46" grpId="0" animBg="1"/>
      <p:bldP spid="47" grpId="0" animBg="1"/>
      <p:bldP spid="48" grpId="0" animBg="1"/>
      <p:bldP spid="59" grpId="0" animBg="1"/>
      <p:bldP spid="62" grpId="0" animBg="1"/>
      <p:bldP spid="65" grpId="0" animBg="1"/>
      <p:bldP spid="66" grpId="0" animBg="1"/>
      <p:bldP spid="67" grpId="0" animBg="1"/>
      <p:bldP spid="68" grpId="0" animBg="1"/>
      <p:bldP spid="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11852"/>
            <a:ext cx="12192000" cy="946150"/>
          </a:xfrm>
          <a:prstGeom prst="rect">
            <a:avLst/>
          </a:prstGeom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451535" y="-13183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D2797-BE03-48D0-8EA0-8CD646A18510}"/>
              </a:ext>
            </a:extLst>
          </p:cNvPr>
          <p:cNvSpPr txBox="1"/>
          <p:nvPr/>
        </p:nvSpPr>
        <p:spPr>
          <a:xfrm>
            <a:off x="7428690" y="719645"/>
            <a:ext cx="2912298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latin typeface="Rubik" pitchFamily="2" charset="-79"/>
                <a:cs typeface="Rubik" pitchFamily="2" charset="-79"/>
              </a:rPr>
              <a:t>פונקציה זוגית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D1928D2-16C5-4645-A3A2-01F81FCEEFA7}"/>
              </a:ext>
            </a:extLst>
          </p:cNvPr>
          <p:cNvSpPr txBox="1"/>
          <p:nvPr/>
        </p:nvSpPr>
        <p:spPr>
          <a:xfrm>
            <a:off x="2302643" y="781281"/>
            <a:ext cx="2912298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פונקציה אי זוגית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633C12-B853-4632-B2BA-5D20A4A35407}"/>
              </a:ext>
            </a:extLst>
          </p:cNvPr>
          <p:cNvSpPr txBox="1"/>
          <p:nvPr/>
        </p:nvSpPr>
        <p:spPr>
          <a:xfrm>
            <a:off x="6895241" y="1367749"/>
            <a:ext cx="3979196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latin typeface="Rubik" pitchFamily="2" charset="-79"/>
                <a:cs typeface="Rubik" pitchFamily="2" charset="-79"/>
              </a:rPr>
              <a:t>סימטרית ביחס לציר </a:t>
            </a:r>
            <a:r>
              <a:rPr lang="en-US" sz="2400" dirty="0">
                <a:latin typeface="Rubik" pitchFamily="2" charset="-79"/>
                <a:cs typeface="Rubik" pitchFamily="2" charset="-79"/>
              </a:rPr>
              <a:t>y</a:t>
            </a:r>
            <a:endParaRPr lang="he-IL" sz="24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A50C504-FEBA-44FE-A294-A6B7ED9EB5AA}"/>
              </a:ext>
            </a:extLst>
          </p:cNvPr>
          <p:cNvSpPr txBox="1"/>
          <p:nvPr/>
        </p:nvSpPr>
        <p:spPr>
          <a:xfrm>
            <a:off x="1271201" y="1367748"/>
            <a:ext cx="4654265" cy="46166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latin typeface="Rubik" pitchFamily="2" charset="-79"/>
                <a:cs typeface="Rubik" pitchFamily="2" charset="-79"/>
              </a:rPr>
              <a:t>סימטרית ביחס לראשית הצירים</a:t>
            </a:r>
          </a:p>
        </p:txBody>
      </p:sp>
      <p:cxnSp>
        <p:nvCxnSpPr>
          <p:cNvPr id="35" name="מחבר חץ ישר 34">
            <a:extLst>
              <a:ext uri="{FF2B5EF4-FFF2-40B4-BE49-F238E27FC236}">
                <a16:creationId xmlns:a16="http://schemas.microsoft.com/office/drawing/2014/main" id="{C4889E0B-325C-415B-B4E2-60DE851DE3E2}"/>
              </a:ext>
            </a:extLst>
          </p:cNvPr>
          <p:cNvCxnSpPr>
            <a:cxnSpLocks/>
          </p:cNvCxnSpPr>
          <p:nvPr/>
        </p:nvCxnSpPr>
        <p:spPr>
          <a:xfrm>
            <a:off x="7869285" y="3977587"/>
            <a:ext cx="238314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מחבר חץ ישר 37">
            <a:extLst>
              <a:ext uri="{FF2B5EF4-FFF2-40B4-BE49-F238E27FC236}">
                <a16:creationId xmlns:a16="http://schemas.microsoft.com/office/drawing/2014/main" id="{ED22FA05-96C0-4D37-93D8-CA0E629412EE}"/>
              </a:ext>
            </a:extLst>
          </p:cNvPr>
          <p:cNvCxnSpPr>
            <a:cxnSpLocks/>
          </p:cNvCxnSpPr>
          <p:nvPr/>
        </p:nvCxnSpPr>
        <p:spPr>
          <a:xfrm flipH="1" flipV="1">
            <a:off x="9035342" y="2308381"/>
            <a:ext cx="25516" cy="317838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9" name="גרפיקה 38" descr="פרצוף קורץ ללא מילוי">
            <a:extLst>
              <a:ext uri="{FF2B5EF4-FFF2-40B4-BE49-F238E27FC236}">
                <a16:creationId xmlns:a16="http://schemas.microsoft.com/office/drawing/2014/main" id="{C2927A0E-D0A3-4E98-9D62-C5632985E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12515" y="2802884"/>
            <a:ext cx="914400" cy="914400"/>
          </a:xfrm>
          <a:prstGeom prst="rect">
            <a:avLst/>
          </a:prstGeom>
        </p:spPr>
      </p:pic>
      <p:pic>
        <p:nvPicPr>
          <p:cNvPr id="40" name="גרפיקה 39" descr="פרצוף קורץ ללא מילוי">
            <a:extLst>
              <a:ext uri="{FF2B5EF4-FFF2-40B4-BE49-F238E27FC236}">
                <a16:creationId xmlns:a16="http://schemas.microsoft.com/office/drawing/2014/main" id="{1B260825-191A-44A3-BFE7-A3A30010C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7859299" y="2802884"/>
            <a:ext cx="914400" cy="914400"/>
          </a:xfrm>
          <a:prstGeom prst="rect">
            <a:avLst/>
          </a:prstGeom>
        </p:spPr>
      </p:pic>
      <p:cxnSp>
        <p:nvCxnSpPr>
          <p:cNvPr id="42" name="מחבר חץ ישר 41">
            <a:extLst>
              <a:ext uri="{FF2B5EF4-FFF2-40B4-BE49-F238E27FC236}">
                <a16:creationId xmlns:a16="http://schemas.microsoft.com/office/drawing/2014/main" id="{1EDE180C-8418-4FC8-BF23-DC4339CE3E29}"/>
              </a:ext>
            </a:extLst>
          </p:cNvPr>
          <p:cNvCxnSpPr>
            <a:cxnSpLocks/>
          </p:cNvCxnSpPr>
          <p:nvPr/>
        </p:nvCxnSpPr>
        <p:spPr>
          <a:xfrm>
            <a:off x="2432277" y="3977587"/>
            <a:ext cx="238314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מחבר חץ ישר 43">
            <a:extLst>
              <a:ext uri="{FF2B5EF4-FFF2-40B4-BE49-F238E27FC236}">
                <a16:creationId xmlns:a16="http://schemas.microsoft.com/office/drawing/2014/main" id="{21C4BD20-F847-454D-9D6D-9624EB93F285}"/>
              </a:ext>
            </a:extLst>
          </p:cNvPr>
          <p:cNvCxnSpPr>
            <a:cxnSpLocks/>
          </p:cNvCxnSpPr>
          <p:nvPr/>
        </p:nvCxnSpPr>
        <p:spPr>
          <a:xfrm flipH="1" flipV="1">
            <a:off x="3598334" y="2308381"/>
            <a:ext cx="25516" cy="317838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9" name="גרפיקה 48" descr="פרצוף קורץ ללא מילוי">
            <a:extLst>
              <a:ext uri="{FF2B5EF4-FFF2-40B4-BE49-F238E27FC236}">
                <a16:creationId xmlns:a16="http://schemas.microsoft.com/office/drawing/2014/main" id="{15DED2DA-8731-4961-A9AB-62BE3B9F63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75507" y="2802884"/>
            <a:ext cx="914400" cy="914400"/>
          </a:xfrm>
          <a:prstGeom prst="rect">
            <a:avLst/>
          </a:prstGeom>
        </p:spPr>
      </p:pic>
      <p:pic>
        <p:nvPicPr>
          <p:cNvPr id="50" name="גרפיקה 49" descr="פרצוף קורץ ללא מילוי">
            <a:extLst>
              <a:ext uri="{FF2B5EF4-FFF2-40B4-BE49-F238E27FC236}">
                <a16:creationId xmlns:a16="http://schemas.microsoft.com/office/drawing/2014/main" id="{3796BC40-50B3-4968-A776-4632CED83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2468117" y="41841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438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47" grpId="0" animBg="1"/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34E15B90-9F7B-4450-A9C3-639F4650CA2F}"/>
              </a:ext>
            </a:extLst>
          </p:cNvPr>
          <p:cNvSpPr/>
          <p:nvPr/>
        </p:nvSpPr>
        <p:spPr>
          <a:xfrm>
            <a:off x="-19455" y="-17194"/>
            <a:ext cx="12211455" cy="6875193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3200">
              <a:latin typeface="Rubik" pitchFamily="2" charset="-79"/>
              <a:cs typeface="Rubik" pitchFamily="2" charset="-79"/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5129C58D-1988-4D0F-8ED6-E4EC20EA42F8}"/>
              </a:ext>
            </a:extLst>
          </p:cNvPr>
          <p:cNvSpPr txBox="1">
            <a:spLocks/>
          </p:cNvSpPr>
          <p:nvPr/>
        </p:nvSpPr>
        <p:spPr>
          <a:xfrm>
            <a:off x="1883924" y="153379"/>
            <a:ext cx="8424153" cy="119876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4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– זוגית</a:t>
            </a:r>
          </a:p>
          <a:p>
            <a:pPr algn="ctr" rtl="1" hangingPunct="1"/>
            <a:r>
              <a:rPr lang="he-IL" sz="4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רמת כיתה י  </a:t>
            </a:r>
            <a:endParaRPr lang="he-IL" sz="4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5" name="מציין מיקום תוכן 2">
            <a:extLst>
              <a:ext uri="{FF2B5EF4-FFF2-40B4-BE49-F238E27FC236}">
                <a16:creationId xmlns:a16="http://schemas.microsoft.com/office/drawing/2014/main" id="{858E1DFB-C8CF-413F-AB4A-529DE0C578B1}"/>
              </a:ext>
            </a:extLst>
          </p:cNvPr>
          <p:cNvSpPr txBox="1">
            <a:spLocks/>
          </p:cNvSpPr>
          <p:nvPr/>
        </p:nvSpPr>
        <p:spPr>
          <a:xfrm>
            <a:off x="1000587" y="1469735"/>
            <a:ext cx="10190826" cy="3776033"/>
          </a:xfrm>
          <a:prstGeom prst="rect">
            <a:avLst/>
          </a:prstGeom>
        </p:spPr>
        <p:txBody>
          <a:bodyPr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r" rtl="1">
              <a:buNone/>
            </a:pPr>
            <a:r>
              <a:rPr lang="he-IL" sz="28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המלצות לתרגול :</a:t>
            </a:r>
          </a:p>
          <a:p>
            <a:pPr marL="0" indent="0" algn="r" rtl="1">
              <a:buNone/>
            </a:pPr>
            <a:r>
              <a:rPr lang="he-IL" sz="2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ארכימדס כיתה י' - עמודים 228-230</a:t>
            </a:r>
          </a:p>
          <a:p>
            <a:pPr marL="0" indent="0" algn="r" rtl="1">
              <a:buNone/>
            </a:pPr>
            <a:r>
              <a:rPr lang="he-IL" sz="2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יואל גבע 571 קדם אנליזה – עמודים 57-58</a:t>
            </a:r>
          </a:p>
          <a:p>
            <a:pPr marL="0" indent="0" algn="r" rtl="1">
              <a:buNone/>
            </a:pPr>
            <a:r>
              <a:rPr lang="he-IL" sz="2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משבצת השלמות – עמודים 24-29</a:t>
            </a:r>
          </a:p>
        </p:txBody>
      </p:sp>
    </p:spTree>
    <p:extLst>
      <p:ext uri="{BB962C8B-B14F-4D97-AF65-F5344CB8AC3E}">
        <p14:creationId xmlns:p14="http://schemas.microsoft.com/office/powerpoint/2010/main" val="225995762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11852"/>
            <a:ext cx="12192000" cy="946150"/>
          </a:xfrm>
          <a:prstGeom prst="rect">
            <a:avLst/>
          </a:prstGeom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451535" y="-13183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0" y="738198"/>
            <a:ext cx="11400007" cy="523220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כיצד נוכיח (אלגברית) שפונקציה נתונה היא זוגית/ אי-זוגית/ לא זה ולא זה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/>
              <p:nvPr/>
            </p:nvSpPr>
            <p:spPr>
              <a:xfrm>
                <a:off x="0" y="2583218"/>
                <a:ext cx="2089455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3600" dirty="0"/>
              </a:p>
            </p:txBody>
          </p:sp>
        </mc:Choice>
        <mc:Fallback xmlns="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583218"/>
                <a:ext cx="2089455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מלבן 37">
                <a:extLst>
                  <a:ext uri="{FF2B5EF4-FFF2-40B4-BE49-F238E27FC236}">
                    <a16:creationId xmlns:a16="http://schemas.microsoft.com/office/drawing/2014/main" id="{2182E0FC-5746-4A32-B22C-ED8CD4019060}"/>
                  </a:ext>
                </a:extLst>
              </p:cNvPr>
              <p:cNvSpPr/>
              <p:nvPr/>
            </p:nvSpPr>
            <p:spPr>
              <a:xfrm>
                <a:off x="1670156" y="2609098"/>
                <a:ext cx="83859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3600" dirty="0"/>
              </a:p>
            </p:txBody>
          </p:sp>
        </mc:Choice>
        <mc:Fallback xmlns="">
          <p:sp>
            <p:nvSpPr>
              <p:cNvPr id="38" name="מלבן 37">
                <a:extLst>
                  <a:ext uri="{FF2B5EF4-FFF2-40B4-BE49-F238E27FC236}">
                    <a16:creationId xmlns:a16="http://schemas.microsoft.com/office/drawing/2014/main" id="{2182E0FC-5746-4A32-B22C-ED8CD40190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156" y="2609098"/>
                <a:ext cx="838597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מלבן 38">
            <a:extLst>
              <a:ext uri="{FF2B5EF4-FFF2-40B4-BE49-F238E27FC236}">
                <a16:creationId xmlns:a16="http://schemas.microsoft.com/office/drawing/2014/main" id="{F93B4C9E-2045-47B2-8623-F369163AF328}"/>
              </a:ext>
            </a:extLst>
          </p:cNvPr>
          <p:cNvSpPr/>
          <p:nvPr/>
        </p:nvSpPr>
        <p:spPr>
          <a:xfrm>
            <a:off x="2508753" y="2488002"/>
            <a:ext cx="39142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800" dirty="0">
                <a:latin typeface="Rubik" pitchFamily="2" charset="-79"/>
                <a:cs typeface="Rubik" pitchFamily="2" charset="-79"/>
              </a:rPr>
              <a:t>נפשט את הביטוי במתקבל ע"פ החוקים הבאים: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מלבן 41">
                <a:extLst>
                  <a:ext uri="{FF2B5EF4-FFF2-40B4-BE49-F238E27FC236}">
                    <a16:creationId xmlns:a16="http://schemas.microsoft.com/office/drawing/2014/main" id="{EB8F4DD0-B81B-4E6E-8227-01BE3018B2FD}"/>
                  </a:ext>
                </a:extLst>
              </p:cNvPr>
              <p:cNvSpPr/>
              <p:nvPr/>
            </p:nvSpPr>
            <p:spPr>
              <a:xfrm>
                <a:off x="4544704" y="4723879"/>
                <a:ext cx="2887590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3600" dirty="0"/>
              </a:p>
            </p:txBody>
          </p:sp>
        </mc:Choice>
        <mc:Fallback xmlns="">
          <p:sp>
            <p:nvSpPr>
              <p:cNvPr id="42" name="מלבן 41">
                <a:extLst>
                  <a:ext uri="{FF2B5EF4-FFF2-40B4-BE49-F238E27FC236}">
                    <a16:creationId xmlns:a16="http://schemas.microsoft.com/office/drawing/2014/main" id="{EB8F4DD0-B81B-4E6E-8227-01BE3018B2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4704" y="4723879"/>
                <a:ext cx="2887590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מלבן 43">
                <a:extLst>
                  <a:ext uri="{FF2B5EF4-FFF2-40B4-BE49-F238E27FC236}">
                    <a16:creationId xmlns:a16="http://schemas.microsoft.com/office/drawing/2014/main" id="{DD89B56D-59DB-4F05-B45A-965E4D82B477}"/>
                  </a:ext>
                </a:extLst>
              </p:cNvPr>
              <p:cNvSpPr/>
              <p:nvPr/>
            </p:nvSpPr>
            <p:spPr>
              <a:xfrm>
                <a:off x="1429761" y="4723879"/>
                <a:ext cx="2694688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3600" dirty="0"/>
              </a:p>
            </p:txBody>
          </p:sp>
        </mc:Choice>
        <mc:Fallback xmlns="">
          <p:sp>
            <p:nvSpPr>
              <p:cNvPr id="44" name="מלבן 43">
                <a:extLst>
                  <a:ext uri="{FF2B5EF4-FFF2-40B4-BE49-F238E27FC236}">
                    <a16:creationId xmlns:a16="http://schemas.microsoft.com/office/drawing/2014/main" id="{DD89B56D-59DB-4F05-B45A-965E4D82B4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9761" y="4723879"/>
                <a:ext cx="2694688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909717-1108-46DF-826B-73A0A2993818}"/>
                  </a:ext>
                </a:extLst>
              </p:cNvPr>
              <p:cNvSpPr txBox="1"/>
              <p:nvPr/>
            </p:nvSpPr>
            <p:spPr>
              <a:xfrm rot="2338052" flipH="1">
                <a:off x="4598775" y="3782639"/>
                <a:ext cx="1912911" cy="66774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⇒"/>
                          <m:vertJc m:val="bot"/>
                          <m:ctrlPr>
                            <a:rPr lang="he-IL" sz="280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ז</m:t>
                          </m:r>
                          <m: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וגי</m:t>
                          </m:r>
                          <m:r>
                            <m:rPr>
                              <m:brk m:alnAt="2"/>
                            </m:rP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groupChr>
                    </m:oMath>
                  </m:oMathPara>
                </a14:m>
                <a:endParaRPr lang="he-IL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909717-1108-46DF-826B-73A0A29938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338052" flipH="1">
                <a:off x="4598775" y="3782639"/>
                <a:ext cx="1912911" cy="66774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C7CFFDD-042D-4AE0-B770-DDF23DC8FC0E}"/>
                  </a:ext>
                </a:extLst>
              </p:cNvPr>
              <p:cNvSpPr txBox="1"/>
              <p:nvPr/>
            </p:nvSpPr>
            <p:spPr>
              <a:xfrm rot="19395674">
                <a:off x="2331490" y="3748102"/>
                <a:ext cx="2331928" cy="667747"/>
              </a:xfrm>
              <a:prstGeom prst="rect">
                <a:avLst/>
              </a:prstGeom>
              <a:noFill/>
            </p:spPr>
            <p:txBody>
              <a:bodyPr wrap="square" lIns="0" tIns="0" rIns="0" bIns="0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groupChr>
                        <m:groupChrPr>
                          <m:chr m:val="⇐"/>
                          <m:vertJc m:val="bot"/>
                          <m:ctrlPr>
                            <a:rPr lang="he-IL" sz="280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ז</m:t>
                          </m:r>
                          <m: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וגי</m:t>
                          </m:r>
                          <m:r>
                            <m:rPr>
                              <m:brk m:alnAt="2"/>
                            </m:rP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brk m:alnAt="2"/>
                            </m:rP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א</m:t>
                          </m:r>
                          <m: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י</m:t>
                          </m:r>
                          <m:r>
                            <m:rPr>
                              <m:brk m:alnAt="2"/>
                            </m:rPr>
                            <a:rPr lang="he-IL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groupChr>
                    </m:oMath>
                  </m:oMathPara>
                </a14:m>
                <a:endParaRPr lang="he-IL" sz="28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C7CFFDD-042D-4AE0-B770-DDF23DC8FC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395674">
                <a:off x="2331490" y="3748102"/>
                <a:ext cx="2331928" cy="6677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מלבן 51">
                <a:extLst>
                  <a:ext uri="{FF2B5EF4-FFF2-40B4-BE49-F238E27FC236}">
                    <a16:creationId xmlns:a16="http://schemas.microsoft.com/office/drawing/2014/main" id="{936F5689-48C1-456E-94A2-2D3A451A5E7F}"/>
                  </a:ext>
                </a:extLst>
              </p:cNvPr>
              <p:cNvSpPr/>
              <p:nvPr/>
            </p:nvSpPr>
            <p:spPr>
              <a:xfrm>
                <a:off x="6423026" y="2615216"/>
                <a:ext cx="83859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3600" dirty="0"/>
              </a:p>
            </p:txBody>
          </p:sp>
        </mc:Choice>
        <mc:Fallback xmlns="">
          <p:sp>
            <p:nvSpPr>
              <p:cNvPr id="52" name="מלבן 51">
                <a:extLst>
                  <a:ext uri="{FF2B5EF4-FFF2-40B4-BE49-F238E27FC236}">
                    <a16:creationId xmlns:a16="http://schemas.microsoft.com/office/drawing/2014/main" id="{936F5689-48C1-456E-94A2-2D3A451A5E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3026" y="2615216"/>
                <a:ext cx="838597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חץ: למטה 52">
            <a:extLst>
              <a:ext uri="{FF2B5EF4-FFF2-40B4-BE49-F238E27FC236}">
                <a16:creationId xmlns:a16="http://schemas.microsoft.com/office/drawing/2014/main" id="{6440A3CA-42C8-4E71-9EEE-7F311818E8AF}"/>
              </a:ext>
            </a:extLst>
          </p:cNvPr>
          <p:cNvSpPr/>
          <p:nvPr/>
        </p:nvSpPr>
        <p:spPr>
          <a:xfrm rot="18460991">
            <a:off x="7579251" y="3742361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חץ: למטה 53">
            <a:extLst>
              <a:ext uri="{FF2B5EF4-FFF2-40B4-BE49-F238E27FC236}">
                <a16:creationId xmlns:a16="http://schemas.microsoft.com/office/drawing/2014/main" id="{F203650B-9D89-4EBF-BA03-F2FFBC6B1AEA}"/>
              </a:ext>
            </a:extLst>
          </p:cNvPr>
          <p:cNvSpPr/>
          <p:nvPr/>
        </p:nvSpPr>
        <p:spPr>
          <a:xfrm rot="3139009" flipV="1">
            <a:off x="7579252" y="1802778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חץ: למטה 54">
            <a:extLst>
              <a:ext uri="{FF2B5EF4-FFF2-40B4-BE49-F238E27FC236}">
                <a16:creationId xmlns:a16="http://schemas.microsoft.com/office/drawing/2014/main" id="{93AE082F-7F8C-44BD-9756-F6544FCDD5E7}"/>
              </a:ext>
            </a:extLst>
          </p:cNvPr>
          <p:cNvSpPr/>
          <p:nvPr/>
        </p:nvSpPr>
        <p:spPr>
          <a:xfrm rot="16200000">
            <a:off x="7639677" y="2723807"/>
            <a:ext cx="460324" cy="769633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מלבן 55">
                <a:extLst>
                  <a:ext uri="{FF2B5EF4-FFF2-40B4-BE49-F238E27FC236}">
                    <a16:creationId xmlns:a16="http://schemas.microsoft.com/office/drawing/2014/main" id="{CA97FB87-88B6-45C4-9B82-AD4612B03649}"/>
                  </a:ext>
                </a:extLst>
              </p:cNvPr>
              <p:cNvSpPr/>
              <p:nvPr/>
            </p:nvSpPr>
            <p:spPr>
              <a:xfrm>
                <a:off x="8935453" y="1448791"/>
                <a:ext cx="3080153" cy="707886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he-IL" sz="2000" b="0" dirty="0">
                    <a:latin typeface="Rubik" pitchFamily="2" charset="-79"/>
                    <a:cs typeface="Rubik" pitchFamily="2" charset="-79"/>
                  </a:rPr>
                  <a:t>אם נקבל את הביטוי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b="0" dirty="0">
                    <a:latin typeface="Rubik" pitchFamily="2" charset="-79"/>
                    <a:cs typeface="Rubik" pitchFamily="2" charset="-79"/>
                  </a:rPr>
                  <a:t> סימן שהפונקציה </a:t>
                </a:r>
                <a:r>
                  <a:rPr lang="he-IL" sz="2000" b="1" u="sng" dirty="0">
                    <a:latin typeface="Rubik" pitchFamily="2" charset="-79"/>
                    <a:cs typeface="Rubik" pitchFamily="2" charset="-79"/>
                  </a:rPr>
                  <a:t>זוגית </a:t>
                </a:r>
                <a:endParaRPr lang="en-US" sz="2000" b="1" u="sng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56" name="מלבן 55">
                <a:extLst>
                  <a:ext uri="{FF2B5EF4-FFF2-40B4-BE49-F238E27FC236}">
                    <a16:creationId xmlns:a16="http://schemas.microsoft.com/office/drawing/2014/main" id="{CA97FB87-88B6-45C4-9B82-AD4612B036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5453" y="1448791"/>
                <a:ext cx="3080153" cy="707886"/>
              </a:xfrm>
              <a:prstGeom prst="rect">
                <a:avLst/>
              </a:prstGeom>
              <a:blipFill>
                <a:blip r:embed="rId10"/>
                <a:stretch>
                  <a:fillRect t="-4237" r="-1775" b="-13559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מלבן 56">
                <a:extLst>
                  <a:ext uri="{FF2B5EF4-FFF2-40B4-BE49-F238E27FC236}">
                    <a16:creationId xmlns:a16="http://schemas.microsoft.com/office/drawing/2014/main" id="{397E8AD3-A556-4211-AD58-43A0E214CAFE}"/>
                  </a:ext>
                </a:extLst>
              </p:cNvPr>
              <p:cNvSpPr/>
              <p:nvPr/>
            </p:nvSpPr>
            <p:spPr>
              <a:xfrm>
                <a:off x="8935453" y="2649532"/>
                <a:ext cx="3080153" cy="707886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he-IL" sz="2000" b="0" dirty="0">
                    <a:latin typeface="Rubik" pitchFamily="2" charset="-79"/>
                    <a:cs typeface="Rubik" pitchFamily="2" charset="-79"/>
                  </a:rPr>
                  <a:t>אם נקבל את הביטוי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b="0" dirty="0">
                    <a:latin typeface="Rubik" pitchFamily="2" charset="-79"/>
                    <a:cs typeface="Rubik" pitchFamily="2" charset="-79"/>
                  </a:rPr>
                  <a:t>- סימן שהפונקציה </a:t>
                </a:r>
                <a:r>
                  <a:rPr lang="he-IL" sz="2000" b="1" u="sng" dirty="0">
                    <a:latin typeface="Rubik" pitchFamily="2" charset="-79"/>
                    <a:cs typeface="Rubik" pitchFamily="2" charset="-79"/>
                  </a:rPr>
                  <a:t>אי זוגית </a:t>
                </a:r>
                <a:endParaRPr lang="en-US" sz="2000" b="1" u="sng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57" name="מלבן 56">
                <a:extLst>
                  <a:ext uri="{FF2B5EF4-FFF2-40B4-BE49-F238E27FC236}">
                    <a16:creationId xmlns:a16="http://schemas.microsoft.com/office/drawing/2014/main" id="{397E8AD3-A556-4211-AD58-43A0E214CA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5453" y="2649532"/>
                <a:ext cx="3080153" cy="707886"/>
              </a:xfrm>
              <a:prstGeom prst="rect">
                <a:avLst/>
              </a:prstGeom>
              <a:blipFill>
                <a:blip r:embed="rId11"/>
                <a:stretch>
                  <a:fillRect t="-4237" r="-1775" b="-13559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מלבן 57">
            <a:extLst>
              <a:ext uri="{FF2B5EF4-FFF2-40B4-BE49-F238E27FC236}">
                <a16:creationId xmlns:a16="http://schemas.microsoft.com/office/drawing/2014/main" id="{414A4B99-CCB5-4B63-8801-7AAB012FDB20}"/>
              </a:ext>
            </a:extLst>
          </p:cNvPr>
          <p:cNvSpPr/>
          <p:nvPr/>
        </p:nvSpPr>
        <p:spPr>
          <a:xfrm>
            <a:off x="8935452" y="3877820"/>
            <a:ext cx="3080153" cy="1015663"/>
          </a:xfrm>
          <a:prstGeom prst="rect">
            <a:avLst/>
          </a:prstGeom>
          <a:ln>
            <a:solidFill>
              <a:srgbClr val="D5C2F9"/>
            </a:solidFill>
          </a:ln>
        </p:spPr>
        <p:txBody>
          <a:bodyPr wrap="square">
            <a:spAutoFit/>
          </a:bodyPr>
          <a:lstStyle/>
          <a:p>
            <a:r>
              <a:rPr lang="he-IL" sz="2000" b="0" dirty="0">
                <a:latin typeface="Rubik" pitchFamily="2" charset="-79"/>
                <a:cs typeface="Rubik" pitchFamily="2" charset="-79"/>
              </a:rPr>
              <a:t>אם נקבל ביטוי אחר, </a:t>
            </a:r>
          </a:p>
          <a:p>
            <a:r>
              <a:rPr lang="he-IL" sz="2000" b="0" dirty="0">
                <a:latin typeface="Rubik" pitchFamily="2" charset="-79"/>
                <a:cs typeface="Rubik" pitchFamily="2" charset="-79"/>
              </a:rPr>
              <a:t>סימן שהפונקציה </a:t>
            </a:r>
            <a:br>
              <a:rPr lang="en-US" sz="2000" b="0" dirty="0">
                <a:latin typeface="Rubik" pitchFamily="2" charset="-79"/>
                <a:cs typeface="Rubik" pitchFamily="2" charset="-79"/>
              </a:rPr>
            </a:br>
            <a:r>
              <a:rPr lang="he-IL" sz="2000" b="1" u="sng" dirty="0">
                <a:latin typeface="Rubik" pitchFamily="2" charset="-79"/>
                <a:cs typeface="Rubik" pitchFamily="2" charset="-79"/>
              </a:rPr>
              <a:t>לא זוגית ולא אי זוגית. </a:t>
            </a:r>
            <a:endParaRPr lang="en-US" sz="2000" b="1" u="sng" dirty="0">
              <a:latin typeface="Rubik" pitchFamily="2" charset="-79"/>
              <a:cs typeface="Rubik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480128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8" grpId="0"/>
      <p:bldP spid="39" grpId="0"/>
      <p:bldP spid="42" grpId="0" animBg="1"/>
      <p:bldP spid="44" grpId="0" animBg="1"/>
      <p:bldP spid="7" grpId="0"/>
      <p:bldP spid="9" grpId="0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451535" y="-13183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 - רמת כיתה י'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2852193" y="738198"/>
            <a:ext cx="93489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קבעו עבור כל אחת מהפונקציות שלפניכם האם היא זוגית או אי-זוגית או אינה זוגית ואינה אי זוגית.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/>
              <p:nvPr/>
            </p:nvSpPr>
            <p:spPr>
              <a:xfrm>
                <a:off x="-606165" y="1117688"/>
                <a:ext cx="36179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06165" y="1117688"/>
                <a:ext cx="3617983" cy="461665"/>
              </a:xfrm>
              <a:prstGeom prst="rect">
                <a:avLst/>
              </a:prstGeom>
              <a:blipFill>
                <a:blip r:embed="rId3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4E0F9CB1-CAF5-48ED-B21C-C4759B778F84}"/>
                  </a:ext>
                </a:extLst>
              </p:cNvPr>
              <p:cNvSpPr/>
              <p:nvPr/>
            </p:nvSpPr>
            <p:spPr>
              <a:xfrm>
                <a:off x="-151969" y="4506341"/>
                <a:ext cx="2674752" cy="4658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4E0F9CB1-CAF5-48ED-B21C-C4759B778F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1969" y="4506341"/>
                <a:ext cx="2674752" cy="465833"/>
              </a:xfrm>
              <a:prstGeom prst="rect">
                <a:avLst/>
              </a:prstGeom>
              <a:blipFill>
                <a:blip r:embed="rId4"/>
                <a:stretch>
                  <a:fillRect b="-1168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32E61146-38B0-4531-A480-F6EF35C0ED57}"/>
                  </a:ext>
                </a:extLst>
              </p:cNvPr>
              <p:cNvSpPr/>
              <p:nvPr/>
            </p:nvSpPr>
            <p:spPr>
              <a:xfrm>
                <a:off x="-593364" y="2757394"/>
                <a:ext cx="36179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32E61146-38B0-4531-A480-F6EF35C0ED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93364" y="2757394"/>
                <a:ext cx="3617983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/>
              <p:nvPr/>
            </p:nvSpPr>
            <p:spPr>
              <a:xfrm>
                <a:off x="56476" y="1741491"/>
                <a:ext cx="133431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76" y="1741491"/>
                <a:ext cx="1334310" cy="461665"/>
              </a:xfrm>
              <a:prstGeom prst="rect">
                <a:avLst/>
              </a:prstGeom>
              <a:blipFill>
                <a:blip r:embed="rId6"/>
                <a:stretch>
                  <a:fillRect l="-3196" b="-2133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B27553F9-583D-4B74-98C9-79E891940E63}"/>
                  </a:ext>
                </a:extLst>
              </p:cNvPr>
              <p:cNvSpPr/>
              <p:nvPr/>
            </p:nvSpPr>
            <p:spPr>
              <a:xfrm>
                <a:off x="1002802" y="1730055"/>
                <a:ext cx="259482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B27553F9-583D-4B74-98C9-79E891940E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802" y="1730055"/>
                <a:ext cx="2594829" cy="461665"/>
              </a:xfrm>
              <a:prstGeom prst="rect">
                <a:avLst/>
              </a:prstGeom>
              <a:blipFill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F91E13D-9141-4288-9308-5C2089260958}"/>
                  </a:ext>
                </a:extLst>
              </p:cNvPr>
              <p:cNvSpPr/>
              <p:nvPr/>
            </p:nvSpPr>
            <p:spPr>
              <a:xfrm>
                <a:off x="3191934" y="1737589"/>
                <a:ext cx="96006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F91E13D-9141-4288-9308-5C20892609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934" y="1737589"/>
                <a:ext cx="960061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מלבן 23">
            <a:extLst>
              <a:ext uri="{FF2B5EF4-FFF2-40B4-BE49-F238E27FC236}">
                <a16:creationId xmlns:a16="http://schemas.microsoft.com/office/drawing/2014/main" id="{B4942028-FD32-4781-BA3D-9CAC916362AC}"/>
              </a:ext>
            </a:extLst>
          </p:cNvPr>
          <p:cNvSpPr/>
          <p:nvPr/>
        </p:nvSpPr>
        <p:spPr>
          <a:xfrm>
            <a:off x="3750276" y="1752973"/>
            <a:ext cx="5445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+</a:t>
            </a:r>
            <a:endParaRPr lang="he-IL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7A081BA6-AACD-48B6-95FD-C7C061C06F5F}"/>
                  </a:ext>
                </a:extLst>
              </p:cNvPr>
              <p:cNvSpPr/>
              <p:nvPr/>
            </p:nvSpPr>
            <p:spPr>
              <a:xfrm>
                <a:off x="4151995" y="1755156"/>
                <a:ext cx="76029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7A081BA6-AACD-48B6-95FD-C7C061C06F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995" y="1755156"/>
                <a:ext cx="760291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B8549F8-D86B-4299-8D1D-67754DF377BB}"/>
                  </a:ext>
                </a:extLst>
              </p:cNvPr>
              <p:cNvSpPr/>
              <p:nvPr/>
            </p:nvSpPr>
            <p:spPr>
              <a:xfrm>
                <a:off x="4781804" y="1730055"/>
                <a:ext cx="110716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B8549F8-D86B-4299-8D1D-67754DF377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804" y="1730055"/>
                <a:ext cx="1107169" cy="461665"/>
              </a:xfrm>
              <a:prstGeom prst="rect">
                <a:avLst/>
              </a:prstGeom>
              <a:blipFill>
                <a:blip r:embed="rId10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87B229-E342-4D24-8A7E-3007DC5DB9A6}"/>
                  </a:ext>
                </a:extLst>
              </p:cNvPr>
              <p:cNvSpPr txBox="1"/>
              <p:nvPr/>
            </p:nvSpPr>
            <p:spPr>
              <a:xfrm>
                <a:off x="8871488" y="2974880"/>
                <a:ext cx="2980053" cy="1015663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br>
                  <a:rPr lang="en-US" sz="2000" dirty="0">
                    <a:latin typeface="Rubik" pitchFamily="2" charset="-79"/>
                    <a:cs typeface="Rubik" pitchFamily="2" charset="-79"/>
                  </a:rPr>
                </a:b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הפונקציה </a:t>
                </a:r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אי- זוגית.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87B229-E342-4D24-8A7E-3007DC5DB9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488" y="2974880"/>
                <a:ext cx="2980053" cy="1015663"/>
              </a:xfrm>
              <a:prstGeom prst="rect">
                <a:avLst/>
              </a:prstGeom>
              <a:blipFill>
                <a:blip r:embed="rId11"/>
                <a:stretch>
                  <a:fillRect t="-2367" r="-2037" b="-887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חץ: למטה 32">
            <a:extLst>
              <a:ext uri="{FF2B5EF4-FFF2-40B4-BE49-F238E27FC236}">
                <a16:creationId xmlns:a16="http://schemas.microsoft.com/office/drawing/2014/main" id="{47E82400-6B65-490B-B825-96552D2A2750}"/>
              </a:ext>
            </a:extLst>
          </p:cNvPr>
          <p:cNvSpPr/>
          <p:nvPr/>
        </p:nvSpPr>
        <p:spPr>
          <a:xfrm rot="16200000">
            <a:off x="6192310" y="1740996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מלבן 33">
                <a:extLst>
                  <a:ext uri="{FF2B5EF4-FFF2-40B4-BE49-F238E27FC236}">
                    <a16:creationId xmlns:a16="http://schemas.microsoft.com/office/drawing/2014/main" id="{7DE6BDCC-FED6-4DA4-9970-A618A9BF2B0A}"/>
                  </a:ext>
                </a:extLst>
              </p:cNvPr>
              <p:cNvSpPr/>
              <p:nvPr/>
            </p:nvSpPr>
            <p:spPr>
              <a:xfrm>
                <a:off x="-153062" y="3444830"/>
                <a:ext cx="180899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4" name="מלבן 33">
                <a:extLst>
                  <a:ext uri="{FF2B5EF4-FFF2-40B4-BE49-F238E27FC236}">
                    <a16:creationId xmlns:a16="http://schemas.microsoft.com/office/drawing/2014/main" id="{7DE6BDCC-FED6-4DA4-9970-A618A9BF2B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3062" y="3444830"/>
                <a:ext cx="180899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מלבן 34">
                <a:extLst>
                  <a:ext uri="{FF2B5EF4-FFF2-40B4-BE49-F238E27FC236}">
                    <a16:creationId xmlns:a16="http://schemas.microsoft.com/office/drawing/2014/main" id="{5A426E47-3C8D-4E9A-B8BA-F9894CE49CAC}"/>
                  </a:ext>
                </a:extLst>
              </p:cNvPr>
              <p:cNvSpPr/>
              <p:nvPr/>
            </p:nvSpPr>
            <p:spPr>
              <a:xfrm>
                <a:off x="1031111" y="3432455"/>
                <a:ext cx="259482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5" name="מלבן 34">
                <a:extLst>
                  <a:ext uri="{FF2B5EF4-FFF2-40B4-BE49-F238E27FC236}">
                    <a16:creationId xmlns:a16="http://schemas.microsoft.com/office/drawing/2014/main" id="{5A426E47-3C8D-4E9A-B8BA-F9894CE49C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111" y="3432455"/>
                <a:ext cx="2594829" cy="461665"/>
              </a:xfrm>
              <a:prstGeom prst="rect">
                <a:avLst/>
              </a:prstGeom>
              <a:blipFill>
                <a:blip r:embed="rId13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מלבן 35">
                <a:extLst>
                  <a:ext uri="{FF2B5EF4-FFF2-40B4-BE49-F238E27FC236}">
                    <a16:creationId xmlns:a16="http://schemas.microsoft.com/office/drawing/2014/main" id="{062C558C-DBE9-42A3-8B52-11CFB568591E}"/>
                  </a:ext>
                </a:extLst>
              </p:cNvPr>
              <p:cNvSpPr/>
              <p:nvPr/>
            </p:nvSpPr>
            <p:spPr>
              <a:xfrm>
                <a:off x="3220243" y="3439989"/>
                <a:ext cx="96006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6" name="מלבן 35">
                <a:extLst>
                  <a:ext uri="{FF2B5EF4-FFF2-40B4-BE49-F238E27FC236}">
                    <a16:creationId xmlns:a16="http://schemas.microsoft.com/office/drawing/2014/main" id="{062C558C-DBE9-42A3-8B52-11CFB56859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243" y="3439989"/>
                <a:ext cx="960061" cy="461665"/>
              </a:xfrm>
              <a:prstGeom prst="rect">
                <a:avLst/>
              </a:prstGeom>
              <a:blipFill>
                <a:blip r:embed="rId14"/>
                <a:stretch>
                  <a:fillRect r="-50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D240BB23-5671-458B-8B55-CA3C60E559C0}"/>
                  </a:ext>
                </a:extLst>
              </p:cNvPr>
              <p:cNvSpPr/>
              <p:nvPr/>
            </p:nvSpPr>
            <p:spPr>
              <a:xfrm>
                <a:off x="4070542" y="3439988"/>
                <a:ext cx="5445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7" name="מלבן 36">
                <a:extLst>
                  <a:ext uri="{FF2B5EF4-FFF2-40B4-BE49-F238E27FC236}">
                    <a16:creationId xmlns:a16="http://schemas.microsoft.com/office/drawing/2014/main" id="{D240BB23-5671-458B-8B55-CA3C60E559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0542" y="3439988"/>
                <a:ext cx="544594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מלבן 39">
                <a:extLst>
                  <a:ext uri="{FF2B5EF4-FFF2-40B4-BE49-F238E27FC236}">
                    <a16:creationId xmlns:a16="http://schemas.microsoft.com/office/drawing/2014/main" id="{2057843F-581F-4653-A86B-AD8826F9D8BF}"/>
                  </a:ext>
                </a:extLst>
              </p:cNvPr>
              <p:cNvSpPr/>
              <p:nvPr/>
            </p:nvSpPr>
            <p:spPr>
              <a:xfrm>
                <a:off x="4342839" y="3439988"/>
                <a:ext cx="76029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40" name="מלבן 39">
                <a:extLst>
                  <a:ext uri="{FF2B5EF4-FFF2-40B4-BE49-F238E27FC236}">
                    <a16:creationId xmlns:a16="http://schemas.microsoft.com/office/drawing/2014/main" id="{2057843F-581F-4653-A86B-AD8826F9D8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839" y="3439988"/>
                <a:ext cx="760291" cy="46166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מלבן 40">
                <a:extLst>
                  <a:ext uri="{FF2B5EF4-FFF2-40B4-BE49-F238E27FC236}">
                    <a16:creationId xmlns:a16="http://schemas.microsoft.com/office/drawing/2014/main" id="{DC6D765B-80DF-4421-A281-A60BB6638B6A}"/>
                  </a:ext>
                </a:extLst>
              </p:cNvPr>
              <p:cNvSpPr/>
              <p:nvPr/>
            </p:nvSpPr>
            <p:spPr>
              <a:xfrm>
                <a:off x="4810113" y="3432455"/>
                <a:ext cx="221652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=−(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41" name="מלבן 40">
                <a:extLst>
                  <a:ext uri="{FF2B5EF4-FFF2-40B4-BE49-F238E27FC236}">
                    <a16:creationId xmlns:a16="http://schemas.microsoft.com/office/drawing/2014/main" id="{DC6D765B-80DF-4421-A281-A60BB6638B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0113" y="3432455"/>
                <a:ext cx="2216523" cy="461665"/>
              </a:xfrm>
              <a:prstGeom prst="rect">
                <a:avLst/>
              </a:prstGeom>
              <a:blipFill>
                <a:blip r:embed="rId1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חץ: למטה 42">
            <a:extLst>
              <a:ext uri="{FF2B5EF4-FFF2-40B4-BE49-F238E27FC236}">
                <a16:creationId xmlns:a16="http://schemas.microsoft.com/office/drawing/2014/main" id="{2679CFB7-C07A-4820-B438-E80996629885}"/>
              </a:ext>
            </a:extLst>
          </p:cNvPr>
          <p:cNvSpPr/>
          <p:nvPr/>
        </p:nvSpPr>
        <p:spPr>
          <a:xfrm rot="16200000">
            <a:off x="8242942" y="3450929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29BE479D-22F9-4FC0-85A8-D8B6AD8AE72E}"/>
                  </a:ext>
                </a:extLst>
              </p:cNvPr>
              <p:cNvSpPr/>
              <p:nvPr/>
            </p:nvSpPr>
            <p:spPr>
              <a:xfrm>
                <a:off x="6536247" y="3436482"/>
                <a:ext cx="18597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8" name="מלבן 7">
                <a:extLst>
                  <a:ext uri="{FF2B5EF4-FFF2-40B4-BE49-F238E27FC236}">
                    <a16:creationId xmlns:a16="http://schemas.microsoft.com/office/drawing/2014/main" id="{29BE479D-22F9-4FC0-85A8-D8B6AD8AE7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6247" y="3436482"/>
                <a:ext cx="1859733" cy="461665"/>
              </a:xfrm>
              <a:prstGeom prst="rect">
                <a:avLst/>
              </a:prstGeom>
              <a:blipFill>
                <a:blip r:embed="rId18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2984041-7F63-480F-ACC8-FF3B3CA220B7}"/>
                  </a:ext>
                </a:extLst>
              </p:cNvPr>
              <p:cNvSpPr txBox="1"/>
              <p:nvPr/>
            </p:nvSpPr>
            <p:spPr>
              <a:xfrm>
                <a:off x="6695528" y="1528204"/>
                <a:ext cx="2980053" cy="1015663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br>
                  <a:rPr lang="en-US" sz="2000" dirty="0">
                    <a:latin typeface="Rubik" pitchFamily="2" charset="-79"/>
                    <a:cs typeface="Rubik" pitchFamily="2" charset="-79"/>
                  </a:rPr>
                </a:b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הפונקציה </a:t>
                </a:r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זוגית. 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2984041-7F63-480F-ACC8-FF3B3CA22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528" y="1528204"/>
                <a:ext cx="2980053" cy="1015663"/>
              </a:xfrm>
              <a:prstGeom prst="rect">
                <a:avLst/>
              </a:prstGeom>
              <a:blipFill>
                <a:blip r:embed="rId19"/>
                <a:stretch>
                  <a:fillRect t="-2976" r="-2037" b="-952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מלבן 45">
                <a:extLst>
                  <a:ext uri="{FF2B5EF4-FFF2-40B4-BE49-F238E27FC236}">
                    <a16:creationId xmlns:a16="http://schemas.microsoft.com/office/drawing/2014/main" id="{80D09A30-9208-4A7A-8200-858DBD14CE95}"/>
                  </a:ext>
                </a:extLst>
              </p:cNvPr>
              <p:cNvSpPr/>
              <p:nvPr/>
            </p:nvSpPr>
            <p:spPr>
              <a:xfrm>
                <a:off x="-153062" y="5183098"/>
                <a:ext cx="180899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46" name="מלבן 45">
                <a:extLst>
                  <a:ext uri="{FF2B5EF4-FFF2-40B4-BE49-F238E27FC236}">
                    <a16:creationId xmlns:a16="http://schemas.microsoft.com/office/drawing/2014/main" id="{80D09A30-9208-4A7A-8200-858DBD14CE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3062" y="5183098"/>
                <a:ext cx="1808992" cy="461665"/>
              </a:xfrm>
              <a:prstGeom prst="rect">
                <a:avLst/>
              </a:prstGeom>
              <a:blipFill>
                <a:blip r:embed="rId20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מלבן 46">
                <a:extLst>
                  <a:ext uri="{FF2B5EF4-FFF2-40B4-BE49-F238E27FC236}">
                    <a16:creationId xmlns:a16="http://schemas.microsoft.com/office/drawing/2014/main" id="{8C5C4631-F033-4BDC-BEB0-3DB555E6FA0E}"/>
                  </a:ext>
                </a:extLst>
              </p:cNvPr>
              <p:cNvSpPr/>
              <p:nvPr/>
            </p:nvSpPr>
            <p:spPr>
              <a:xfrm>
                <a:off x="1031111" y="5170723"/>
                <a:ext cx="2594829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47" name="מלבן 46">
                <a:extLst>
                  <a:ext uri="{FF2B5EF4-FFF2-40B4-BE49-F238E27FC236}">
                    <a16:creationId xmlns:a16="http://schemas.microsoft.com/office/drawing/2014/main" id="{8C5C4631-F033-4BDC-BEB0-3DB555E6FA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111" y="5170723"/>
                <a:ext cx="2594829" cy="461665"/>
              </a:xfrm>
              <a:prstGeom prst="rect">
                <a:avLst/>
              </a:prstGeom>
              <a:blipFill>
                <a:blip r:embed="rId21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מלבן 47">
                <a:extLst>
                  <a:ext uri="{FF2B5EF4-FFF2-40B4-BE49-F238E27FC236}">
                    <a16:creationId xmlns:a16="http://schemas.microsoft.com/office/drawing/2014/main" id="{7BE12A93-DBC3-4795-BB27-FC1C937BE749}"/>
                  </a:ext>
                </a:extLst>
              </p:cNvPr>
              <p:cNvSpPr/>
              <p:nvPr/>
            </p:nvSpPr>
            <p:spPr>
              <a:xfrm>
                <a:off x="3220243" y="5178257"/>
                <a:ext cx="96006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48" name="מלבן 47">
                <a:extLst>
                  <a:ext uri="{FF2B5EF4-FFF2-40B4-BE49-F238E27FC236}">
                    <a16:creationId xmlns:a16="http://schemas.microsoft.com/office/drawing/2014/main" id="{7BE12A93-DBC3-4795-BB27-FC1C937BE7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0243" y="5178257"/>
                <a:ext cx="960061" cy="461665"/>
              </a:xfrm>
              <a:prstGeom prst="rect">
                <a:avLst/>
              </a:prstGeom>
              <a:blipFill>
                <a:blip r:embed="rId22"/>
                <a:stretch>
                  <a:fillRect r="-569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מלבן 48">
                <a:extLst>
                  <a:ext uri="{FF2B5EF4-FFF2-40B4-BE49-F238E27FC236}">
                    <a16:creationId xmlns:a16="http://schemas.microsoft.com/office/drawing/2014/main" id="{C48CDA77-9328-43ED-84CB-062711625B0C}"/>
                  </a:ext>
                </a:extLst>
              </p:cNvPr>
              <p:cNvSpPr/>
              <p:nvPr/>
            </p:nvSpPr>
            <p:spPr>
              <a:xfrm>
                <a:off x="4107348" y="5188555"/>
                <a:ext cx="54459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49" name="מלבן 48">
                <a:extLst>
                  <a:ext uri="{FF2B5EF4-FFF2-40B4-BE49-F238E27FC236}">
                    <a16:creationId xmlns:a16="http://schemas.microsoft.com/office/drawing/2014/main" id="{C48CDA77-9328-43ED-84CB-062711625B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7348" y="5188555"/>
                <a:ext cx="544594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מלבן 49">
                <a:extLst>
                  <a:ext uri="{FF2B5EF4-FFF2-40B4-BE49-F238E27FC236}">
                    <a16:creationId xmlns:a16="http://schemas.microsoft.com/office/drawing/2014/main" id="{41A3C8DC-1109-4886-9D45-0BAFFF8ABC4F}"/>
                  </a:ext>
                </a:extLst>
              </p:cNvPr>
              <p:cNvSpPr/>
              <p:nvPr/>
            </p:nvSpPr>
            <p:spPr>
              <a:xfrm>
                <a:off x="4429967" y="5187426"/>
                <a:ext cx="76029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50" name="מלבן 49">
                <a:extLst>
                  <a:ext uri="{FF2B5EF4-FFF2-40B4-BE49-F238E27FC236}">
                    <a16:creationId xmlns:a16="http://schemas.microsoft.com/office/drawing/2014/main" id="{41A3C8DC-1109-4886-9D45-0BAFFF8ABC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967" y="5187426"/>
                <a:ext cx="760291" cy="461665"/>
              </a:xfrm>
              <a:prstGeom prst="rect">
                <a:avLst/>
              </a:prstGeom>
              <a:blipFill>
                <a:blip r:embed="rId24"/>
                <a:stretch>
                  <a:fillRect r="-2580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מלבן 50">
                <a:extLst>
                  <a:ext uri="{FF2B5EF4-FFF2-40B4-BE49-F238E27FC236}">
                    <a16:creationId xmlns:a16="http://schemas.microsoft.com/office/drawing/2014/main" id="{8EE79EC9-AB90-41D1-88B8-528155F2C4D2}"/>
                  </a:ext>
                </a:extLst>
              </p:cNvPr>
              <p:cNvSpPr/>
              <p:nvPr/>
            </p:nvSpPr>
            <p:spPr>
              <a:xfrm>
                <a:off x="5077777" y="5190758"/>
                <a:ext cx="221652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51" name="מלבן 50">
                <a:extLst>
                  <a:ext uri="{FF2B5EF4-FFF2-40B4-BE49-F238E27FC236}">
                    <a16:creationId xmlns:a16="http://schemas.microsoft.com/office/drawing/2014/main" id="{8EE79EC9-AB90-41D1-88B8-528155F2C4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7777" y="5190758"/>
                <a:ext cx="2216523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חץ: למטה 58">
            <a:extLst>
              <a:ext uri="{FF2B5EF4-FFF2-40B4-BE49-F238E27FC236}">
                <a16:creationId xmlns:a16="http://schemas.microsoft.com/office/drawing/2014/main" id="{DDD5586D-1A51-4FE5-8C73-C8AE0339FA67}"/>
              </a:ext>
            </a:extLst>
          </p:cNvPr>
          <p:cNvSpPr/>
          <p:nvPr/>
        </p:nvSpPr>
        <p:spPr>
          <a:xfrm rot="16200000">
            <a:off x="8312751" y="5216031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מלבן 59">
                <a:extLst>
                  <a:ext uri="{FF2B5EF4-FFF2-40B4-BE49-F238E27FC236}">
                    <a16:creationId xmlns:a16="http://schemas.microsoft.com/office/drawing/2014/main" id="{B001F80B-C055-4302-B77F-B63FC3BDE016}"/>
                  </a:ext>
                </a:extLst>
              </p:cNvPr>
              <p:cNvSpPr/>
              <p:nvPr/>
            </p:nvSpPr>
            <p:spPr>
              <a:xfrm>
                <a:off x="6495779" y="5205090"/>
                <a:ext cx="185973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???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60" name="מלבן 59">
                <a:extLst>
                  <a:ext uri="{FF2B5EF4-FFF2-40B4-BE49-F238E27FC236}">
                    <a16:creationId xmlns:a16="http://schemas.microsoft.com/office/drawing/2014/main" id="{B001F80B-C055-4302-B77F-B63FC3BDE0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779" y="5205090"/>
                <a:ext cx="1859733" cy="461665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C0AF77F-1E66-4C77-A795-C7EDDD2D28B7}"/>
                  </a:ext>
                </a:extLst>
              </p:cNvPr>
              <p:cNvSpPr txBox="1"/>
              <p:nvPr/>
            </p:nvSpPr>
            <p:spPr>
              <a:xfrm>
                <a:off x="8736848" y="4543370"/>
                <a:ext cx="3320512" cy="1261884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>
                  <a:latin typeface="Rubik" pitchFamily="2" charset="-79"/>
                  <a:ea typeface="Cambria Math" panose="02040503050406030204" pitchFamily="18" charset="0"/>
                  <a:cs typeface="Rubik" pitchFamily="2" charset="-79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>
                  <a:latin typeface="Rubik" pitchFamily="2" charset="-79"/>
                  <a:ea typeface="Cambria Math" panose="02040503050406030204" pitchFamily="18" charset="0"/>
                  <a:cs typeface="Rubik" pitchFamily="2" charset="-79"/>
                </a:endParaRPr>
              </a:p>
              <a:p>
                <a:pPr algn="ctr"/>
                <a:br>
                  <a:rPr lang="en-US" sz="2000" dirty="0">
                    <a:latin typeface="Rubik" pitchFamily="2" charset="-79"/>
                    <a:cs typeface="Rubik" pitchFamily="2" charset="-79"/>
                  </a:rPr>
                </a:b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הפונקציה אינה זוגית ואינה אי זוגית. </a:t>
                </a: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5C0AF77F-1E66-4C77-A795-C7EDDD2D28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6848" y="4543370"/>
                <a:ext cx="3320512" cy="1261884"/>
              </a:xfrm>
              <a:prstGeom prst="rect">
                <a:avLst/>
              </a:prstGeom>
              <a:blipFill>
                <a:blip r:embed="rId27"/>
                <a:stretch>
                  <a:fillRect b="-4785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חץ: למטה 37">
            <a:extLst>
              <a:ext uri="{FF2B5EF4-FFF2-40B4-BE49-F238E27FC236}">
                <a16:creationId xmlns:a16="http://schemas.microsoft.com/office/drawing/2014/main" id="{75BE6197-476C-42B1-B44A-617DD5A802E8}"/>
              </a:ext>
            </a:extLst>
          </p:cNvPr>
          <p:cNvSpPr/>
          <p:nvPr/>
        </p:nvSpPr>
        <p:spPr>
          <a:xfrm>
            <a:off x="7978580" y="1874028"/>
            <a:ext cx="165907" cy="355438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חץ: למטה 38">
            <a:extLst>
              <a:ext uri="{FF2B5EF4-FFF2-40B4-BE49-F238E27FC236}">
                <a16:creationId xmlns:a16="http://schemas.microsoft.com/office/drawing/2014/main" id="{6710AB88-1AF6-4752-B4CA-6CA5D35666CF}"/>
              </a:ext>
            </a:extLst>
          </p:cNvPr>
          <p:cNvSpPr/>
          <p:nvPr/>
        </p:nvSpPr>
        <p:spPr>
          <a:xfrm>
            <a:off x="9989332" y="3267111"/>
            <a:ext cx="165907" cy="355438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חץ: למטה 43">
            <a:extLst>
              <a:ext uri="{FF2B5EF4-FFF2-40B4-BE49-F238E27FC236}">
                <a16:creationId xmlns:a16="http://schemas.microsoft.com/office/drawing/2014/main" id="{FC0D18A4-6700-4A52-85B5-5423EC19B01E}"/>
              </a:ext>
            </a:extLst>
          </p:cNvPr>
          <p:cNvSpPr/>
          <p:nvPr/>
        </p:nvSpPr>
        <p:spPr>
          <a:xfrm>
            <a:off x="10361514" y="5199214"/>
            <a:ext cx="165907" cy="355438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215349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" grpId="0"/>
      <p:bldP spid="23" grpId="0"/>
      <p:bldP spid="24" grpId="0"/>
      <p:bldP spid="25" grpId="0"/>
      <p:bldP spid="5" grpId="0"/>
      <p:bldP spid="27" grpId="0" animBg="1"/>
      <p:bldP spid="33" grpId="0" animBg="1"/>
      <p:bldP spid="34" grpId="0"/>
      <p:bldP spid="35" grpId="0"/>
      <p:bldP spid="36" grpId="0"/>
      <p:bldP spid="37" grpId="0"/>
      <p:bldP spid="40" grpId="0"/>
      <p:bldP spid="41" grpId="0"/>
      <p:bldP spid="43" grpId="0" animBg="1"/>
      <p:bldP spid="8" grpId="0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9" grpId="0" animBg="1"/>
      <p:bldP spid="60" grpId="0"/>
      <p:bldP spid="61" grpId="0" animBg="1"/>
      <p:bldP spid="38" grpId="0" animBg="1"/>
      <p:bldP spid="39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 - רמת כיתה י'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6638926" y="774452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פעולות בין פונקציות זוגיות </a:t>
            </a:r>
            <a:r>
              <a:rPr lang="he-IL" sz="2400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/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  <a:blipFill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32E61146-38B0-4531-A480-F6EF35C0ED57}"/>
                  </a:ext>
                </a:extLst>
              </p:cNvPr>
              <p:cNvSpPr/>
              <p:nvPr/>
            </p:nvSpPr>
            <p:spPr>
              <a:xfrm>
                <a:off x="-89531" y="2709628"/>
                <a:ext cx="153074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32E61146-38B0-4531-A480-F6EF35C0ED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9531" y="2709628"/>
                <a:ext cx="153074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/>
              <p:nvPr/>
            </p:nvSpPr>
            <p:spPr>
              <a:xfrm>
                <a:off x="-237325" y="1979677"/>
                <a:ext cx="34228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7325" y="1979677"/>
                <a:ext cx="3422875" cy="461665"/>
              </a:xfrm>
              <a:prstGeom prst="rect">
                <a:avLst/>
              </a:prstGeom>
              <a:blipFill>
                <a:blip r:embed="rId4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F91E13D-9141-4288-9308-5C2089260958}"/>
                  </a:ext>
                </a:extLst>
              </p:cNvPr>
              <p:cNvSpPr/>
              <p:nvPr/>
            </p:nvSpPr>
            <p:spPr>
              <a:xfrm>
                <a:off x="2901268" y="2697253"/>
                <a:ext cx="9600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F91E13D-9141-4288-9308-5C20892609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1268" y="2697253"/>
                <a:ext cx="960061" cy="400110"/>
              </a:xfrm>
              <a:prstGeom prst="rect">
                <a:avLst/>
              </a:prstGeom>
              <a:blipFill>
                <a:blip r:embed="rId5"/>
                <a:stretch>
                  <a:fillRect r="-2548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4942028-FD32-4781-BA3D-9CAC916362AC}"/>
                  </a:ext>
                </a:extLst>
              </p:cNvPr>
              <p:cNvSpPr/>
              <p:nvPr/>
            </p:nvSpPr>
            <p:spPr>
              <a:xfrm>
                <a:off x="3611908" y="2706501"/>
                <a:ext cx="54459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4942028-FD32-4781-BA3D-9CAC916362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1908" y="2706501"/>
                <a:ext cx="54459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7A081BA6-AACD-48B6-95FD-C7C061C06F5F}"/>
                  </a:ext>
                </a:extLst>
              </p:cNvPr>
              <p:cNvSpPr/>
              <p:nvPr/>
            </p:nvSpPr>
            <p:spPr>
              <a:xfrm>
                <a:off x="3976484" y="2700623"/>
                <a:ext cx="76029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7A081BA6-AACD-48B6-95FD-C7C061C06F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6484" y="2700623"/>
                <a:ext cx="760291" cy="400110"/>
              </a:xfrm>
              <a:prstGeom prst="rect">
                <a:avLst/>
              </a:prstGeom>
              <a:blipFill>
                <a:blip r:embed="rId7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B8549F8-D86B-4299-8D1D-67754DF377BB}"/>
                  </a:ext>
                </a:extLst>
              </p:cNvPr>
              <p:cNvSpPr/>
              <p:nvPr/>
            </p:nvSpPr>
            <p:spPr>
              <a:xfrm>
                <a:off x="4502130" y="2692440"/>
                <a:ext cx="110716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B8549F8-D86B-4299-8D1D-67754DF377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130" y="2692440"/>
                <a:ext cx="1107169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חץ: למטה 32">
            <a:extLst>
              <a:ext uri="{FF2B5EF4-FFF2-40B4-BE49-F238E27FC236}">
                <a16:creationId xmlns:a16="http://schemas.microsoft.com/office/drawing/2014/main" id="{47E82400-6B65-490B-B825-96552D2A2750}"/>
              </a:ext>
            </a:extLst>
          </p:cNvPr>
          <p:cNvSpPr/>
          <p:nvPr/>
        </p:nvSpPr>
        <p:spPr>
          <a:xfrm>
            <a:off x="2526255" y="3260382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/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נתונות הפונקציות הזוגיות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Rubik" pitchFamily="2" charset="-79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he-IL" sz="2000" dirty="0"/>
                  <a:t>ו-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מה ניתן להגיד על הפונקציות: </a:t>
                </a:r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algn="ctr"/>
                <a:endParaRPr lang="he-IL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blipFill>
                <a:blip r:embed="rId9"/>
                <a:stretch>
                  <a:fillRect r="-113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696AEA8E-EFFA-4370-B569-4748874E6242}"/>
                  </a:ext>
                </a:extLst>
              </p:cNvPr>
              <p:cNvSpPr/>
              <p:nvPr/>
            </p:nvSpPr>
            <p:spPr>
              <a:xfrm>
                <a:off x="3633800" y="1449270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696AEA8E-EFFA-4370-B569-4748874E6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800" y="1449270"/>
                <a:ext cx="2439351" cy="369332"/>
              </a:xfrm>
              <a:prstGeom prst="rect">
                <a:avLst/>
              </a:prstGeom>
              <a:blipFill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מלבן 41">
            <a:extLst>
              <a:ext uri="{FF2B5EF4-FFF2-40B4-BE49-F238E27FC236}">
                <a16:creationId xmlns:a16="http://schemas.microsoft.com/office/drawing/2014/main" id="{93CC9E73-DB6A-4B48-82C9-712B4B5911D5}"/>
              </a:ext>
            </a:extLst>
          </p:cNvPr>
          <p:cNvSpPr/>
          <p:nvPr/>
        </p:nvSpPr>
        <p:spPr>
          <a:xfrm>
            <a:off x="5832306" y="855367"/>
            <a:ext cx="1107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נתון: </a:t>
            </a:r>
          </a:p>
        </p:txBody>
      </p:sp>
      <p:sp>
        <p:nvSpPr>
          <p:cNvPr id="44" name="מלבן 43">
            <a:extLst>
              <a:ext uri="{FF2B5EF4-FFF2-40B4-BE49-F238E27FC236}">
                <a16:creationId xmlns:a16="http://schemas.microsoft.com/office/drawing/2014/main" id="{A3F7760A-25DF-4E3B-92AE-8960B6B428E5}"/>
              </a:ext>
            </a:extLst>
          </p:cNvPr>
          <p:cNvSpPr/>
          <p:nvPr/>
        </p:nvSpPr>
        <p:spPr>
          <a:xfrm>
            <a:off x="2879610" y="2000620"/>
            <a:ext cx="1107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נגדיר: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92FA6EB5-BF5E-4028-83C2-76FB98A4BA33}"/>
                  </a:ext>
                </a:extLst>
              </p:cNvPr>
              <p:cNvSpPr/>
              <p:nvPr/>
            </p:nvSpPr>
            <p:spPr>
              <a:xfrm>
                <a:off x="564605" y="2688005"/>
                <a:ext cx="30347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92FA6EB5-BF5E-4028-83C2-76FB98A4BA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605" y="2688005"/>
                <a:ext cx="3034789" cy="400110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910BFC2-DD1A-4ACB-AE45-110C80F1F196}"/>
                  </a:ext>
                </a:extLst>
              </p:cNvPr>
              <p:cNvSpPr txBox="1"/>
              <p:nvPr/>
            </p:nvSpPr>
            <p:spPr>
              <a:xfrm>
                <a:off x="138789" y="3741249"/>
                <a:ext cx="5270222" cy="707886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אם נחבר פונקציות זוגיות, נקבל פונקציה זוגית.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910BFC2-DD1A-4ACB-AE45-110C80F1F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789" y="3741249"/>
                <a:ext cx="5270222" cy="707886"/>
              </a:xfrm>
              <a:prstGeom prst="rect">
                <a:avLst/>
              </a:prstGeom>
              <a:blipFill>
                <a:blip r:embed="rId13"/>
                <a:stretch>
                  <a:fillRect t="-3390" b="-13559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43A0EE72-F100-4C97-A619-B4586D1A0A55}"/>
                  </a:ext>
                </a:extLst>
              </p:cNvPr>
              <p:cNvSpPr/>
              <p:nvPr/>
            </p:nvSpPr>
            <p:spPr>
              <a:xfrm>
                <a:off x="1759098" y="1999787"/>
                <a:ext cx="269626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8A0437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</m:oMath>
                  </m:oMathPara>
                </a14:m>
                <a:endParaRPr lang="he-IL" sz="2400" dirty="0">
                  <a:solidFill>
                    <a:srgbClr val="8A0437"/>
                  </a:solidFill>
                </a:endParaRPr>
              </a:p>
            </p:txBody>
          </p:sp>
        </mc:Choice>
        <mc:Fallback xmlns="">
          <p:sp>
            <p:nvSpPr>
              <p:cNvPr id="9" name="מלבן 8">
                <a:extLst>
                  <a:ext uri="{FF2B5EF4-FFF2-40B4-BE49-F238E27FC236}">
                    <a16:creationId xmlns:a16="http://schemas.microsoft.com/office/drawing/2014/main" id="{43A0EE72-F100-4C97-A619-B4586D1A0A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9098" y="1999787"/>
                <a:ext cx="269626" cy="461665"/>
              </a:xfrm>
              <a:prstGeom prst="rect">
                <a:avLst/>
              </a:prstGeom>
              <a:blipFill>
                <a:blip r:embed="rId14"/>
                <a:stretch>
                  <a:fillRect l="-9091" r="-61364" b="-526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3268ECA2-FB20-4F88-8A0C-3EAE325D0C81}"/>
              </a:ext>
            </a:extLst>
          </p:cNvPr>
          <p:cNvSpPr txBox="1"/>
          <p:nvPr/>
        </p:nvSpPr>
        <p:spPr>
          <a:xfrm rot="2710335">
            <a:off x="4830393" y="3910224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חיסור?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9EA3A0-1F6C-4709-B385-CAD1B525904E}"/>
              </a:ext>
            </a:extLst>
          </p:cNvPr>
          <p:cNvSpPr txBox="1"/>
          <p:nvPr/>
        </p:nvSpPr>
        <p:spPr>
          <a:xfrm>
            <a:off x="111097" y="4930713"/>
            <a:ext cx="5325607" cy="707886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אם </a:t>
            </a:r>
            <a:r>
              <a:rPr lang="he-IL" sz="2000" b="1" dirty="0">
                <a:latin typeface="Rubik" pitchFamily="2" charset="-79"/>
                <a:cs typeface="Rubik" pitchFamily="2" charset="-79"/>
              </a:rPr>
              <a:t>נחבר או נחסר פונקציות זוגיות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, </a:t>
            </a:r>
            <a:br>
              <a:rPr lang="en-US" sz="2000" dirty="0">
                <a:latin typeface="Rubik" pitchFamily="2" charset="-79"/>
                <a:cs typeface="Rubik" pitchFamily="2" charset="-79"/>
              </a:rPr>
            </a:br>
            <a:r>
              <a:rPr lang="he-IL" sz="2000" dirty="0">
                <a:latin typeface="Rubik" pitchFamily="2" charset="-79"/>
                <a:cs typeface="Rubik" pitchFamily="2" charset="-79"/>
              </a:rPr>
              <a:t>נקבל פונקציה </a:t>
            </a:r>
            <a:r>
              <a:rPr lang="he-IL" sz="20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זוגית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. </a:t>
            </a:r>
          </a:p>
        </p:txBody>
      </p:sp>
      <p:sp>
        <p:nvSpPr>
          <p:cNvPr id="56" name="חץ: למטה 55">
            <a:extLst>
              <a:ext uri="{FF2B5EF4-FFF2-40B4-BE49-F238E27FC236}">
                <a16:creationId xmlns:a16="http://schemas.microsoft.com/office/drawing/2014/main" id="{FE2FF793-15C5-45F0-9988-D6BD49208816}"/>
              </a:ext>
            </a:extLst>
          </p:cNvPr>
          <p:cNvSpPr/>
          <p:nvPr/>
        </p:nvSpPr>
        <p:spPr>
          <a:xfrm>
            <a:off x="2510714" y="4494493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6B2A3AC4-1C9D-4D90-9BD7-EE9A4F352439}"/>
                  </a:ext>
                </a:extLst>
              </p:cNvPr>
              <p:cNvSpPr/>
              <p:nvPr/>
            </p:nvSpPr>
            <p:spPr>
              <a:xfrm>
                <a:off x="1886170" y="2708840"/>
                <a:ext cx="255198" cy="4001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8A0437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</m:oMath>
                  </m:oMathPara>
                </a14:m>
                <a:endParaRPr lang="he-IL" sz="2000" dirty="0">
                  <a:solidFill>
                    <a:srgbClr val="8A0437"/>
                  </a:solidFill>
                </a:endParaRPr>
              </a:p>
            </p:txBody>
          </p:sp>
        </mc:Choice>
        <mc:Fallback xmlns="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6B2A3AC4-1C9D-4D90-9BD7-EE9A4F352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6170" y="2708840"/>
                <a:ext cx="255198" cy="400110"/>
              </a:xfrm>
              <a:prstGeom prst="rect">
                <a:avLst/>
              </a:prstGeom>
              <a:blipFill>
                <a:blip r:embed="rId15"/>
                <a:stretch>
                  <a:fillRect l="-4762" r="-50000" b="-757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6B654103-FFE9-4795-881F-66CC598F5CFC}"/>
                  </a:ext>
                </a:extLst>
              </p:cNvPr>
              <p:cNvSpPr/>
              <p:nvPr/>
            </p:nvSpPr>
            <p:spPr>
              <a:xfrm>
                <a:off x="3695571" y="2716026"/>
                <a:ext cx="255198" cy="40011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solidFill>
                            <a:srgbClr val="8A0437"/>
                          </a:solidFill>
                          <a:latin typeface="Cambria Math" panose="02040503050406030204" pitchFamily="18" charset="0"/>
                        </a:rPr>
                        <m:t>±</m:t>
                      </m:r>
                    </m:oMath>
                  </m:oMathPara>
                </a14:m>
                <a:endParaRPr lang="he-IL" sz="2000" dirty="0">
                  <a:solidFill>
                    <a:srgbClr val="8A0437"/>
                  </a:solidFill>
                </a:endParaRPr>
              </a:p>
            </p:txBody>
          </p:sp>
        </mc:Choice>
        <mc:Fallback xmlns="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6B654103-FFE9-4795-881F-66CC598F5C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5571" y="2716026"/>
                <a:ext cx="255198" cy="400110"/>
              </a:xfrm>
              <a:prstGeom prst="rect">
                <a:avLst/>
              </a:prstGeom>
              <a:blipFill>
                <a:blip r:embed="rId16"/>
                <a:stretch>
                  <a:fillRect l="-4762" r="-50000" b="-769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24669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/>
      <p:bldP spid="23" grpId="0"/>
      <p:bldP spid="24" grpId="0"/>
      <p:bldP spid="25" grpId="0"/>
      <p:bldP spid="5" grpId="0"/>
      <p:bldP spid="33" grpId="0" animBg="1"/>
      <p:bldP spid="39" grpId="0"/>
      <p:bldP spid="42" grpId="0"/>
      <p:bldP spid="44" grpId="0"/>
      <p:bldP spid="7" grpId="0"/>
      <p:bldP spid="53" grpId="0" animBg="1"/>
      <p:bldP spid="9" grpId="0"/>
      <p:bldP spid="54" grpId="0" animBg="1"/>
      <p:bldP spid="55" grpId="0" animBg="1"/>
      <p:bldP spid="56" grpId="0" animBg="1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6638926" y="774452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פעולות בין פונקציות זוגיות </a:t>
            </a:r>
            <a:r>
              <a:rPr lang="he-IL" sz="2400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32E61146-38B0-4531-A480-F6EF35C0ED57}"/>
                  </a:ext>
                </a:extLst>
              </p:cNvPr>
              <p:cNvSpPr/>
              <p:nvPr/>
            </p:nvSpPr>
            <p:spPr>
              <a:xfrm>
                <a:off x="69813" y="2846306"/>
                <a:ext cx="119318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0" name="מלבן 19">
                <a:extLst>
                  <a:ext uri="{FF2B5EF4-FFF2-40B4-BE49-F238E27FC236}">
                    <a16:creationId xmlns:a16="http://schemas.microsoft.com/office/drawing/2014/main" id="{32E61146-38B0-4531-A480-F6EF35C0ED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3" y="2846306"/>
                <a:ext cx="1193189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/>
              <p:nvPr/>
            </p:nvSpPr>
            <p:spPr>
              <a:xfrm>
                <a:off x="-320676" y="2121366"/>
                <a:ext cx="34228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0676" y="2121366"/>
                <a:ext cx="3422875" cy="461665"/>
              </a:xfrm>
              <a:prstGeom prst="rect">
                <a:avLst/>
              </a:prstGeom>
              <a:blipFill>
                <a:blip r:embed="rId3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F91E13D-9141-4288-9308-5C2089260958}"/>
                  </a:ext>
                </a:extLst>
              </p:cNvPr>
              <p:cNvSpPr/>
              <p:nvPr/>
            </p:nvSpPr>
            <p:spPr>
              <a:xfrm>
                <a:off x="2870795" y="2817377"/>
                <a:ext cx="9600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9F91E13D-9141-4288-9308-5C20892609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795" y="2817377"/>
                <a:ext cx="960061" cy="400110"/>
              </a:xfrm>
              <a:prstGeom prst="rect">
                <a:avLst/>
              </a:prstGeom>
              <a:blipFill>
                <a:blip r:embed="rId4"/>
                <a:stretch>
                  <a:fillRect r="-2548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4942028-FD32-4781-BA3D-9CAC916362AC}"/>
                  </a:ext>
                </a:extLst>
              </p:cNvPr>
              <p:cNvSpPr/>
              <p:nvPr/>
            </p:nvSpPr>
            <p:spPr>
              <a:xfrm>
                <a:off x="3523951" y="2827531"/>
                <a:ext cx="54459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B4942028-FD32-4781-BA3D-9CAC916362A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3951" y="2827531"/>
                <a:ext cx="54459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7A081BA6-AACD-48B6-95FD-C7C061C06F5F}"/>
                  </a:ext>
                </a:extLst>
              </p:cNvPr>
              <p:cNvSpPr/>
              <p:nvPr/>
            </p:nvSpPr>
            <p:spPr>
              <a:xfrm>
                <a:off x="3796248" y="2809949"/>
                <a:ext cx="76029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7A081BA6-AACD-48B6-95FD-C7C061C06F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248" y="2809949"/>
                <a:ext cx="760291" cy="400110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B8549F8-D86B-4299-8D1D-67754DF377BB}"/>
                  </a:ext>
                </a:extLst>
              </p:cNvPr>
              <p:cNvSpPr/>
              <p:nvPr/>
            </p:nvSpPr>
            <p:spPr>
              <a:xfrm>
                <a:off x="4332528" y="2829612"/>
                <a:ext cx="110716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B8549F8-D86B-4299-8D1D-67754DF377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528" y="2829612"/>
                <a:ext cx="1107169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חץ: למטה 32">
            <a:extLst>
              <a:ext uri="{FF2B5EF4-FFF2-40B4-BE49-F238E27FC236}">
                <a16:creationId xmlns:a16="http://schemas.microsoft.com/office/drawing/2014/main" id="{47E82400-6B65-490B-B825-96552D2A2750}"/>
              </a:ext>
            </a:extLst>
          </p:cNvPr>
          <p:cNvSpPr/>
          <p:nvPr/>
        </p:nvSpPr>
        <p:spPr>
          <a:xfrm>
            <a:off x="2564718" y="3311203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/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נתונות הפונקציות הזוגיות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Rubik" pitchFamily="2" charset="-79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he-IL" sz="2000" dirty="0"/>
                  <a:t>ו-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מה ניתן להגיד על הפונקציות: </a:t>
                </a:r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algn="ctr"/>
                <a:endParaRPr lang="he-IL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blipFill>
                <a:blip r:embed="rId9"/>
                <a:stretch>
                  <a:fillRect r="-113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מלבן 43">
            <a:extLst>
              <a:ext uri="{FF2B5EF4-FFF2-40B4-BE49-F238E27FC236}">
                <a16:creationId xmlns:a16="http://schemas.microsoft.com/office/drawing/2014/main" id="{A3F7760A-25DF-4E3B-92AE-8960B6B428E5}"/>
              </a:ext>
            </a:extLst>
          </p:cNvPr>
          <p:cNvSpPr/>
          <p:nvPr/>
        </p:nvSpPr>
        <p:spPr>
          <a:xfrm>
            <a:off x="2625499" y="2140005"/>
            <a:ext cx="1107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נגדיר: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92FA6EB5-BF5E-4028-83C2-76FB98A4BA33}"/>
                  </a:ext>
                </a:extLst>
              </p:cNvPr>
              <p:cNvSpPr/>
              <p:nvPr/>
            </p:nvSpPr>
            <p:spPr>
              <a:xfrm>
                <a:off x="1071837" y="2815750"/>
                <a:ext cx="199468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92FA6EB5-BF5E-4028-83C2-76FB98A4BA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837" y="2815750"/>
                <a:ext cx="1994687" cy="400110"/>
              </a:xfrm>
              <a:prstGeom prst="rect">
                <a:avLst/>
              </a:prstGeom>
              <a:blipFill>
                <a:blip r:embed="rId10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910BFC2-DD1A-4ACB-AE45-110C80F1F196}"/>
                  </a:ext>
                </a:extLst>
              </p:cNvPr>
              <p:cNvSpPr txBox="1"/>
              <p:nvPr/>
            </p:nvSpPr>
            <p:spPr>
              <a:xfrm>
                <a:off x="156773" y="3647358"/>
                <a:ext cx="5144096" cy="1015663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פונקציה זוגית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910BFC2-DD1A-4ACB-AE45-110C80F1F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773" y="3647358"/>
                <a:ext cx="5144096" cy="1015663"/>
              </a:xfrm>
              <a:prstGeom prst="rect">
                <a:avLst/>
              </a:prstGeom>
              <a:blipFill>
                <a:blip r:embed="rId12"/>
                <a:stretch>
                  <a:fillRect t="-2367" b="-887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89DDC4F0-2243-40E1-8954-94161324E341}"/>
              </a:ext>
            </a:extLst>
          </p:cNvPr>
          <p:cNvSpPr txBox="1"/>
          <p:nvPr/>
        </p:nvSpPr>
        <p:spPr>
          <a:xfrm rot="2710335">
            <a:off x="3978922" y="4033694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חילוק?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084793D-27C7-465E-BAB4-6A739457C222}"/>
              </a:ext>
            </a:extLst>
          </p:cNvPr>
          <p:cNvSpPr txBox="1"/>
          <p:nvPr/>
        </p:nvSpPr>
        <p:spPr>
          <a:xfrm>
            <a:off x="156773" y="5063372"/>
            <a:ext cx="5144096" cy="707886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אם </a:t>
            </a:r>
            <a:r>
              <a:rPr lang="he-IL" sz="2000" b="1" dirty="0">
                <a:latin typeface="Rubik" pitchFamily="2" charset="-79"/>
                <a:cs typeface="Rubik" pitchFamily="2" charset="-79"/>
              </a:rPr>
              <a:t>נכפיל או נחלק 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פונקציות </a:t>
            </a:r>
            <a:r>
              <a:rPr lang="he-IL" sz="2000" b="1" dirty="0">
                <a:latin typeface="Rubik" pitchFamily="2" charset="-79"/>
                <a:cs typeface="Rubik" pitchFamily="2" charset="-79"/>
              </a:rPr>
              <a:t>זוגיות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, </a:t>
            </a:r>
            <a:br>
              <a:rPr lang="en-US" sz="2000" dirty="0">
                <a:latin typeface="Rubik" pitchFamily="2" charset="-79"/>
                <a:cs typeface="Rubik" pitchFamily="2" charset="-79"/>
              </a:rPr>
            </a:br>
            <a:r>
              <a:rPr lang="he-IL" sz="2000" dirty="0">
                <a:latin typeface="Rubik" pitchFamily="2" charset="-79"/>
                <a:cs typeface="Rubik" pitchFamily="2" charset="-79"/>
              </a:rPr>
              <a:t>נקבל </a:t>
            </a:r>
            <a:r>
              <a:rPr lang="he-IL" sz="2000" b="1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פונקציה זוגית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. </a:t>
            </a:r>
          </a:p>
        </p:txBody>
      </p:sp>
      <p:sp>
        <p:nvSpPr>
          <p:cNvPr id="27" name="חץ: למטה 26">
            <a:extLst>
              <a:ext uri="{FF2B5EF4-FFF2-40B4-BE49-F238E27FC236}">
                <a16:creationId xmlns:a16="http://schemas.microsoft.com/office/drawing/2014/main" id="{F02EDF94-1478-43CB-B27C-0217D16E026A}"/>
              </a:ext>
            </a:extLst>
          </p:cNvPr>
          <p:cNvSpPr/>
          <p:nvPr/>
        </p:nvSpPr>
        <p:spPr>
          <a:xfrm>
            <a:off x="2631461" y="4629792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440DB8E5-4645-49C7-95D7-15A3E3671C38}"/>
                  </a:ext>
                </a:extLst>
              </p:cNvPr>
              <p:cNvSpPr/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440DB8E5-4645-49C7-95D7-15A3E3671C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  <a:blipFill>
                <a:blip r:embed="rId1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FC712676-FF1D-445D-8D2A-3BE25C6ADD8C}"/>
                  </a:ext>
                </a:extLst>
              </p:cNvPr>
              <p:cNvSpPr/>
              <p:nvPr/>
            </p:nvSpPr>
            <p:spPr>
              <a:xfrm>
                <a:off x="3633800" y="1449270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FC712676-FF1D-445D-8D2A-3BE25C6ADD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800" y="1449270"/>
                <a:ext cx="2439351" cy="369332"/>
              </a:xfrm>
              <a:prstGeom prst="rect">
                <a:avLst/>
              </a:prstGeom>
              <a:blipFill>
                <a:blip r:embed="rId1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מלבן 28">
            <a:extLst>
              <a:ext uri="{FF2B5EF4-FFF2-40B4-BE49-F238E27FC236}">
                <a16:creationId xmlns:a16="http://schemas.microsoft.com/office/drawing/2014/main" id="{652C8729-8B39-4F79-BEBE-637D811E2B20}"/>
              </a:ext>
            </a:extLst>
          </p:cNvPr>
          <p:cNvSpPr/>
          <p:nvPr/>
        </p:nvSpPr>
        <p:spPr>
          <a:xfrm>
            <a:off x="5832306" y="855367"/>
            <a:ext cx="1107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נתון: </a:t>
            </a:r>
          </a:p>
        </p:txBody>
      </p:sp>
    </p:spTree>
    <p:extLst>
      <p:ext uri="{BB962C8B-B14F-4D97-AF65-F5344CB8AC3E}">
        <p14:creationId xmlns:p14="http://schemas.microsoft.com/office/powerpoint/2010/main" val="3801828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  <p:bldP spid="24" grpId="0"/>
      <p:bldP spid="25" grpId="0"/>
      <p:bldP spid="5" grpId="0"/>
      <p:bldP spid="33" grpId="0" animBg="1"/>
      <p:bldP spid="44" grpId="0"/>
      <p:bldP spid="7" grpId="0"/>
      <p:bldP spid="53" grpId="0" animBg="1"/>
      <p:bldP spid="22" grpId="0" animBg="1"/>
      <p:bldP spid="19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5" y="-5267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6638926" y="774452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פעולות בין פונקציות אי-זוגיות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/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נתונות הפונקציות האי - זוגיות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Rubik" pitchFamily="2" charset="-79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he-IL" sz="2000" dirty="0"/>
                  <a:t>ו-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מה ניתן להגיד על הפונקציות: </a:t>
                </a:r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algn="ctr"/>
                <a:endParaRPr lang="he-IL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blipFill>
                <a:blip r:embed="rId3"/>
                <a:stretch>
                  <a:fillRect r="-113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5994F15D-AF30-47F0-87A4-9E7A212FAEFE}"/>
                  </a:ext>
                </a:extLst>
              </p:cNvPr>
              <p:cNvSpPr/>
              <p:nvPr/>
            </p:nvSpPr>
            <p:spPr>
              <a:xfrm>
                <a:off x="-100327" y="2790762"/>
                <a:ext cx="153074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5994F15D-AF30-47F0-87A4-9E7A212FAE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0327" y="2790762"/>
                <a:ext cx="153074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5D3FF6DE-CB70-4E3F-8CF4-CE6FB8482160}"/>
                  </a:ext>
                </a:extLst>
              </p:cNvPr>
              <p:cNvSpPr/>
              <p:nvPr/>
            </p:nvSpPr>
            <p:spPr>
              <a:xfrm>
                <a:off x="-263760" y="1952200"/>
                <a:ext cx="34228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5D3FF6DE-CB70-4E3F-8CF4-CE6FB84821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63760" y="1952200"/>
                <a:ext cx="3422875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07B92D9E-C86C-4A02-870B-86790FECE8A1}"/>
                  </a:ext>
                </a:extLst>
              </p:cNvPr>
              <p:cNvSpPr/>
              <p:nvPr/>
            </p:nvSpPr>
            <p:spPr>
              <a:xfrm>
                <a:off x="2947420" y="2773959"/>
                <a:ext cx="9600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07B92D9E-C86C-4A02-870B-86790FECE8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420" y="2773959"/>
                <a:ext cx="960061" cy="400110"/>
              </a:xfrm>
              <a:prstGeom prst="rect">
                <a:avLst/>
              </a:prstGeom>
              <a:blipFill>
                <a:blip r:embed="rId7"/>
                <a:stretch>
                  <a:fillRect r="-21019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E6804664-70BD-45B2-8F69-BC9A8CFF526C}"/>
                  </a:ext>
                </a:extLst>
              </p:cNvPr>
              <p:cNvSpPr/>
              <p:nvPr/>
            </p:nvSpPr>
            <p:spPr>
              <a:xfrm>
                <a:off x="3690570" y="2787308"/>
                <a:ext cx="89067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E6804664-70BD-45B2-8F69-BC9A8CFF52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0570" y="2787308"/>
                <a:ext cx="89067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3634FD58-F65F-4015-BCE9-72824C53B4E8}"/>
                  </a:ext>
                </a:extLst>
              </p:cNvPr>
              <p:cNvSpPr/>
              <p:nvPr/>
            </p:nvSpPr>
            <p:spPr>
              <a:xfrm>
                <a:off x="4237903" y="2767733"/>
                <a:ext cx="76029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3634FD58-F65F-4015-BCE9-72824C53B4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7903" y="2767733"/>
                <a:ext cx="760291" cy="400110"/>
              </a:xfrm>
              <a:prstGeom prst="rect">
                <a:avLst/>
              </a:prstGeom>
              <a:blipFill>
                <a:blip r:embed="rId9"/>
                <a:stretch>
                  <a:fillRect l="-4000" r="-48000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807F9004-8D26-4F07-BD72-93AFC803161F}"/>
                  </a:ext>
                </a:extLst>
              </p:cNvPr>
              <p:cNvSpPr/>
              <p:nvPr/>
            </p:nvSpPr>
            <p:spPr>
              <a:xfrm>
                <a:off x="5080600" y="3835471"/>
                <a:ext cx="110716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807F9004-8D26-4F07-BD72-93AFC80316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600" y="3835471"/>
                <a:ext cx="1107169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מלבן 26">
            <a:extLst>
              <a:ext uri="{FF2B5EF4-FFF2-40B4-BE49-F238E27FC236}">
                <a16:creationId xmlns:a16="http://schemas.microsoft.com/office/drawing/2014/main" id="{180201C2-08BC-46BD-86DC-A54C3927CB95}"/>
              </a:ext>
            </a:extLst>
          </p:cNvPr>
          <p:cNvSpPr/>
          <p:nvPr/>
        </p:nvSpPr>
        <p:spPr>
          <a:xfrm>
            <a:off x="2605530" y="1970765"/>
            <a:ext cx="1107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נגדיר: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D12FDD7D-B02B-4648-83ED-D2E78AFFDEDA}"/>
                  </a:ext>
                </a:extLst>
              </p:cNvPr>
              <p:cNvSpPr/>
              <p:nvPr/>
            </p:nvSpPr>
            <p:spPr>
              <a:xfrm>
                <a:off x="1039391" y="2775334"/>
                <a:ext cx="214419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D12FDD7D-B02B-4648-83ED-D2E78AFFDE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391" y="2775334"/>
                <a:ext cx="2144191" cy="400110"/>
              </a:xfrm>
              <a:prstGeom prst="rect">
                <a:avLst/>
              </a:prstGeom>
              <a:blipFill>
                <a:blip r:embed="rId11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EA549BCA-B0E7-4CDF-AD15-A4B66C106225}"/>
                  </a:ext>
                </a:extLst>
              </p:cNvPr>
              <p:cNvSpPr/>
              <p:nvPr/>
            </p:nvSpPr>
            <p:spPr>
              <a:xfrm>
                <a:off x="2947420" y="3324542"/>
                <a:ext cx="197921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EA549BCA-B0E7-4CDF-AD15-A4B66C1062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420" y="3324542"/>
                <a:ext cx="1979213" cy="400110"/>
              </a:xfrm>
              <a:prstGeom prst="rect">
                <a:avLst/>
              </a:prstGeom>
              <a:blipFill>
                <a:blip r:embed="rId12"/>
                <a:stretch>
                  <a:fillRect r="-617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C91813AD-40F8-48F8-AD51-71084928DA1B}"/>
                  </a:ext>
                </a:extLst>
              </p:cNvPr>
              <p:cNvSpPr/>
              <p:nvPr/>
            </p:nvSpPr>
            <p:spPr>
              <a:xfrm>
                <a:off x="2605530" y="3835471"/>
                <a:ext cx="28841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C91813AD-40F8-48F8-AD51-71084928DA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530" y="3835471"/>
                <a:ext cx="2884170" cy="400110"/>
              </a:xfrm>
              <a:prstGeom prst="rect">
                <a:avLst/>
              </a:prstGeom>
              <a:blipFill>
                <a:blip r:embed="rId13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63A676-CAFB-4607-917D-0325DD9AF68A}"/>
                  </a:ext>
                </a:extLst>
              </p:cNvPr>
              <p:cNvSpPr txBox="1"/>
              <p:nvPr/>
            </p:nvSpPr>
            <p:spPr>
              <a:xfrm>
                <a:off x="445190" y="4522972"/>
                <a:ext cx="3600036" cy="1200329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מכאן נובע :</a:t>
                </a:r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אם נחבר פונקציות אי - זוגיות, </a:t>
                </a:r>
                <a:br>
                  <a:rPr lang="en-US" dirty="0">
                    <a:latin typeface="Rubik" pitchFamily="2" charset="-79"/>
                    <a:cs typeface="Rubik" pitchFamily="2" charset="-79"/>
                  </a:rPr>
                </a:br>
                <a:r>
                  <a:rPr lang="he-IL" dirty="0">
                    <a:latin typeface="Rubik" pitchFamily="2" charset="-79"/>
                    <a:cs typeface="Rubik" pitchFamily="2" charset="-79"/>
                  </a:rPr>
                  <a:t>נקבל פונקציה אי - זוגית. 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A63A676-CAFB-4607-917D-0325DD9AF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190" y="4522972"/>
                <a:ext cx="3600036" cy="1200329"/>
              </a:xfrm>
              <a:prstGeom prst="rect">
                <a:avLst/>
              </a:prstGeom>
              <a:blipFill>
                <a:blip r:embed="rId14"/>
                <a:stretch>
                  <a:fillRect t="-2010" r="-1180" b="-7035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A3BA9FA6-A2A6-4214-950A-5B15197C5C87}"/>
                  </a:ext>
                </a:extLst>
              </p:cNvPr>
              <p:cNvSpPr/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A3BA9FA6-A2A6-4214-950A-5B15197C5C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  <a:blipFill>
                <a:blip r:embed="rId1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BB1DEFB2-7EB4-4C8C-BF91-3AEF593E6F93}"/>
                  </a:ext>
                </a:extLst>
              </p:cNvPr>
              <p:cNvSpPr/>
              <p:nvPr/>
            </p:nvSpPr>
            <p:spPr>
              <a:xfrm>
                <a:off x="3632365" y="1242138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BB1DEFB2-7EB4-4C8C-BF91-3AEF593E6F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2365" y="1242138"/>
                <a:ext cx="2439351" cy="369332"/>
              </a:xfrm>
              <a:prstGeom prst="rect">
                <a:avLst/>
              </a:prstGeom>
              <a:blipFill>
                <a:blip r:embed="rId1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מלבן 28">
            <a:extLst>
              <a:ext uri="{FF2B5EF4-FFF2-40B4-BE49-F238E27FC236}">
                <a16:creationId xmlns:a16="http://schemas.microsoft.com/office/drawing/2014/main" id="{E1B1DCDE-E248-4388-A7BB-48F9CBA96270}"/>
              </a:ext>
            </a:extLst>
          </p:cNvPr>
          <p:cNvSpPr/>
          <p:nvPr/>
        </p:nvSpPr>
        <p:spPr>
          <a:xfrm>
            <a:off x="5832306" y="855367"/>
            <a:ext cx="1107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נתון: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8309EA-8DEB-4F2D-B184-3CF37EA98C65}"/>
              </a:ext>
            </a:extLst>
          </p:cNvPr>
          <p:cNvSpPr txBox="1"/>
          <p:nvPr/>
        </p:nvSpPr>
        <p:spPr>
          <a:xfrm rot="2710335">
            <a:off x="4073150" y="5121759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חיסור?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6BF9B53-A641-4D74-81B7-3965AB250A83}"/>
                  </a:ext>
                </a:extLst>
              </p:cNvPr>
              <p:cNvSpPr txBox="1"/>
              <p:nvPr/>
            </p:nvSpPr>
            <p:spPr>
              <a:xfrm>
                <a:off x="190022" y="4507059"/>
                <a:ext cx="3850209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מכאן נובע :</a:t>
                </a:r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אם </a:t>
                </a:r>
                <a:r>
                  <a:rPr lang="he-IL" b="1" dirty="0">
                    <a:latin typeface="Rubik" pitchFamily="2" charset="-79"/>
                    <a:cs typeface="Rubik" pitchFamily="2" charset="-79"/>
                  </a:rPr>
                  <a:t>נחבר/נחסר </a:t>
                </a:r>
                <a:r>
                  <a:rPr lang="he-IL" dirty="0">
                    <a:latin typeface="Rubik" pitchFamily="2" charset="-79"/>
                    <a:cs typeface="Rubik" pitchFamily="2" charset="-79"/>
                  </a:rPr>
                  <a:t>פונקציות </a:t>
                </a:r>
                <a:r>
                  <a:rPr lang="he-IL" b="1" dirty="0">
                    <a:latin typeface="Rubik" pitchFamily="2" charset="-79"/>
                    <a:cs typeface="Rubik" pitchFamily="2" charset="-79"/>
                  </a:rPr>
                  <a:t>אי - זוגיות, </a:t>
                </a:r>
                <a:r>
                  <a:rPr lang="he-IL" dirty="0">
                    <a:latin typeface="Rubik" pitchFamily="2" charset="-79"/>
                    <a:cs typeface="Rubik" pitchFamily="2" charset="-79"/>
                  </a:rPr>
                  <a:t>נקבל פונקציה </a:t>
                </a:r>
                <a:r>
                  <a:rPr lang="he-IL" b="1" dirty="0">
                    <a:solidFill>
                      <a:srgbClr val="8A0437"/>
                    </a:solidFill>
                    <a:latin typeface="Rubik" pitchFamily="2" charset="-79"/>
                    <a:cs typeface="Rubik" pitchFamily="2" charset="-79"/>
                  </a:rPr>
                  <a:t>אי - זוגית</a:t>
                </a:r>
                <a:r>
                  <a:rPr lang="he-IL" dirty="0">
                    <a:latin typeface="Rubik" pitchFamily="2" charset="-79"/>
                    <a:cs typeface="Rubik" pitchFamily="2" charset="-79"/>
                  </a:rPr>
                  <a:t>. 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6BF9B53-A641-4D74-81B7-3965AB250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022" y="4507059"/>
                <a:ext cx="3850209" cy="1200329"/>
              </a:xfrm>
              <a:prstGeom prst="rect">
                <a:avLst/>
              </a:prstGeom>
              <a:blipFill>
                <a:blip r:embed="rId17"/>
                <a:stretch>
                  <a:fillRect t="-1508" r="-1262" b="-7035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חץ: למטה 25">
            <a:extLst>
              <a:ext uri="{FF2B5EF4-FFF2-40B4-BE49-F238E27FC236}">
                <a16:creationId xmlns:a16="http://schemas.microsoft.com/office/drawing/2014/main" id="{3F37A417-1EF3-46F7-88A3-DAF80BFC0DC4}"/>
              </a:ext>
            </a:extLst>
          </p:cNvPr>
          <p:cNvSpPr/>
          <p:nvPr/>
        </p:nvSpPr>
        <p:spPr>
          <a:xfrm rot="2149129">
            <a:off x="3894576" y="4309699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600"/>
          </a:p>
        </p:txBody>
      </p:sp>
    </p:spTree>
    <p:extLst>
      <p:ext uri="{BB962C8B-B14F-4D97-AF65-F5344CB8AC3E}">
        <p14:creationId xmlns:p14="http://schemas.microsoft.com/office/powerpoint/2010/main" val="39495257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2" grpId="0"/>
      <p:bldP spid="24" grpId="0"/>
      <p:bldP spid="25" grpId="0"/>
      <p:bldP spid="27" grpId="0"/>
      <p:bldP spid="28" grpId="0"/>
      <p:bldP spid="30" grpId="0"/>
      <p:bldP spid="31" grpId="0"/>
      <p:bldP spid="34" grpId="0" animBg="1"/>
      <p:bldP spid="33" grpId="0" animBg="1"/>
      <p:bldP spid="3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/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נתונות הפונקציות האי - זוגיות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Rubik" pitchFamily="2" charset="-79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r>
                  <a:rPr lang="he-IL" sz="2000" dirty="0"/>
                  <a:t>ו-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מה ניתן להגיד על הפונקציות: </a:t>
                </a:r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algn="ctr"/>
                <a:endParaRPr lang="he-IL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919" y="1361126"/>
                <a:ext cx="4837229" cy="3685368"/>
              </a:xfrm>
              <a:prstGeom prst="rect">
                <a:avLst/>
              </a:prstGeom>
              <a:blipFill>
                <a:blip r:embed="rId3"/>
                <a:stretch>
                  <a:fillRect r="-113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5994F15D-AF30-47F0-87A4-9E7A212FAEFE}"/>
                  </a:ext>
                </a:extLst>
              </p:cNvPr>
              <p:cNvSpPr/>
              <p:nvPr/>
            </p:nvSpPr>
            <p:spPr>
              <a:xfrm>
                <a:off x="117226" y="2698373"/>
                <a:ext cx="153074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5994F15D-AF30-47F0-87A4-9E7A212FAE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226" y="2698373"/>
                <a:ext cx="153074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5D3FF6DE-CB70-4E3F-8CF4-CE6FB8482160}"/>
                  </a:ext>
                </a:extLst>
              </p:cNvPr>
              <p:cNvSpPr/>
              <p:nvPr/>
            </p:nvSpPr>
            <p:spPr>
              <a:xfrm>
                <a:off x="-107119" y="1950565"/>
                <a:ext cx="34228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5D3FF6DE-CB70-4E3F-8CF4-CE6FB84821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07119" y="1950565"/>
                <a:ext cx="3422875" cy="461665"/>
              </a:xfrm>
              <a:prstGeom prst="rect">
                <a:avLst/>
              </a:prstGeom>
              <a:blipFill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07B92D9E-C86C-4A02-870B-86790FECE8A1}"/>
                  </a:ext>
                </a:extLst>
              </p:cNvPr>
              <p:cNvSpPr/>
              <p:nvPr/>
            </p:nvSpPr>
            <p:spPr>
              <a:xfrm>
                <a:off x="3033943" y="2685965"/>
                <a:ext cx="9600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07B92D9E-C86C-4A02-870B-86790FECE8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3943" y="2685965"/>
                <a:ext cx="960061" cy="400110"/>
              </a:xfrm>
              <a:prstGeom prst="rect">
                <a:avLst/>
              </a:prstGeom>
              <a:blipFill>
                <a:blip r:embed="rId7"/>
                <a:stretch>
                  <a:fillRect r="-21656"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E6804664-70BD-45B2-8F69-BC9A8CFF526C}"/>
                  </a:ext>
                </a:extLst>
              </p:cNvPr>
              <p:cNvSpPr/>
              <p:nvPr/>
            </p:nvSpPr>
            <p:spPr>
              <a:xfrm>
                <a:off x="3766561" y="2697725"/>
                <a:ext cx="89067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E6804664-70BD-45B2-8F69-BC9A8CFF52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6561" y="2697725"/>
                <a:ext cx="89067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3634FD58-F65F-4015-BCE9-72824C53B4E8}"/>
                  </a:ext>
                </a:extLst>
              </p:cNvPr>
              <p:cNvSpPr/>
              <p:nvPr/>
            </p:nvSpPr>
            <p:spPr>
              <a:xfrm>
                <a:off x="4247187" y="2685965"/>
                <a:ext cx="76029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3634FD58-F65F-4015-BCE9-72824C53B4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187" y="2685965"/>
                <a:ext cx="760291" cy="400110"/>
              </a:xfrm>
              <a:prstGeom prst="rect">
                <a:avLst/>
              </a:prstGeom>
              <a:blipFill>
                <a:blip r:embed="rId9"/>
                <a:stretch>
                  <a:fillRect l="-4032" r="-49194"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807F9004-8D26-4F07-BD72-93AFC803161F}"/>
                  </a:ext>
                </a:extLst>
              </p:cNvPr>
              <p:cNvSpPr/>
              <p:nvPr/>
            </p:nvSpPr>
            <p:spPr>
              <a:xfrm>
                <a:off x="4520003" y="3245047"/>
                <a:ext cx="110716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5" name="מלבן 24">
                <a:extLst>
                  <a:ext uri="{FF2B5EF4-FFF2-40B4-BE49-F238E27FC236}">
                    <a16:creationId xmlns:a16="http://schemas.microsoft.com/office/drawing/2014/main" id="{807F9004-8D26-4F07-BD72-93AFC80316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003" y="3245047"/>
                <a:ext cx="1107169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מלבן 26">
            <a:extLst>
              <a:ext uri="{FF2B5EF4-FFF2-40B4-BE49-F238E27FC236}">
                <a16:creationId xmlns:a16="http://schemas.microsoft.com/office/drawing/2014/main" id="{180201C2-08BC-46BD-86DC-A54C3927CB95}"/>
              </a:ext>
            </a:extLst>
          </p:cNvPr>
          <p:cNvSpPr/>
          <p:nvPr/>
        </p:nvSpPr>
        <p:spPr>
          <a:xfrm>
            <a:off x="2789609" y="1950566"/>
            <a:ext cx="1107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נגדיר: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D12FDD7D-B02B-4648-83ED-D2E78AFFDEDA}"/>
                  </a:ext>
                </a:extLst>
              </p:cNvPr>
              <p:cNvSpPr/>
              <p:nvPr/>
            </p:nvSpPr>
            <p:spPr>
              <a:xfrm>
                <a:off x="1218274" y="2687705"/>
                <a:ext cx="199371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D12FDD7D-B02B-4648-83ED-D2E78AFFDE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274" y="2687705"/>
                <a:ext cx="1993719" cy="400110"/>
              </a:xfrm>
              <a:prstGeom prst="rect">
                <a:avLst/>
              </a:prstGeom>
              <a:blipFill>
                <a:blip r:embed="rId11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8D2E99-6B0A-415A-85C9-DFDB4F465EEE}"/>
                  </a:ext>
                </a:extLst>
              </p:cNvPr>
              <p:cNvSpPr txBox="1"/>
              <p:nvPr/>
            </p:nvSpPr>
            <p:spPr>
              <a:xfrm>
                <a:off x="843320" y="3974115"/>
                <a:ext cx="4106787" cy="1200329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מכאן נובע :</a:t>
                </a:r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אם נכפול פונקציות אי - זוגיות, </a:t>
                </a:r>
                <a:br>
                  <a:rPr lang="en-US" dirty="0">
                    <a:latin typeface="Rubik" pitchFamily="2" charset="-79"/>
                    <a:cs typeface="Rubik" pitchFamily="2" charset="-79"/>
                  </a:rPr>
                </a:br>
                <a:r>
                  <a:rPr lang="he-IL" dirty="0">
                    <a:latin typeface="Rubik" pitchFamily="2" charset="-79"/>
                    <a:cs typeface="Rubik" pitchFamily="2" charset="-79"/>
                  </a:rPr>
                  <a:t>נקבל פונקציה זוגית.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8D2E99-6B0A-415A-85C9-DFDB4F465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320" y="3974115"/>
                <a:ext cx="4106787" cy="1200329"/>
              </a:xfrm>
              <a:prstGeom prst="rect">
                <a:avLst/>
              </a:prstGeom>
              <a:blipFill>
                <a:blip r:embed="rId12"/>
                <a:stretch>
                  <a:fillRect t="-2010" r="-1036" b="-7035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EA549BCA-B0E7-4CDF-AD15-A4B66C106225}"/>
                  </a:ext>
                </a:extLst>
              </p:cNvPr>
              <p:cNvSpPr/>
              <p:nvPr/>
            </p:nvSpPr>
            <p:spPr>
              <a:xfrm>
                <a:off x="2770923" y="3222066"/>
                <a:ext cx="217918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EA549BCA-B0E7-4CDF-AD15-A4B66C1062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0923" y="3222066"/>
                <a:ext cx="2179184" cy="400110"/>
              </a:xfrm>
              <a:prstGeom prst="rect">
                <a:avLst/>
              </a:prstGeom>
              <a:blipFill>
                <a:blip r:embed="rId1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C2C2415D-53A8-435E-A5A9-E9DB02B1E1D8}"/>
              </a:ext>
            </a:extLst>
          </p:cNvPr>
          <p:cNvSpPr txBox="1"/>
          <p:nvPr/>
        </p:nvSpPr>
        <p:spPr>
          <a:xfrm rot="2710335">
            <a:off x="5073322" y="5029393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חילוק?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5064EA-ACC1-4A71-82C2-AC003972FB65}"/>
              </a:ext>
            </a:extLst>
          </p:cNvPr>
          <p:cNvSpPr txBox="1"/>
          <p:nvPr/>
        </p:nvSpPr>
        <p:spPr>
          <a:xfrm>
            <a:off x="6638926" y="774452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פעולות בין פונקציות אי-זוגיות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2E426789-81FE-4D3B-9ACC-7AC0941B5F1C}"/>
                  </a:ext>
                </a:extLst>
              </p:cNvPr>
              <p:cNvSpPr/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2E426789-81FE-4D3B-9ACC-7AC0941B5F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6648" y="850495"/>
                <a:ext cx="2439351" cy="369332"/>
              </a:xfrm>
              <a:prstGeom prst="rect">
                <a:avLst/>
              </a:prstGeom>
              <a:blipFill>
                <a:blip r:embed="rId1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411BA01E-6116-4791-A18B-022E123A4A53}"/>
                  </a:ext>
                </a:extLst>
              </p:cNvPr>
              <p:cNvSpPr/>
              <p:nvPr/>
            </p:nvSpPr>
            <p:spPr>
              <a:xfrm>
                <a:off x="3612542" y="1283080"/>
                <a:ext cx="243935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411BA01E-6116-4791-A18B-022E123A4A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2542" y="1283080"/>
                <a:ext cx="2439351" cy="369332"/>
              </a:xfrm>
              <a:prstGeom prst="rect">
                <a:avLst/>
              </a:prstGeom>
              <a:blipFill>
                <a:blip r:embed="rId1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מלבן 31">
            <a:extLst>
              <a:ext uri="{FF2B5EF4-FFF2-40B4-BE49-F238E27FC236}">
                <a16:creationId xmlns:a16="http://schemas.microsoft.com/office/drawing/2014/main" id="{6A264380-5CC6-45C6-A7A6-77C18B4ACC95}"/>
              </a:ext>
            </a:extLst>
          </p:cNvPr>
          <p:cNvSpPr/>
          <p:nvPr/>
        </p:nvSpPr>
        <p:spPr>
          <a:xfrm>
            <a:off x="5832306" y="855367"/>
            <a:ext cx="11071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נתון: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7AAE8DA-8204-4C2B-B0C2-1EE3F27CFD8B}"/>
                  </a:ext>
                </a:extLst>
              </p:cNvPr>
              <p:cNvSpPr txBox="1"/>
              <p:nvPr/>
            </p:nvSpPr>
            <p:spPr>
              <a:xfrm>
                <a:off x="842842" y="3976060"/>
                <a:ext cx="4106787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/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מכאן נובע :</a:t>
                </a:r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אם </a:t>
                </a:r>
                <a:r>
                  <a:rPr lang="he-IL" b="1" dirty="0">
                    <a:latin typeface="Rubik" pitchFamily="2" charset="-79"/>
                    <a:cs typeface="Rubik" pitchFamily="2" charset="-79"/>
                  </a:rPr>
                  <a:t>נכפול/ נחלק</a:t>
                </a:r>
                <a:r>
                  <a:rPr lang="he-IL" dirty="0">
                    <a:latin typeface="Rubik" pitchFamily="2" charset="-79"/>
                    <a:cs typeface="Rubik" pitchFamily="2" charset="-79"/>
                  </a:rPr>
                  <a:t> פונקציות </a:t>
                </a:r>
                <a:r>
                  <a:rPr lang="he-IL" b="1" dirty="0">
                    <a:latin typeface="Rubik" pitchFamily="2" charset="-79"/>
                    <a:cs typeface="Rubik" pitchFamily="2" charset="-79"/>
                  </a:rPr>
                  <a:t>אי - זוגיות, </a:t>
                </a:r>
                <a:br>
                  <a:rPr lang="en-US" dirty="0">
                    <a:latin typeface="Rubik" pitchFamily="2" charset="-79"/>
                    <a:cs typeface="Rubik" pitchFamily="2" charset="-79"/>
                  </a:rPr>
                </a:br>
                <a:r>
                  <a:rPr lang="he-IL" dirty="0">
                    <a:latin typeface="Rubik" pitchFamily="2" charset="-79"/>
                    <a:cs typeface="Rubik" pitchFamily="2" charset="-79"/>
                  </a:rPr>
                  <a:t>נקבל פונקציה </a:t>
                </a:r>
                <a:r>
                  <a:rPr lang="he-IL" b="1" dirty="0">
                    <a:solidFill>
                      <a:srgbClr val="8A0437"/>
                    </a:solidFill>
                    <a:latin typeface="Rubik" pitchFamily="2" charset="-79"/>
                    <a:cs typeface="Rubik" pitchFamily="2" charset="-79"/>
                  </a:rPr>
                  <a:t>זוגית</a:t>
                </a:r>
                <a:r>
                  <a:rPr lang="he-IL" dirty="0">
                    <a:latin typeface="Rubik" pitchFamily="2" charset="-79"/>
                    <a:cs typeface="Rubik" pitchFamily="2" charset="-79"/>
                  </a:rPr>
                  <a:t>. 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7AAE8DA-8204-4C2B-B0C2-1EE3F27CFD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842" y="3976060"/>
                <a:ext cx="4106787" cy="1200329"/>
              </a:xfrm>
              <a:prstGeom prst="rect">
                <a:avLst/>
              </a:prstGeom>
              <a:blipFill>
                <a:blip r:embed="rId16"/>
                <a:stretch>
                  <a:fillRect t="-1508" r="-1036" b="-7035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חץ: למטה 25">
            <a:extLst>
              <a:ext uri="{FF2B5EF4-FFF2-40B4-BE49-F238E27FC236}">
                <a16:creationId xmlns:a16="http://schemas.microsoft.com/office/drawing/2014/main" id="{3F37A417-1EF3-46F7-88A3-DAF80BFC0DC4}"/>
              </a:ext>
            </a:extLst>
          </p:cNvPr>
          <p:cNvSpPr/>
          <p:nvPr/>
        </p:nvSpPr>
        <p:spPr>
          <a:xfrm rot="2149129">
            <a:off x="4797069" y="3766348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600"/>
          </a:p>
        </p:txBody>
      </p:sp>
    </p:spTree>
    <p:extLst>
      <p:ext uri="{BB962C8B-B14F-4D97-AF65-F5344CB8AC3E}">
        <p14:creationId xmlns:p14="http://schemas.microsoft.com/office/powerpoint/2010/main" val="36497124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2" grpId="0"/>
      <p:bldP spid="24" grpId="0"/>
      <p:bldP spid="25" grpId="0"/>
      <p:bldP spid="27" grpId="0"/>
      <p:bldP spid="28" grpId="0"/>
      <p:bldP spid="29" grpId="0" animBg="1"/>
      <p:bldP spid="30" grpId="0"/>
      <p:bldP spid="20" grpId="0" animBg="1"/>
      <p:bldP spid="33" grpId="0" animBg="1"/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6643952" y="743128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פעולות בין פונקציה זוגית ואי – זוגית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/>
              <p:nvPr/>
            </p:nvSpPr>
            <p:spPr>
              <a:xfrm>
                <a:off x="3830837" y="838870"/>
                <a:ext cx="243935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4A1739CC-713A-427C-833E-B646313130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837" y="838870"/>
                <a:ext cx="2439351" cy="400110"/>
              </a:xfrm>
              <a:prstGeom prst="rect">
                <a:avLst/>
              </a:prstGeom>
              <a:blipFill>
                <a:blip r:embed="rId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/>
              <p:nvPr/>
            </p:nvSpPr>
            <p:spPr>
              <a:xfrm>
                <a:off x="-270767" y="2032910"/>
                <a:ext cx="342287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0767" y="2032910"/>
                <a:ext cx="3422875" cy="461665"/>
              </a:xfrm>
              <a:prstGeom prst="rect">
                <a:avLst/>
              </a:prstGeom>
              <a:blipFill>
                <a:blip r:embed="rId3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/>
              <p:nvPr/>
            </p:nvSpPr>
            <p:spPr>
              <a:xfrm>
                <a:off x="7071919" y="1361126"/>
                <a:ext cx="4837229" cy="4147033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נתונה הפונקציה הזוגיות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Rubik" pitchFamily="2" charset="-79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endParaRPr lang="he-IL" sz="2000" dirty="0"/>
              </a:p>
              <a:p>
                <a:pPr>
                  <a:lnSpc>
                    <a:spcPct val="150000"/>
                  </a:lnSpc>
                </a:pPr>
                <a:r>
                  <a:rPr lang="he-IL" sz="2000" dirty="0"/>
                  <a:t>ו- הפונקציה האי-זוגית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מה ניתן להגיד על הפונקציות: </a:t>
                </a:r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algn="ctr"/>
                <a:endParaRPr lang="he-IL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919" y="1361126"/>
                <a:ext cx="4837229" cy="4147033"/>
              </a:xfrm>
              <a:prstGeom prst="rect">
                <a:avLst/>
              </a:prstGeom>
              <a:blipFill>
                <a:blip r:embed="rId4"/>
                <a:stretch>
                  <a:fillRect r="-113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696AEA8E-EFFA-4370-B569-4748874E6242}"/>
                  </a:ext>
                </a:extLst>
              </p:cNvPr>
              <p:cNvSpPr/>
              <p:nvPr/>
            </p:nvSpPr>
            <p:spPr>
              <a:xfrm>
                <a:off x="3903877" y="1292372"/>
                <a:ext cx="243935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696AEA8E-EFFA-4370-B569-4748874E62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877" y="1292372"/>
                <a:ext cx="2439351" cy="400110"/>
              </a:xfrm>
              <a:prstGeom prst="rect">
                <a:avLst/>
              </a:prstGeom>
              <a:blipFill>
                <a:blip r:embed="rId5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מלבן 41">
            <a:extLst>
              <a:ext uri="{FF2B5EF4-FFF2-40B4-BE49-F238E27FC236}">
                <a16:creationId xmlns:a16="http://schemas.microsoft.com/office/drawing/2014/main" id="{93CC9E73-DB6A-4B48-82C9-712B4B5911D5}"/>
              </a:ext>
            </a:extLst>
          </p:cNvPr>
          <p:cNvSpPr/>
          <p:nvPr/>
        </p:nvSpPr>
        <p:spPr>
          <a:xfrm>
            <a:off x="5612388" y="877572"/>
            <a:ext cx="11071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dirty="0">
                <a:latin typeface="Rubik" pitchFamily="2" charset="-79"/>
                <a:cs typeface="Rubik" pitchFamily="2" charset="-79"/>
              </a:rPr>
              <a:t>נתון: </a:t>
            </a:r>
          </a:p>
        </p:txBody>
      </p:sp>
      <p:sp>
        <p:nvSpPr>
          <p:cNvPr id="44" name="מלבן 43">
            <a:extLst>
              <a:ext uri="{FF2B5EF4-FFF2-40B4-BE49-F238E27FC236}">
                <a16:creationId xmlns:a16="http://schemas.microsoft.com/office/drawing/2014/main" id="{A3F7760A-25DF-4E3B-92AE-8960B6B428E5}"/>
              </a:ext>
            </a:extLst>
          </p:cNvPr>
          <p:cNvSpPr/>
          <p:nvPr/>
        </p:nvSpPr>
        <p:spPr>
          <a:xfrm>
            <a:off x="2678385" y="2062100"/>
            <a:ext cx="1107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נגדיר: </a:t>
            </a:r>
          </a:p>
        </p:txBody>
      </p:sp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DEADE991-4B31-438D-8084-6B243B1F4C1F}"/>
                  </a:ext>
                </a:extLst>
              </p:cNvPr>
              <p:cNvSpPr/>
              <p:nvPr/>
            </p:nvSpPr>
            <p:spPr>
              <a:xfrm>
                <a:off x="-153572" y="2753047"/>
                <a:ext cx="153074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DEADE991-4B31-438D-8084-6B243B1F4C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3572" y="2753047"/>
                <a:ext cx="1530744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7567CB6B-138F-48E6-88C6-F82B9C3F53E5}"/>
                  </a:ext>
                </a:extLst>
              </p:cNvPr>
              <p:cNvSpPr/>
              <p:nvPr/>
            </p:nvSpPr>
            <p:spPr>
              <a:xfrm>
                <a:off x="2807635" y="2742194"/>
                <a:ext cx="9600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7567CB6B-138F-48E6-88C6-F82B9C3F53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7635" y="2742194"/>
                <a:ext cx="960061" cy="400110"/>
              </a:xfrm>
              <a:prstGeom prst="rect">
                <a:avLst/>
              </a:prstGeom>
              <a:blipFill>
                <a:blip r:embed="rId8"/>
                <a:stretch>
                  <a:fillRect r="-2548"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CB6DC7E4-A448-43A6-AEB1-02AE90AE5DC4}"/>
                  </a:ext>
                </a:extLst>
              </p:cNvPr>
              <p:cNvSpPr/>
              <p:nvPr/>
            </p:nvSpPr>
            <p:spPr>
              <a:xfrm>
                <a:off x="3532908" y="2761070"/>
                <a:ext cx="57419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CB6DC7E4-A448-43A6-AEB1-02AE90AE5D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2908" y="2761070"/>
                <a:ext cx="574195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1B957A71-75D5-4724-B45C-BBF9A98AE4C7}"/>
                  </a:ext>
                </a:extLst>
              </p:cNvPr>
              <p:cNvSpPr/>
              <p:nvPr/>
            </p:nvSpPr>
            <p:spPr>
              <a:xfrm>
                <a:off x="3872027" y="2741907"/>
                <a:ext cx="71289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1B957A71-75D5-4724-B45C-BBF9A98AE4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027" y="2741907"/>
                <a:ext cx="712895" cy="400110"/>
              </a:xfrm>
              <a:prstGeom prst="rect">
                <a:avLst/>
              </a:prstGeom>
              <a:blipFill>
                <a:blip r:embed="rId10"/>
                <a:stretch>
                  <a:fillRect l="-4274" r="-58120"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9DB61DBF-776A-41E1-A439-FEBC3DFD3971}"/>
                  </a:ext>
                </a:extLst>
              </p:cNvPr>
              <p:cNvSpPr/>
              <p:nvPr/>
            </p:nvSpPr>
            <p:spPr>
              <a:xfrm>
                <a:off x="4535524" y="3305640"/>
                <a:ext cx="110716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9DB61DBF-776A-41E1-A439-FEBC3DFD39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524" y="3305640"/>
                <a:ext cx="1107169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חץ: למטה 24">
            <a:extLst>
              <a:ext uri="{FF2B5EF4-FFF2-40B4-BE49-F238E27FC236}">
                <a16:creationId xmlns:a16="http://schemas.microsoft.com/office/drawing/2014/main" id="{6B128E39-7656-44E3-931C-14E488F28918}"/>
              </a:ext>
            </a:extLst>
          </p:cNvPr>
          <p:cNvSpPr/>
          <p:nvPr/>
        </p:nvSpPr>
        <p:spPr>
          <a:xfrm rot="2149129">
            <a:off x="4714264" y="3783805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6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EC850975-3F61-4512-8288-728DFCC00753}"/>
                  </a:ext>
                </a:extLst>
              </p:cNvPr>
              <p:cNvSpPr/>
              <p:nvPr/>
            </p:nvSpPr>
            <p:spPr>
              <a:xfrm>
                <a:off x="1006479" y="2741907"/>
                <a:ext cx="2006868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EC850975-3F61-4512-8288-728DFCC00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479" y="2741907"/>
                <a:ext cx="2006868" cy="400110"/>
              </a:xfrm>
              <a:prstGeom prst="rect">
                <a:avLst/>
              </a:prstGeom>
              <a:blipFill>
                <a:blip r:embed="rId1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E726FB11-EE7A-47BA-8C80-B0D5062602C8}"/>
                  </a:ext>
                </a:extLst>
              </p:cNvPr>
              <p:cNvSpPr/>
              <p:nvPr/>
            </p:nvSpPr>
            <p:spPr>
              <a:xfrm>
                <a:off x="4798107" y="2766887"/>
                <a:ext cx="192145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E726FB11-EE7A-47BA-8C80-B0D5062602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8107" y="2766887"/>
                <a:ext cx="1921450" cy="400110"/>
              </a:xfrm>
              <a:prstGeom prst="rect">
                <a:avLst/>
              </a:prstGeom>
              <a:blipFill>
                <a:blip r:embed="rId1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42F2C279-94F2-46FF-9170-EB25685F121D}"/>
                  </a:ext>
                </a:extLst>
              </p:cNvPr>
              <p:cNvSpPr/>
              <p:nvPr/>
            </p:nvSpPr>
            <p:spPr>
              <a:xfrm>
                <a:off x="5139461" y="3295615"/>
                <a:ext cx="137792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42F2C279-94F2-46FF-9170-EB25685F1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9461" y="3295615"/>
                <a:ext cx="1377920" cy="400110"/>
              </a:xfrm>
              <a:prstGeom prst="rect">
                <a:avLst/>
              </a:prstGeom>
              <a:blipFill>
                <a:blip r:embed="rId14"/>
                <a:stretch>
                  <a:fillRect r="-8407"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B80BAD52-8C4A-40E3-B985-A68FA283F76C}"/>
              </a:ext>
            </a:extLst>
          </p:cNvPr>
          <p:cNvSpPr txBox="1"/>
          <p:nvPr/>
        </p:nvSpPr>
        <p:spPr>
          <a:xfrm>
            <a:off x="536712" y="4266179"/>
            <a:ext cx="5806515" cy="707886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אם נחבר/נחסר פונקציה</a:t>
            </a:r>
            <a:r>
              <a:rPr lang="he-IL" sz="2000" b="1" u="sng" dirty="0">
                <a:latin typeface="Rubik" pitchFamily="2" charset="-79"/>
                <a:cs typeface="Rubik" pitchFamily="2" charset="-79"/>
              </a:rPr>
              <a:t> זוגית 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לפונקציה </a:t>
            </a:r>
            <a:r>
              <a:rPr lang="he-IL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cs typeface="Rubik" pitchFamily="2" charset="-79"/>
              </a:rPr>
              <a:t>אי – זוגית 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, נקבל פונקציה </a:t>
            </a:r>
            <a:r>
              <a:rPr lang="he-IL" sz="2000" b="1" u="sng" dirty="0">
                <a:latin typeface="Rubik" pitchFamily="2" charset="-79"/>
                <a:cs typeface="Rubik" pitchFamily="2" charset="-79"/>
              </a:rPr>
              <a:t>שאינה זוגית ואינה אי – זוגית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878361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4" grpId="0"/>
      <p:bldP spid="17" grpId="0"/>
      <p:bldP spid="18" grpId="0"/>
      <p:bldP spid="19" grpId="0"/>
      <p:bldP spid="22" grpId="0"/>
      <p:bldP spid="24" grpId="0"/>
      <p:bldP spid="25" grpId="0" animBg="1"/>
      <p:bldP spid="26" grpId="0"/>
      <p:bldP spid="27" grpId="0"/>
      <p:bldP spid="2" grpId="0"/>
      <p:bldP spid="3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6638926" y="774452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פעולות בין פונקציה זוגית ואי – זוגית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/>
              <p:nvPr/>
            </p:nvSpPr>
            <p:spPr>
              <a:xfrm>
                <a:off x="236147" y="1847929"/>
                <a:ext cx="26695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B0981538-24B5-406A-ACEC-AE626525B7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147" y="1847929"/>
                <a:ext cx="2669568" cy="461665"/>
              </a:xfrm>
              <a:prstGeom prst="rect">
                <a:avLst/>
              </a:prstGeom>
              <a:blipFill>
                <a:blip r:embed="rId2"/>
                <a:stretch>
                  <a:fillRect r="-913"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/>
              <p:nvPr/>
            </p:nvSpPr>
            <p:spPr>
              <a:xfrm>
                <a:off x="7071919" y="1361126"/>
                <a:ext cx="4837229" cy="4147033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נתונה הפונקציה הזוגיות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cs typeface="Rubik" pitchFamily="2" charset="-79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endParaRPr lang="he-IL" sz="2000" dirty="0"/>
              </a:p>
              <a:p>
                <a:pPr>
                  <a:lnSpc>
                    <a:spcPct val="150000"/>
                  </a:lnSpc>
                </a:pPr>
                <a:r>
                  <a:rPr lang="he-IL" sz="2000" dirty="0"/>
                  <a:t>ו- הפונקציה האי-זוגית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20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מה ניתן להגיד על הפונקציות: </a:t>
                </a:r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±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  <a:p>
                <a:pPr algn="r" rtl="0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b="0" dirty="0"/>
              </a:p>
              <a:p>
                <a:pPr algn="ctr"/>
                <a:endParaRPr lang="he-IL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1CC3C73-07DC-4C30-A3A3-CC27C6B8A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1919" y="1361126"/>
                <a:ext cx="4837229" cy="4147033"/>
              </a:xfrm>
              <a:prstGeom prst="rect">
                <a:avLst/>
              </a:prstGeom>
              <a:blipFill>
                <a:blip r:embed="rId4"/>
                <a:stretch>
                  <a:fillRect r="-1131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מלבן 43">
            <a:extLst>
              <a:ext uri="{FF2B5EF4-FFF2-40B4-BE49-F238E27FC236}">
                <a16:creationId xmlns:a16="http://schemas.microsoft.com/office/drawing/2014/main" id="{A3F7760A-25DF-4E3B-92AE-8960B6B428E5}"/>
              </a:ext>
            </a:extLst>
          </p:cNvPr>
          <p:cNvSpPr/>
          <p:nvPr/>
        </p:nvSpPr>
        <p:spPr>
          <a:xfrm>
            <a:off x="2688615" y="1847929"/>
            <a:ext cx="11071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dirty="0">
                <a:latin typeface="Rubik" pitchFamily="2" charset="-79"/>
                <a:cs typeface="Rubik" pitchFamily="2" charset="-79"/>
              </a:rPr>
              <a:t>נגדיר: </a:t>
            </a:r>
          </a:p>
        </p:txBody>
      </p:sp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DEADE991-4B31-438D-8084-6B243B1F4C1F}"/>
                  </a:ext>
                </a:extLst>
              </p:cNvPr>
              <p:cNvSpPr/>
              <p:nvPr/>
            </p:nvSpPr>
            <p:spPr>
              <a:xfrm>
                <a:off x="40187" y="2627760"/>
                <a:ext cx="1530744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7" name="מלבן 16">
                <a:extLst>
                  <a:ext uri="{FF2B5EF4-FFF2-40B4-BE49-F238E27FC236}">
                    <a16:creationId xmlns:a16="http://schemas.microsoft.com/office/drawing/2014/main" id="{DEADE991-4B31-438D-8084-6B243B1F4C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87" y="2627760"/>
                <a:ext cx="1530744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7567CB6B-138F-48E6-88C6-F82B9C3F53E5}"/>
                  </a:ext>
                </a:extLst>
              </p:cNvPr>
              <p:cNvSpPr/>
              <p:nvPr/>
            </p:nvSpPr>
            <p:spPr>
              <a:xfrm>
                <a:off x="2908707" y="2610152"/>
                <a:ext cx="96006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he-IL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8" name="מלבן 17">
                <a:extLst>
                  <a:ext uri="{FF2B5EF4-FFF2-40B4-BE49-F238E27FC236}">
                    <a16:creationId xmlns:a16="http://schemas.microsoft.com/office/drawing/2014/main" id="{7567CB6B-138F-48E6-88C6-F82B9C3F53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8707" y="2610152"/>
                <a:ext cx="960061" cy="400110"/>
              </a:xfrm>
              <a:prstGeom prst="rect">
                <a:avLst/>
              </a:prstGeom>
              <a:blipFill>
                <a:blip r:embed="rId7"/>
                <a:stretch>
                  <a:fillRect r="-1899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CB6DC7E4-A448-43A6-AEB1-02AE90AE5DC4}"/>
                  </a:ext>
                </a:extLst>
              </p:cNvPr>
              <p:cNvSpPr/>
              <p:nvPr/>
            </p:nvSpPr>
            <p:spPr>
              <a:xfrm>
                <a:off x="3567057" y="2624920"/>
                <a:ext cx="57419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CB6DC7E4-A448-43A6-AEB1-02AE90AE5D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7057" y="2624920"/>
                <a:ext cx="57419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1B957A71-75D5-4724-B45C-BBF9A98AE4C7}"/>
                  </a:ext>
                </a:extLst>
              </p:cNvPr>
              <p:cNvSpPr/>
              <p:nvPr/>
            </p:nvSpPr>
            <p:spPr>
              <a:xfrm>
                <a:off x="3869548" y="2617536"/>
                <a:ext cx="71289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2" name="מלבן 21">
                <a:extLst>
                  <a:ext uri="{FF2B5EF4-FFF2-40B4-BE49-F238E27FC236}">
                    <a16:creationId xmlns:a16="http://schemas.microsoft.com/office/drawing/2014/main" id="{1B957A71-75D5-4724-B45C-BBF9A98AE4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548" y="2617536"/>
                <a:ext cx="712895" cy="400110"/>
              </a:xfrm>
              <a:prstGeom prst="rect">
                <a:avLst/>
              </a:prstGeom>
              <a:blipFill>
                <a:blip r:embed="rId9"/>
                <a:stretch>
                  <a:fillRect l="-4274" r="-58120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9DB61DBF-776A-41E1-A439-FEBC3DFD3971}"/>
                  </a:ext>
                </a:extLst>
              </p:cNvPr>
              <p:cNvSpPr/>
              <p:nvPr/>
            </p:nvSpPr>
            <p:spPr>
              <a:xfrm>
                <a:off x="4299438" y="3139118"/>
                <a:ext cx="1107169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4" name="מלבן 23">
                <a:extLst>
                  <a:ext uri="{FF2B5EF4-FFF2-40B4-BE49-F238E27FC236}">
                    <a16:creationId xmlns:a16="http://schemas.microsoft.com/office/drawing/2014/main" id="{9DB61DBF-776A-41E1-A439-FEBC3DFD39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438" y="3139118"/>
                <a:ext cx="1107169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חץ: למטה 24">
            <a:extLst>
              <a:ext uri="{FF2B5EF4-FFF2-40B4-BE49-F238E27FC236}">
                <a16:creationId xmlns:a16="http://schemas.microsoft.com/office/drawing/2014/main" id="{6B128E39-7656-44E3-931C-14E488F28918}"/>
              </a:ext>
            </a:extLst>
          </p:cNvPr>
          <p:cNvSpPr/>
          <p:nvPr/>
        </p:nvSpPr>
        <p:spPr>
          <a:xfrm rot="2149129">
            <a:off x="4308305" y="3705782"/>
            <a:ext cx="306077" cy="439780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EC850975-3F61-4512-8288-728DFCC00753}"/>
                  </a:ext>
                </a:extLst>
              </p:cNvPr>
              <p:cNvSpPr/>
              <p:nvPr/>
            </p:nvSpPr>
            <p:spPr>
              <a:xfrm>
                <a:off x="1224262" y="2610152"/>
                <a:ext cx="178882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EC850975-3F61-4512-8288-728DFCC00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262" y="2610152"/>
                <a:ext cx="1788821" cy="400110"/>
              </a:xfrm>
              <a:prstGeom prst="rect">
                <a:avLst/>
              </a:prstGeom>
              <a:blipFill>
                <a:blip r:embed="rId11"/>
                <a:stretch>
                  <a:fillRect l="-1024" r="-1024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E726FB11-EE7A-47BA-8C80-B0D5062602C8}"/>
                  </a:ext>
                </a:extLst>
              </p:cNvPr>
              <p:cNvSpPr/>
              <p:nvPr/>
            </p:nvSpPr>
            <p:spPr>
              <a:xfrm>
                <a:off x="2796848" y="3143610"/>
                <a:ext cx="200632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E726FB11-EE7A-47BA-8C80-B0D5062602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848" y="3143610"/>
                <a:ext cx="2006320" cy="400110"/>
              </a:xfrm>
              <a:prstGeom prst="rect">
                <a:avLst/>
              </a:prstGeom>
              <a:blipFill>
                <a:blip r:embed="rId12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42F2C279-94F2-46FF-9170-EB25685F121D}"/>
                  </a:ext>
                </a:extLst>
              </p:cNvPr>
              <p:cNvSpPr/>
              <p:nvPr/>
            </p:nvSpPr>
            <p:spPr>
              <a:xfrm>
                <a:off x="4970369" y="3158548"/>
                <a:ext cx="827426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42F2C279-94F2-46FF-9170-EB25685F12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0369" y="3158548"/>
                <a:ext cx="827426" cy="400110"/>
              </a:xfrm>
              <a:prstGeom prst="rect">
                <a:avLst/>
              </a:prstGeom>
              <a:blipFill>
                <a:blip r:embed="rId13"/>
                <a:stretch>
                  <a:fillRect r="-8824"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D33251-9AB8-4C5A-BFD2-28F72468DD77}"/>
                  </a:ext>
                </a:extLst>
              </p:cNvPr>
              <p:cNvSpPr txBox="1"/>
              <p:nvPr/>
            </p:nvSpPr>
            <p:spPr>
              <a:xfrm>
                <a:off x="628650" y="4103496"/>
                <a:ext cx="5467349" cy="1323439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מכאן נובע :</a:t>
                </a:r>
              </a:p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אם </a:t>
                </a:r>
                <a:r>
                  <a:rPr lang="he-IL" sz="2000" b="1" dirty="0">
                    <a:latin typeface="Rubik" pitchFamily="2" charset="-79"/>
                    <a:cs typeface="Rubik" pitchFamily="2" charset="-79"/>
                  </a:rPr>
                  <a:t>נכפול/נחלק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פונקציה </a:t>
                </a:r>
                <a:r>
                  <a:rPr lang="he-IL" sz="2000" b="1" dirty="0">
                    <a:latin typeface="Rubik" pitchFamily="2" charset="-79"/>
                    <a:cs typeface="Rubik" pitchFamily="2" charset="-79"/>
                  </a:rPr>
                  <a:t>זוגית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בפונקציה </a:t>
                </a:r>
                <a:r>
                  <a:rPr lang="he-IL" sz="2000" b="1" dirty="0">
                    <a:latin typeface="Rubik" pitchFamily="2" charset="-79"/>
                    <a:cs typeface="Rubik" pitchFamily="2" charset="-79"/>
                  </a:rPr>
                  <a:t>אי זוגית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נקבל </a:t>
                </a:r>
                <a:r>
                  <a:rPr lang="he-IL" sz="2000" b="1" dirty="0">
                    <a:solidFill>
                      <a:srgbClr val="8A0437"/>
                    </a:solidFill>
                    <a:latin typeface="Rubik" pitchFamily="2" charset="-79"/>
                    <a:cs typeface="Rubik" pitchFamily="2" charset="-79"/>
                  </a:rPr>
                  <a:t>פונקציה אי זוגית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.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D33251-9AB8-4C5A-BFD2-28F72468DD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4103496"/>
                <a:ext cx="5467349" cy="1323439"/>
              </a:xfrm>
              <a:prstGeom prst="rect">
                <a:avLst/>
              </a:prstGeom>
              <a:blipFill>
                <a:blip r:embed="rId14"/>
                <a:stretch>
                  <a:fillRect t="-1370" r="-1112" b="-6849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3B8D692A-7249-4D6F-92FA-8736FA29BCFE}"/>
              </a:ext>
            </a:extLst>
          </p:cNvPr>
          <p:cNvSpPr txBox="1"/>
          <p:nvPr/>
        </p:nvSpPr>
        <p:spPr>
          <a:xfrm rot="2710335">
            <a:off x="5897601" y="3512805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חילוק?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723A867-36E0-4805-B115-53E11A80B5DF}"/>
                  </a:ext>
                </a:extLst>
              </p:cNvPr>
              <p:cNvSpPr/>
              <p:nvPr/>
            </p:nvSpPr>
            <p:spPr>
              <a:xfrm>
                <a:off x="3830837" y="838870"/>
                <a:ext cx="243935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723A867-36E0-4805-B115-53E11A80B5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837" y="838870"/>
                <a:ext cx="2439351" cy="400110"/>
              </a:xfrm>
              <a:prstGeom prst="rect">
                <a:avLst/>
              </a:prstGeom>
              <a:blipFill>
                <a:blip r:embed="rId15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3D09144F-E15E-451A-B2CD-01A5359DCCF0}"/>
                  </a:ext>
                </a:extLst>
              </p:cNvPr>
              <p:cNvSpPr/>
              <p:nvPr/>
            </p:nvSpPr>
            <p:spPr>
              <a:xfrm>
                <a:off x="3903877" y="1292372"/>
                <a:ext cx="2439351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000" dirty="0"/>
              </a:p>
            </p:txBody>
          </p:sp>
        </mc:Choice>
        <mc:Fallback xmlns="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3D09144F-E15E-451A-B2CD-01A5359DCC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3877" y="1292372"/>
                <a:ext cx="2439351" cy="400110"/>
              </a:xfrm>
              <a:prstGeom prst="rect">
                <a:avLst/>
              </a:prstGeom>
              <a:blipFill>
                <a:blip r:embed="rId16"/>
                <a:stretch>
                  <a:fillRect b="-1818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מלבן 30">
            <a:extLst>
              <a:ext uri="{FF2B5EF4-FFF2-40B4-BE49-F238E27FC236}">
                <a16:creationId xmlns:a16="http://schemas.microsoft.com/office/drawing/2014/main" id="{E49607DF-CC5A-46EB-B240-DC07F33B7EDA}"/>
              </a:ext>
            </a:extLst>
          </p:cNvPr>
          <p:cNvSpPr/>
          <p:nvPr/>
        </p:nvSpPr>
        <p:spPr>
          <a:xfrm>
            <a:off x="5612388" y="877572"/>
            <a:ext cx="11071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000" dirty="0">
                <a:latin typeface="Rubik" pitchFamily="2" charset="-79"/>
                <a:cs typeface="Rubik" pitchFamily="2" charset="-79"/>
              </a:rPr>
              <a:t>נתון: </a:t>
            </a:r>
          </a:p>
        </p:txBody>
      </p:sp>
    </p:spTree>
    <p:extLst>
      <p:ext uri="{BB962C8B-B14F-4D97-AF65-F5344CB8AC3E}">
        <p14:creationId xmlns:p14="http://schemas.microsoft.com/office/powerpoint/2010/main" val="41480610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4" grpId="0"/>
      <p:bldP spid="17" grpId="0"/>
      <p:bldP spid="18" grpId="0"/>
      <p:bldP spid="19" grpId="0"/>
      <p:bldP spid="22" grpId="0"/>
      <p:bldP spid="24" grpId="0"/>
      <p:bldP spid="25" grpId="0" animBg="1"/>
      <p:bldP spid="26" grpId="0"/>
      <p:bldP spid="27" grpId="0"/>
      <p:bldP spid="2" grpId="0"/>
      <p:bldP spid="23" grpId="0" animBg="1"/>
      <p:bldP spid="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זוגית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6638926" y="774452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לסיכום :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CC3C73-07DC-4C30-A3A3-CC27C6B8AA9C}"/>
              </a:ext>
            </a:extLst>
          </p:cNvPr>
          <p:cNvSpPr txBox="1"/>
          <p:nvPr/>
        </p:nvSpPr>
        <p:spPr>
          <a:xfrm>
            <a:off x="2105025" y="1361126"/>
            <a:ext cx="9804123" cy="3083345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200000"/>
              </a:lnSpc>
              <a:buAutoNum type="arabicPeriod"/>
            </a:pPr>
            <a:r>
              <a:rPr lang="he-IL" sz="2000" dirty="0">
                <a:latin typeface="Rubik" pitchFamily="2" charset="-79"/>
                <a:cs typeface="Rubik" pitchFamily="2" charset="-79"/>
              </a:rPr>
              <a:t>חיבור/חיסור/כפל/חילוק בין פונקציות זוגיות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he-IL" sz="2000" dirty="0">
                <a:latin typeface="Rubik" pitchFamily="2" charset="-79"/>
                <a:cs typeface="Rubik" pitchFamily="2" charset="-79"/>
              </a:rPr>
              <a:t>חיבור/ חיסור של פונקציות אי זוגיות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he-IL" sz="2000" dirty="0">
                <a:latin typeface="Rubik" pitchFamily="2" charset="-79"/>
                <a:cs typeface="Rubik" pitchFamily="2" charset="-79"/>
              </a:rPr>
              <a:t>כפל / חילוק פונקציות אי זוגיות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he-IL" sz="2000" dirty="0">
                <a:latin typeface="Rubik" pitchFamily="2" charset="-79"/>
                <a:cs typeface="Rubik" pitchFamily="2" charset="-79"/>
              </a:rPr>
              <a:t>חיבור/חיסור של פונקציה זוגית ופונקציה אי זוגית 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he-IL" sz="2000" dirty="0">
                <a:latin typeface="Rubik" pitchFamily="2" charset="-79"/>
                <a:cs typeface="Rubik" pitchFamily="2" charset="-79"/>
              </a:rPr>
              <a:t>כפל/ חילוק של פונקציה זוגית ופונקציה אי זוגית  </a:t>
            </a:r>
            <a:endParaRPr lang="en-US" sz="2000" b="0" dirty="0"/>
          </a:p>
        </p:txBody>
      </p:sp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F0DD6BD-AAB1-49D9-9619-AC7419AA84CF}"/>
              </a:ext>
            </a:extLst>
          </p:cNvPr>
          <p:cNvSpPr txBox="1"/>
          <p:nvPr/>
        </p:nvSpPr>
        <p:spPr>
          <a:xfrm>
            <a:off x="4782175" y="1608390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זוגית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92C19C-BD74-462A-AA15-1C0A66EC1D23}"/>
              </a:ext>
            </a:extLst>
          </p:cNvPr>
          <p:cNvSpPr txBox="1"/>
          <p:nvPr/>
        </p:nvSpPr>
        <p:spPr>
          <a:xfrm>
            <a:off x="3027918" y="3385499"/>
            <a:ext cx="2717926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אינה זוגית ואינה אי זוגית 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AD80E16-9FA5-4720-B321-42935506DE65}"/>
              </a:ext>
            </a:extLst>
          </p:cNvPr>
          <p:cNvSpPr txBox="1"/>
          <p:nvPr/>
        </p:nvSpPr>
        <p:spPr>
          <a:xfrm>
            <a:off x="4782175" y="2790078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זוגית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C6E07C-865E-4615-829C-93DD0F09E0C1}"/>
              </a:ext>
            </a:extLst>
          </p:cNvPr>
          <p:cNvSpPr txBox="1"/>
          <p:nvPr/>
        </p:nvSpPr>
        <p:spPr>
          <a:xfrm>
            <a:off x="4782176" y="2199234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אי זוגית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8CA41B3-043D-49F6-9CCE-9100A13DB91A}"/>
              </a:ext>
            </a:extLst>
          </p:cNvPr>
          <p:cNvSpPr txBox="1"/>
          <p:nvPr/>
        </p:nvSpPr>
        <p:spPr>
          <a:xfrm>
            <a:off x="4782175" y="3984810"/>
            <a:ext cx="963669" cy="400110"/>
          </a:xfrm>
          <a:prstGeom prst="rect">
            <a:avLst/>
          </a:prstGeom>
          <a:solidFill>
            <a:schemeClr val="bg1"/>
          </a:solidFill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אי זוגית </a:t>
            </a:r>
          </a:p>
        </p:txBody>
      </p:sp>
      <p:sp>
        <p:nvSpPr>
          <p:cNvPr id="37" name="חץ: למטה 36">
            <a:extLst>
              <a:ext uri="{FF2B5EF4-FFF2-40B4-BE49-F238E27FC236}">
                <a16:creationId xmlns:a16="http://schemas.microsoft.com/office/drawing/2014/main" id="{4CD0A58D-82C8-4DBA-8DB7-76AC7EFDEAD8}"/>
              </a:ext>
            </a:extLst>
          </p:cNvPr>
          <p:cNvSpPr/>
          <p:nvPr/>
        </p:nvSpPr>
        <p:spPr>
          <a:xfrm rot="5400000">
            <a:off x="6100147" y="1377536"/>
            <a:ext cx="307925" cy="769633"/>
          </a:xfrm>
          <a:prstGeom prst="downArrow">
            <a:avLst/>
          </a:prstGeom>
          <a:solidFill>
            <a:srgbClr val="D5C2F9"/>
          </a:solidFill>
          <a:ln>
            <a:solidFill>
              <a:srgbClr val="8A04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חץ: למטה 39">
            <a:extLst>
              <a:ext uri="{FF2B5EF4-FFF2-40B4-BE49-F238E27FC236}">
                <a16:creationId xmlns:a16="http://schemas.microsoft.com/office/drawing/2014/main" id="{07797BC2-5BD4-48ED-944C-B201332BFE8D}"/>
              </a:ext>
            </a:extLst>
          </p:cNvPr>
          <p:cNvSpPr/>
          <p:nvPr/>
        </p:nvSpPr>
        <p:spPr>
          <a:xfrm rot="5400000">
            <a:off x="6100147" y="2018372"/>
            <a:ext cx="307925" cy="769633"/>
          </a:xfrm>
          <a:prstGeom prst="downArrow">
            <a:avLst/>
          </a:prstGeom>
          <a:solidFill>
            <a:srgbClr val="D5C2F9"/>
          </a:solidFill>
          <a:ln>
            <a:solidFill>
              <a:srgbClr val="8A04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חץ: למטה 40">
            <a:extLst>
              <a:ext uri="{FF2B5EF4-FFF2-40B4-BE49-F238E27FC236}">
                <a16:creationId xmlns:a16="http://schemas.microsoft.com/office/drawing/2014/main" id="{5EDFF6C2-C728-4F7C-9A36-274AE5F38DDA}"/>
              </a:ext>
            </a:extLst>
          </p:cNvPr>
          <p:cNvSpPr/>
          <p:nvPr/>
        </p:nvSpPr>
        <p:spPr>
          <a:xfrm rot="5400000">
            <a:off x="6100147" y="2632600"/>
            <a:ext cx="307925" cy="769633"/>
          </a:xfrm>
          <a:prstGeom prst="downArrow">
            <a:avLst/>
          </a:prstGeom>
          <a:solidFill>
            <a:srgbClr val="D5C2F9"/>
          </a:solidFill>
          <a:ln>
            <a:solidFill>
              <a:srgbClr val="8A04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חץ: למטה 42">
            <a:extLst>
              <a:ext uri="{FF2B5EF4-FFF2-40B4-BE49-F238E27FC236}">
                <a16:creationId xmlns:a16="http://schemas.microsoft.com/office/drawing/2014/main" id="{685FA8BE-7535-4769-89CD-F2B6D1F02AED}"/>
              </a:ext>
            </a:extLst>
          </p:cNvPr>
          <p:cNvSpPr/>
          <p:nvPr/>
        </p:nvSpPr>
        <p:spPr>
          <a:xfrm rot="5400000">
            <a:off x="6004707" y="3342268"/>
            <a:ext cx="307927" cy="578756"/>
          </a:xfrm>
          <a:prstGeom prst="downArrow">
            <a:avLst/>
          </a:prstGeom>
          <a:solidFill>
            <a:srgbClr val="D5C2F9"/>
          </a:solidFill>
          <a:ln>
            <a:solidFill>
              <a:srgbClr val="8A04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חץ: למטה 45">
            <a:extLst>
              <a:ext uri="{FF2B5EF4-FFF2-40B4-BE49-F238E27FC236}">
                <a16:creationId xmlns:a16="http://schemas.microsoft.com/office/drawing/2014/main" id="{F97DB736-1AED-4E67-84D4-5DA889209FAD}"/>
              </a:ext>
            </a:extLst>
          </p:cNvPr>
          <p:cNvSpPr/>
          <p:nvPr/>
        </p:nvSpPr>
        <p:spPr>
          <a:xfrm rot="5400000">
            <a:off x="6004706" y="3895487"/>
            <a:ext cx="307927" cy="578756"/>
          </a:xfrm>
          <a:prstGeom prst="downArrow">
            <a:avLst/>
          </a:prstGeom>
          <a:solidFill>
            <a:srgbClr val="D5C2F9"/>
          </a:solidFill>
          <a:ln>
            <a:solidFill>
              <a:srgbClr val="8A04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307416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7" grpId="0" animBg="1"/>
      <p:bldP spid="40" grpId="0" animBg="1"/>
      <p:bldP spid="41" grpId="0" animBg="1"/>
      <p:bldP spid="43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34E15B90-9F7B-4450-A9C3-639F4650CA2F}"/>
              </a:ext>
            </a:extLst>
          </p:cNvPr>
          <p:cNvSpPr/>
          <p:nvPr/>
        </p:nvSpPr>
        <p:spPr>
          <a:xfrm>
            <a:off x="-19455" y="-17194"/>
            <a:ext cx="12211455" cy="6875193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3200">
              <a:latin typeface="Rubik" pitchFamily="2" charset="-79"/>
              <a:cs typeface="Rubik" pitchFamily="2" charset="-79"/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5129C58D-1988-4D0F-8ED6-E4EC20EA42F8}"/>
              </a:ext>
            </a:extLst>
          </p:cNvPr>
          <p:cNvSpPr txBox="1">
            <a:spLocks/>
          </p:cNvSpPr>
          <p:nvPr/>
        </p:nvSpPr>
        <p:spPr>
          <a:xfrm>
            <a:off x="1883924" y="153379"/>
            <a:ext cx="8424153" cy="119876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r>
              <a:rPr lang="he-IL" sz="4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פונקציה זוגית ופונקציה אי – זוגית</a:t>
            </a:r>
          </a:p>
          <a:p>
            <a:pPr algn="ctr" rtl="1" hangingPunct="1"/>
            <a:r>
              <a:rPr lang="he-IL" sz="4000" b="0" dirty="0">
                <a:solidFill>
                  <a:srgbClr val="910A3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רמת כיתה י  </a:t>
            </a:r>
            <a:endParaRPr lang="he-IL" sz="4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5" name="מציין מיקום תוכן 2">
            <a:extLst>
              <a:ext uri="{FF2B5EF4-FFF2-40B4-BE49-F238E27FC236}">
                <a16:creationId xmlns:a16="http://schemas.microsoft.com/office/drawing/2014/main" id="{858E1DFB-C8CF-413F-AB4A-529DE0C578B1}"/>
              </a:ext>
            </a:extLst>
          </p:cNvPr>
          <p:cNvSpPr txBox="1">
            <a:spLocks/>
          </p:cNvSpPr>
          <p:nvPr/>
        </p:nvSpPr>
        <p:spPr>
          <a:xfrm>
            <a:off x="1000587" y="1469735"/>
            <a:ext cx="10190826" cy="3776033"/>
          </a:xfrm>
          <a:prstGeom prst="rect">
            <a:avLst/>
          </a:prstGeom>
        </p:spPr>
        <p:txBody>
          <a:bodyPr>
            <a:no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r" rtl="1">
              <a:buNone/>
            </a:pPr>
            <a:r>
              <a:rPr lang="he-IL" sz="2800" b="1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המלצות לתרגול :</a:t>
            </a:r>
          </a:p>
          <a:p>
            <a:pPr marL="0" indent="0" algn="r" rtl="1">
              <a:buNone/>
            </a:pPr>
            <a:r>
              <a:rPr lang="he-IL" sz="2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ארכימדס כיתה י' - עמודים 231-232</a:t>
            </a:r>
          </a:p>
          <a:p>
            <a:pPr marL="0" indent="0" algn="r" rtl="1">
              <a:buNone/>
            </a:pPr>
            <a:r>
              <a:rPr lang="he-IL" sz="2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יואל גבע 571 קדם אנליזה – עמודים 59-60</a:t>
            </a:r>
          </a:p>
          <a:p>
            <a:pPr marL="0" indent="0" algn="r" rtl="1">
              <a:buNone/>
            </a:pPr>
            <a:r>
              <a:rPr lang="he-IL" sz="2800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משבצת השלמות – עמודים 30-32</a:t>
            </a:r>
          </a:p>
        </p:txBody>
      </p:sp>
    </p:spTree>
    <p:extLst>
      <p:ext uri="{BB962C8B-B14F-4D97-AF65-F5344CB8AC3E}">
        <p14:creationId xmlns:p14="http://schemas.microsoft.com/office/powerpoint/2010/main" val="356712166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>
            <a:extLst>
              <a:ext uri="{FF2B5EF4-FFF2-40B4-BE49-F238E27FC236}">
                <a16:creationId xmlns:a16="http://schemas.microsoft.com/office/drawing/2014/main" id="{CEA3227D-FE25-4E20-86DA-9B84CB016C7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שאלה למחשבה?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0BAED1-4F5D-4DB6-8578-1907A8973339}"/>
              </a:ext>
            </a:extLst>
          </p:cNvPr>
          <p:cNvSpPr txBox="1"/>
          <p:nvPr/>
        </p:nvSpPr>
        <p:spPr>
          <a:xfrm>
            <a:off x="6638926" y="1225187"/>
            <a:ext cx="5270222" cy="170886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האם פונקציה היא אי – זוגית אז היא חייבת לעבור דרך הראשית. </a:t>
            </a:r>
          </a:p>
          <a:p>
            <a:pPr>
              <a:lnSpc>
                <a:spcPct val="150000"/>
              </a:lnSpc>
            </a:pPr>
            <a:r>
              <a:rPr lang="he-IL" dirty="0">
                <a:latin typeface="Rubik" pitchFamily="2" charset="-79"/>
                <a:cs typeface="Rubik" pitchFamily="2" charset="-79"/>
              </a:rPr>
              <a:t>קבע האם הטענה נכונה תמיד. </a:t>
            </a:r>
            <a:br>
              <a:rPr lang="en-US" dirty="0">
                <a:latin typeface="Rubik" pitchFamily="2" charset="-79"/>
                <a:cs typeface="Rubik" pitchFamily="2" charset="-79"/>
              </a:rPr>
            </a:br>
            <a:r>
              <a:rPr lang="he-IL" dirty="0">
                <a:latin typeface="Rubik" pitchFamily="2" charset="-79"/>
                <a:cs typeface="Rubik" pitchFamily="2" charset="-79"/>
              </a:rPr>
              <a:t>אם כן, נמק. אם לא, הבא דוגמה.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C47794-0783-4F4D-AA39-020985C5DAC7}"/>
                  </a:ext>
                </a:extLst>
              </p:cNvPr>
              <p:cNvSpPr txBox="1"/>
              <p:nvPr/>
            </p:nvSpPr>
            <p:spPr>
              <a:xfrm>
                <a:off x="6567114" y="3208880"/>
                <a:ext cx="5270222" cy="24239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b="1" u="sng" dirty="0">
                    <a:latin typeface="Rubik" pitchFamily="2" charset="-79"/>
                    <a:cs typeface="Rubik" pitchFamily="2" charset="-79"/>
                  </a:rPr>
                  <a:t>תשובה : </a:t>
                </a:r>
                <a:br>
                  <a:rPr lang="en-US" dirty="0">
                    <a:latin typeface="Rubik" pitchFamily="2" charset="-79"/>
                    <a:cs typeface="Rubik" pitchFamily="2" charset="-79"/>
                  </a:rPr>
                </a:br>
                <a:endParaRPr lang="he-IL" dirty="0">
                  <a:latin typeface="Rubik" pitchFamily="2" charset="-79"/>
                  <a:cs typeface="Rubik" pitchFamily="2" charset="-79"/>
                </a:endParaRPr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פונקציה אי זוגית רציפה – תעבור תמיד בראשית הצירים. </a:t>
                </a:r>
              </a:p>
              <a:p>
                <a:endParaRPr lang="he-IL" dirty="0">
                  <a:latin typeface="Rubik" pitchFamily="2" charset="-79"/>
                  <a:cs typeface="Rubik" pitchFamily="2" charset="-79"/>
                </a:endParaRPr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פונקציה אי זוגית לא רציפה – לא בהכרח. </a:t>
                </a:r>
              </a:p>
              <a:p>
                <a:endParaRPr lang="he-IL" dirty="0">
                  <a:latin typeface="Rubik" pitchFamily="2" charset="-79"/>
                  <a:cs typeface="Rubik" pitchFamily="2" charset="-79"/>
                </a:endParaRPr>
              </a:p>
              <a:p>
                <a:r>
                  <a:rPr lang="he-IL" dirty="0">
                    <a:latin typeface="Rubik" pitchFamily="2" charset="-79"/>
                    <a:cs typeface="Rubik" pitchFamily="2" charset="-79"/>
                  </a:rPr>
                  <a:t>לדוגמא: הפונקציה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den>
                    </m:f>
                  </m:oMath>
                </a14:m>
                <a:endParaRPr lang="en-US" b="0" dirty="0">
                  <a:latin typeface="Rubik" pitchFamily="2" charset="-79"/>
                  <a:cs typeface="Rubik" pitchFamily="2" charset="-79"/>
                </a:endParaRPr>
              </a:p>
              <a:p>
                <a:endParaRPr lang="he-IL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C47794-0783-4F4D-AA39-020985C5D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114" y="3208880"/>
                <a:ext cx="5270222" cy="2423933"/>
              </a:xfrm>
              <a:prstGeom prst="rect">
                <a:avLst/>
              </a:prstGeom>
              <a:blipFill>
                <a:blip r:embed="rId3"/>
                <a:stretch>
                  <a:fillRect l="-809" t="-1005" r="-9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תמונה 24">
            <a:extLst>
              <a:ext uri="{FF2B5EF4-FFF2-40B4-BE49-F238E27FC236}">
                <a16:creationId xmlns:a16="http://schemas.microsoft.com/office/drawing/2014/main" id="{D52CAFB1-7C80-40B2-93AE-309F36957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794" y="810866"/>
            <a:ext cx="5073911" cy="5010407"/>
          </a:xfrm>
          <a:prstGeom prst="rect">
            <a:avLst/>
          </a:prstGeom>
        </p:spPr>
      </p:pic>
      <p:cxnSp>
        <p:nvCxnSpPr>
          <p:cNvPr id="26" name="מחבר חץ ישר 25">
            <a:extLst>
              <a:ext uri="{FF2B5EF4-FFF2-40B4-BE49-F238E27FC236}">
                <a16:creationId xmlns:a16="http://schemas.microsoft.com/office/drawing/2014/main" id="{27D17524-AFA7-4AFF-A4A7-31743DF7CC40}"/>
              </a:ext>
            </a:extLst>
          </p:cNvPr>
          <p:cNvCxnSpPr>
            <a:cxnSpLocks/>
          </p:cNvCxnSpPr>
          <p:nvPr/>
        </p:nvCxnSpPr>
        <p:spPr>
          <a:xfrm flipH="1" flipV="1">
            <a:off x="3309426" y="695415"/>
            <a:ext cx="5274" cy="512585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מחבר חץ ישר 26">
            <a:extLst>
              <a:ext uri="{FF2B5EF4-FFF2-40B4-BE49-F238E27FC236}">
                <a16:creationId xmlns:a16="http://schemas.microsoft.com/office/drawing/2014/main" id="{1B825FBA-8BFC-4EEC-B27D-9D422CCF8480}"/>
              </a:ext>
            </a:extLst>
          </p:cNvPr>
          <p:cNvCxnSpPr>
            <a:cxnSpLocks/>
          </p:cNvCxnSpPr>
          <p:nvPr/>
        </p:nvCxnSpPr>
        <p:spPr>
          <a:xfrm>
            <a:off x="796794" y="3297020"/>
            <a:ext cx="507391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96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>
            <a:extLst>
              <a:ext uri="{FF2B5EF4-FFF2-40B4-BE49-F238E27FC236}">
                <a16:creationId xmlns:a16="http://schemas.microsoft.com/office/drawing/2014/main" id="{CEA3227D-FE25-4E20-86DA-9B84CB016C7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שאלה למחשבה?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5CE2A9-6106-4C49-89D2-635D640A854B}"/>
                  </a:ext>
                </a:extLst>
              </p:cNvPr>
              <p:cNvSpPr txBox="1"/>
              <p:nvPr/>
            </p:nvSpPr>
            <p:spPr>
              <a:xfrm>
                <a:off x="5834032" y="789809"/>
                <a:ext cx="6081816" cy="1569084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נתון כי הפונקציה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אינה קבועה, מוגדרת לכל </a:t>
                </a:r>
                <a:r>
                  <a:rPr lang="en-US" sz="1600" dirty="0">
                    <a:latin typeface="Rubik" pitchFamily="2" charset="-79"/>
                    <a:cs typeface="Rubik" pitchFamily="2" charset="-79"/>
                  </a:rPr>
                  <a:t>x</a:t>
                </a: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והיא אי – זוגית </a:t>
                </a:r>
              </a:p>
              <a:p>
                <a:pPr>
                  <a:lnSpc>
                    <a:spcPct val="150000"/>
                  </a:lnSpc>
                </a:pPr>
                <a:endParaRPr lang="he-IL" sz="16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מה ניתן להגיד על הפונקציה :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i="1" smtClean="0">
                        <a:latin typeface="Cambria Math" panose="02040503050406030204" pitchFamily="18" charset="0"/>
                        <a:cs typeface="Rubik" pitchFamily="2" charset="-79"/>
                      </a:rPr>
                      <m:t>=−</m:t>
                    </m:r>
                    <m:r>
                      <a:rPr lang="en-US" sz="160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endParaRPr lang="en-US" sz="16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5CE2A9-6106-4C49-89D2-635D640A8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032" y="789809"/>
                <a:ext cx="6081816" cy="1569084"/>
              </a:xfrm>
              <a:prstGeom prst="rect">
                <a:avLst/>
              </a:prstGeom>
              <a:blipFill>
                <a:blip r:embed="rId2"/>
                <a:stretch>
                  <a:fillRect r="-400"/>
                </a:stretch>
              </a:blipFill>
              <a:ln/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6EC754-59FF-4431-BA0F-CC6C4BACC039}"/>
                  </a:ext>
                </a:extLst>
              </p:cNvPr>
              <p:cNvSpPr txBox="1"/>
              <p:nvPr/>
            </p:nvSpPr>
            <p:spPr>
              <a:xfrm>
                <a:off x="709435" y="1294099"/>
                <a:ext cx="4589540" cy="369332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הפונקציה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אי - זוגית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6EC754-59FF-4431-BA0F-CC6C4BACC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35" y="1294099"/>
                <a:ext cx="4589540" cy="369332"/>
              </a:xfrm>
              <a:prstGeom prst="rect">
                <a:avLst/>
              </a:prstGeom>
              <a:blipFill>
                <a:blip r:embed="rId3"/>
                <a:stretch>
                  <a:fillRect t="-4762" b="-23810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737E23F-C60B-4763-8D97-2C8C42EDC0F3}"/>
              </a:ext>
            </a:extLst>
          </p:cNvPr>
          <p:cNvSpPr txBox="1"/>
          <p:nvPr/>
        </p:nvSpPr>
        <p:spPr>
          <a:xfrm>
            <a:off x="688043" y="1932577"/>
            <a:ext cx="4589540" cy="892552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הפונקציה סימטרית ביחס לראשית הצירים: </a:t>
            </a:r>
          </a:p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רביע 1 סימטרי לרביע 3 </a:t>
            </a:r>
          </a:p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רביע 2 סימטרי לרביע 4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BCEB4F-760F-440D-B948-90E0FDEFAFCC}"/>
                  </a:ext>
                </a:extLst>
              </p:cNvPr>
              <p:cNvSpPr txBox="1"/>
              <p:nvPr/>
            </p:nvSpPr>
            <p:spPr>
              <a:xfrm>
                <a:off x="709435" y="3138700"/>
                <a:ext cx="4589540" cy="646331"/>
              </a:xfrm>
              <a:prstGeom prst="rect">
                <a:avLst/>
              </a:prstGeom>
              <a:noFill/>
              <a:ln>
                <a:solidFill>
                  <a:srgbClr val="8A0437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הפונקציה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שיקוף של הפונקציה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ביחס לציר </a:t>
                </a:r>
                <a:r>
                  <a:rPr lang="en-US" dirty="0">
                    <a:latin typeface="Rubik" pitchFamily="2" charset="-79"/>
                    <a:cs typeface="Rubik" pitchFamily="2" charset="-79"/>
                  </a:rPr>
                  <a:t>x</a:t>
                </a:r>
                <a:r>
                  <a:rPr lang="he-IL" dirty="0">
                    <a:latin typeface="Rubik" pitchFamily="2" charset="-79"/>
                    <a:cs typeface="Rubik" pitchFamily="2" charset="-79"/>
                  </a:rPr>
                  <a:t>.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BCEB4F-760F-440D-B948-90E0FDEFA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35" y="3138700"/>
                <a:ext cx="4589540" cy="646331"/>
              </a:xfrm>
              <a:prstGeom prst="rect">
                <a:avLst/>
              </a:prstGeom>
              <a:blipFill>
                <a:blip r:embed="rId4"/>
                <a:stretch>
                  <a:fillRect l="-795" t="-3704" b="-13889"/>
                </a:stretch>
              </a:blipFill>
              <a:ln>
                <a:solidFill>
                  <a:srgbClr val="8A0437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24B2D2C1-A223-4886-B701-44666BE1B57E}"/>
              </a:ext>
            </a:extLst>
          </p:cNvPr>
          <p:cNvSpPr txBox="1"/>
          <p:nvPr/>
        </p:nvSpPr>
        <p:spPr>
          <a:xfrm>
            <a:off x="699955" y="4186516"/>
            <a:ext cx="4589540" cy="1200329"/>
          </a:xfrm>
          <a:prstGeom prst="rect">
            <a:avLst/>
          </a:prstGeom>
          <a:noFill/>
          <a:ln>
            <a:solidFill>
              <a:srgbClr val="8A0437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שיקוף ביחס לציר </a:t>
            </a:r>
            <a:r>
              <a:rPr lang="en-US" sz="2000" dirty="0">
                <a:latin typeface="Rubik" pitchFamily="2" charset="-79"/>
                <a:cs typeface="Rubik" pitchFamily="2" charset="-79"/>
              </a:rPr>
              <a:t>x</a:t>
            </a:r>
            <a:r>
              <a:rPr lang="he-IL" sz="2000" dirty="0">
                <a:latin typeface="Rubik" pitchFamily="2" charset="-79"/>
                <a:cs typeface="Rubik" pitchFamily="2" charset="-79"/>
              </a:rPr>
              <a:t> ישמור על סימטריה ביחס לראשית הצירים: </a:t>
            </a:r>
          </a:p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רביע 1 </a:t>
            </a:r>
            <a:r>
              <a:rPr lang="he-IL" sz="1600" dirty="0" err="1">
                <a:latin typeface="Rubik" pitchFamily="2" charset="-79"/>
                <a:cs typeface="Rubik" pitchFamily="2" charset="-79"/>
              </a:rPr>
              <a:t>ישאר</a:t>
            </a:r>
            <a:r>
              <a:rPr lang="he-IL" sz="1600" dirty="0">
                <a:latin typeface="Rubik" pitchFamily="2" charset="-79"/>
                <a:cs typeface="Rubik" pitchFamily="2" charset="-79"/>
              </a:rPr>
              <a:t> סימטרי לרביע 3 </a:t>
            </a:r>
          </a:p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רביע 2 </a:t>
            </a:r>
            <a:r>
              <a:rPr lang="he-IL" sz="1600" dirty="0" err="1">
                <a:latin typeface="Rubik" pitchFamily="2" charset="-79"/>
                <a:cs typeface="Rubik" pitchFamily="2" charset="-79"/>
              </a:rPr>
              <a:t>ישאר</a:t>
            </a:r>
            <a:r>
              <a:rPr lang="he-IL" sz="1600" dirty="0">
                <a:latin typeface="Rubik" pitchFamily="2" charset="-79"/>
                <a:cs typeface="Rubik" pitchFamily="2" charset="-79"/>
              </a:rPr>
              <a:t> סימטרי לרביע 4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DB24A1-94C9-4CCF-BFC5-72890E4B7836}"/>
                  </a:ext>
                </a:extLst>
              </p:cNvPr>
              <p:cNvSpPr txBox="1"/>
              <p:nvPr/>
            </p:nvSpPr>
            <p:spPr>
              <a:xfrm>
                <a:off x="709435" y="5788330"/>
                <a:ext cx="4589540" cy="400110"/>
              </a:xfrm>
              <a:prstGeom prst="rect">
                <a:avLst/>
              </a:prstGeom>
              <a:noFill/>
              <a:ln>
                <a:solidFill>
                  <a:srgbClr val="8A0437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הפונקציה</a:t>
                </a:r>
                <a:r>
                  <a:rPr lang="en-US" sz="2000" b="0" dirty="0"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אי- זוגית. 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DB24A1-94C9-4CCF-BFC5-72890E4B7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35" y="5788330"/>
                <a:ext cx="4589540" cy="400110"/>
              </a:xfrm>
              <a:prstGeom prst="rect">
                <a:avLst/>
              </a:prstGeom>
              <a:blipFill>
                <a:blip r:embed="rId5"/>
                <a:stretch>
                  <a:fillRect t="-7463" b="-25373"/>
                </a:stretch>
              </a:blipFill>
              <a:ln>
                <a:solidFill>
                  <a:srgbClr val="8A0437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חץ: למטה 19">
            <a:extLst>
              <a:ext uri="{FF2B5EF4-FFF2-40B4-BE49-F238E27FC236}">
                <a16:creationId xmlns:a16="http://schemas.microsoft.com/office/drawing/2014/main" id="{1758E6B9-AD24-4371-A407-DB965DFA6C7B}"/>
              </a:ext>
            </a:extLst>
          </p:cNvPr>
          <p:cNvSpPr/>
          <p:nvPr/>
        </p:nvSpPr>
        <p:spPr>
          <a:xfrm>
            <a:off x="2790876" y="1618287"/>
            <a:ext cx="266700" cy="417216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חץ: למטה 22">
            <a:extLst>
              <a:ext uri="{FF2B5EF4-FFF2-40B4-BE49-F238E27FC236}">
                <a16:creationId xmlns:a16="http://schemas.microsoft.com/office/drawing/2014/main" id="{CF15EA93-F83B-4951-8315-1E49B83155ED}"/>
              </a:ext>
            </a:extLst>
          </p:cNvPr>
          <p:cNvSpPr/>
          <p:nvPr/>
        </p:nvSpPr>
        <p:spPr>
          <a:xfrm>
            <a:off x="2849463" y="3730592"/>
            <a:ext cx="266700" cy="417216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חץ: למטה 27">
            <a:extLst>
              <a:ext uri="{FF2B5EF4-FFF2-40B4-BE49-F238E27FC236}">
                <a16:creationId xmlns:a16="http://schemas.microsoft.com/office/drawing/2014/main" id="{3E8208C7-BFAE-4816-A8DA-0E75F6F0B73A}"/>
              </a:ext>
            </a:extLst>
          </p:cNvPr>
          <p:cNvSpPr/>
          <p:nvPr/>
        </p:nvSpPr>
        <p:spPr>
          <a:xfrm>
            <a:off x="2861375" y="5340505"/>
            <a:ext cx="266700" cy="417216"/>
          </a:xfrm>
          <a:prstGeom prst="downArrow">
            <a:avLst/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E3A9442-E125-42A3-8A48-06F138AE329F}"/>
                  </a:ext>
                </a:extLst>
              </p:cNvPr>
              <p:cNvSpPr/>
              <p:nvPr/>
            </p:nvSpPr>
            <p:spPr>
              <a:xfrm>
                <a:off x="5594086" y="3573330"/>
                <a:ext cx="1609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E3A9442-E125-42A3-8A48-06F138AE3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4086" y="3573330"/>
                <a:ext cx="1609976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B1D6CC8A-9902-4DDC-9632-A26430896CFA}"/>
                  </a:ext>
                </a:extLst>
              </p:cNvPr>
              <p:cNvSpPr/>
              <p:nvPr/>
            </p:nvSpPr>
            <p:spPr>
              <a:xfrm>
                <a:off x="6899726" y="3573329"/>
                <a:ext cx="1609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B1D6CC8A-9902-4DDC-9632-A26430896C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726" y="3573329"/>
                <a:ext cx="1609976" cy="461665"/>
              </a:xfrm>
              <a:prstGeom prst="rect">
                <a:avLst/>
              </a:prstGeom>
              <a:blipFill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314CB8A6-4C50-41E6-8DD4-B1D50A66254F}"/>
                  </a:ext>
                </a:extLst>
              </p:cNvPr>
              <p:cNvSpPr/>
              <p:nvPr/>
            </p:nvSpPr>
            <p:spPr>
              <a:xfrm>
                <a:off x="8330658" y="3573329"/>
                <a:ext cx="18928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−(−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314CB8A6-4C50-41E6-8DD4-B1D50A662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0658" y="3573329"/>
                <a:ext cx="1892828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246870CB-9435-42B8-90A8-CE1212536FC8}"/>
                  </a:ext>
                </a:extLst>
              </p:cNvPr>
              <p:cNvSpPr/>
              <p:nvPr/>
            </p:nvSpPr>
            <p:spPr>
              <a:xfrm>
                <a:off x="9815342" y="3569192"/>
                <a:ext cx="12539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246870CB-9435-42B8-90A8-CE1212536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5342" y="3569192"/>
                <a:ext cx="1253938" cy="461665"/>
              </a:xfrm>
              <a:prstGeom prst="rect">
                <a:avLst/>
              </a:prstGeom>
              <a:blipFill>
                <a:blip r:embed="rId9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D1FD7EB9-3578-47A9-AB3B-AE452375A019}"/>
                  </a:ext>
                </a:extLst>
              </p:cNvPr>
              <p:cNvSpPr/>
              <p:nvPr/>
            </p:nvSpPr>
            <p:spPr>
              <a:xfrm>
                <a:off x="10723113" y="3573329"/>
                <a:ext cx="12539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D1FD7EB9-3578-47A9-AB3B-AE452375A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23113" y="3573329"/>
                <a:ext cx="1253938" cy="461665"/>
              </a:xfrm>
              <a:prstGeom prst="rect">
                <a:avLst/>
              </a:prstGeom>
              <a:blipFill>
                <a:blip r:embed="rId10"/>
                <a:stretch>
                  <a:fillRect r="-11165"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DE6C8E-4A15-4355-8A03-B0E7070B219B}"/>
                  </a:ext>
                </a:extLst>
              </p:cNvPr>
              <p:cNvSpPr txBox="1"/>
              <p:nvPr/>
            </p:nvSpPr>
            <p:spPr>
              <a:xfrm>
                <a:off x="6906547" y="4247107"/>
                <a:ext cx="5009301" cy="707886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מכאן נובע : הפונקציה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b="0" dirty="0">
                    <a:latin typeface="Rubik" pitchFamily="2" charset="-79"/>
                  </a:rPr>
                  <a:t> </a:t>
                </a:r>
                <a:r>
                  <a:rPr lang="he-IL" sz="2000" b="0" dirty="0">
                    <a:latin typeface="Rubik" pitchFamily="2" charset="-79"/>
                  </a:rPr>
                  <a:t> אי זוגית </a:t>
                </a:r>
                <a:endParaRPr lang="en-US" sz="2000" b="0" dirty="0">
                  <a:latin typeface="Rubik" pitchFamily="2" charset="-79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DE6C8E-4A15-4355-8A03-B0E7070B2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547" y="4247107"/>
                <a:ext cx="5009301" cy="707886"/>
              </a:xfrm>
              <a:prstGeom prst="rect">
                <a:avLst/>
              </a:prstGeom>
              <a:blipFill>
                <a:blip r:embed="rId11"/>
                <a:stretch>
                  <a:fillRect t="-3390" r="-1092" b="-14407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מלבן 20">
            <a:extLst>
              <a:ext uri="{FF2B5EF4-FFF2-40B4-BE49-F238E27FC236}">
                <a16:creationId xmlns:a16="http://schemas.microsoft.com/office/drawing/2014/main" id="{2B8F0002-BA65-4635-8F11-764ADF727B4A}"/>
              </a:ext>
            </a:extLst>
          </p:cNvPr>
          <p:cNvSpPr/>
          <p:nvPr/>
        </p:nvSpPr>
        <p:spPr>
          <a:xfrm>
            <a:off x="4458273" y="789809"/>
            <a:ext cx="1098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תשובה 1: </a:t>
            </a:r>
            <a:endParaRPr lang="he-IL" dirty="0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9F0831C5-DCF4-49B3-AD68-CEB43B992AAF}"/>
              </a:ext>
            </a:extLst>
          </p:cNvPr>
          <p:cNvSpPr/>
          <p:nvPr/>
        </p:nvSpPr>
        <p:spPr>
          <a:xfrm>
            <a:off x="9246528" y="3138700"/>
            <a:ext cx="2669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תשובה 2 הוכחה אלגברית: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5638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 animBg="1"/>
      <p:bldP spid="21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>
            <a:extLst>
              <a:ext uri="{FF2B5EF4-FFF2-40B4-BE49-F238E27FC236}">
                <a16:creationId xmlns:a16="http://schemas.microsoft.com/office/drawing/2014/main" id="{CEA3227D-FE25-4E20-86DA-9B84CB016C7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שאלה למחשבה?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5CE2A9-6106-4C49-89D2-635D640A854B}"/>
                  </a:ext>
                </a:extLst>
              </p:cNvPr>
              <p:cNvSpPr txBox="1"/>
              <p:nvPr/>
            </p:nvSpPr>
            <p:spPr>
              <a:xfrm>
                <a:off x="5827332" y="1250195"/>
                <a:ext cx="6081816" cy="1263744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נתון כי הפונקציה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אינה קבועה, מוגדרת לכל </a:t>
                </a:r>
                <a:r>
                  <a:rPr lang="en-US" sz="1600" dirty="0">
                    <a:latin typeface="Rubik" pitchFamily="2" charset="-79"/>
                    <a:cs typeface="Rubik" pitchFamily="2" charset="-79"/>
                  </a:rPr>
                  <a:t>x</a:t>
                </a: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והיא אי – זוגית </a:t>
                </a:r>
              </a:p>
              <a:p>
                <a:pPr>
                  <a:lnSpc>
                    <a:spcPct val="150000"/>
                  </a:lnSpc>
                </a:pPr>
                <a:endParaRPr lang="he-IL" sz="16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1600" b="0" dirty="0">
                    <a:latin typeface="Rubik" pitchFamily="2" charset="-79"/>
                    <a:cs typeface="Rubik" pitchFamily="2" charset="-79"/>
                  </a:rPr>
                  <a:t>מה ניתן להגיד על הפונקציה :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cs typeface="Rubik" pitchFamily="2" charset="-79"/>
                      </a:rPr>
                      <m:t>=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1600" i="1">
                                <a:latin typeface="Cambria Math" panose="02040503050406030204" pitchFamily="18" charset="0"/>
                                <a:cs typeface="Rubik" pitchFamily="2" charset="-79"/>
                              </a:rPr>
                            </m:ctrlPr>
                          </m:d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cs typeface="Rubik" pitchFamily="2" charset="-79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cs typeface="Rubik" pitchFamily="2" charset="-79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cs typeface="Rubik" pitchFamily="2" charset="-79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  <m:t>2</m:t>
                        </m:r>
                      </m:sup>
                    </m:sSup>
                  </m:oMath>
                </a14:m>
                <a:endParaRPr lang="en-US" sz="1600" b="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5CE2A9-6106-4C49-89D2-635D640A8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332" y="1250195"/>
                <a:ext cx="6081816" cy="1263744"/>
              </a:xfrm>
              <a:prstGeom prst="rect">
                <a:avLst/>
              </a:prstGeom>
              <a:blipFill>
                <a:blip r:embed="rId2"/>
                <a:stretch>
                  <a:fillRect r="-300" b="-3828"/>
                </a:stretch>
              </a:blipFill>
              <a:ln/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6EC754-59FF-4431-BA0F-CC6C4BACC039}"/>
                  </a:ext>
                </a:extLst>
              </p:cNvPr>
              <p:cNvSpPr txBox="1"/>
              <p:nvPr/>
            </p:nvSpPr>
            <p:spPr>
              <a:xfrm>
                <a:off x="779374" y="1253690"/>
                <a:ext cx="4589540" cy="646331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הפונקציה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אי – זוגית ורציפה – לכן עוברת בראשית הצירים בוודאות. 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6EC754-59FF-4431-BA0F-CC6C4BACC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74" y="1253690"/>
                <a:ext cx="4589540" cy="646331"/>
              </a:xfrm>
              <a:prstGeom prst="rect">
                <a:avLst/>
              </a:prstGeom>
              <a:blipFill>
                <a:blip r:embed="rId3"/>
                <a:stretch>
                  <a:fillRect t="-3704" b="-13889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4737E23F-C60B-4763-8D97-2C8C42EDC0F3}"/>
              </a:ext>
            </a:extLst>
          </p:cNvPr>
          <p:cNvSpPr txBox="1"/>
          <p:nvPr/>
        </p:nvSpPr>
        <p:spPr>
          <a:xfrm>
            <a:off x="777323" y="2107617"/>
            <a:ext cx="4589540" cy="646331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הפונקציה סימטרית ביחס לראשית הצירים: </a:t>
            </a:r>
          </a:p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רביע 1 סימטרי לרביע 3  / רביע 2 סימטרי לרביע 4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BCEB4F-760F-440D-B948-90E0FDEFAFCC}"/>
                  </a:ext>
                </a:extLst>
              </p:cNvPr>
              <p:cNvSpPr txBox="1"/>
              <p:nvPr/>
            </p:nvSpPr>
            <p:spPr>
              <a:xfrm>
                <a:off x="777323" y="3071263"/>
                <a:ext cx="4589540" cy="646331"/>
              </a:xfrm>
              <a:prstGeom prst="rect">
                <a:avLst/>
              </a:prstGeom>
              <a:noFill/>
              <a:ln>
                <a:solidFill>
                  <a:srgbClr val="8A0437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הפונקציה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מקבלת ערכים חיובים בלבד. ערכי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בריבוע . 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1BCEB4F-760F-440D-B948-90E0FDEFA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23" y="3071263"/>
                <a:ext cx="4589540" cy="646331"/>
              </a:xfrm>
              <a:prstGeom prst="rect">
                <a:avLst/>
              </a:prstGeom>
              <a:blipFill>
                <a:blip r:embed="rId4"/>
                <a:stretch>
                  <a:fillRect t="-3704" b="-13889"/>
                </a:stretch>
              </a:blipFill>
              <a:ln>
                <a:solidFill>
                  <a:srgbClr val="8A0437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DB24A1-94C9-4CCF-BFC5-72890E4B7836}"/>
                  </a:ext>
                </a:extLst>
              </p:cNvPr>
              <p:cNvSpPr txBox="1"/>
              <p:nvPr/>
            </p:nvSpPr>
            <p:spPr>
              <a:xfrm>
                <a:off x="779374" y="5747921"/>
                <a:ext cx="4589540" cy="400110"/>
              </a:xfrm>
              <a:prstGeom prst="rect">
                <a:avLst/>
              </a:prstGeom>
              <a:noFill/>
              <a:ln>
                <a:solidFill>
                  <a:srgbClr val="8A0437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הפונקציה</a:t>
                </a:r>
                <a:r>
                  <a:rPr lang="en-US" sz="2000" b="0" dirty="0"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זוגית.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DB24A1-94C9-4CCF-BFC5-72890E4B7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74" y="5747921"/>
                <a:ext cx="4589540" cy="400110"/>
              </a:xfrm>
              <a:prstGeom prst="rect">
                <a:avLst/>
              </a:prstGeom>
              <a:blipFill>
                <a:blip r:embed="rId5"/>
                <a:stretch>
                  <a:fillRect t="-7353" b="-23529"/>
                </a:stretch>
              </a:blipFill>
              <a:ln>
                <a:solidFill>
                  <a:srgbClr val="8A0437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חץ: למטה 19">
            <a:extLst>
              <a:ext uri="{FF2B5EF4-FFF2-40B4-BE49-F238E27FC236}">
                <a16:creationId xmlns:a16="http://schemas.microsoft.com/office/drawing/2014/main" id="{1758E6B9-AD24-4371-A407-DB965DFA6C7B}"/>
              </a:ext>
            </a:extLst>
          </p:cNvPr>
          <p:cNvSpPr/>
          <p:nvPr/>
        </p:nvSpPr>
        <p:spPr>
          <a:xfrm>
            <a:off x="2915668" y="1819768"/>
            <a:ext cx="266700" cy="417216"/>
          </a:xfrm>
          <a:prstGeom prst="downArrow">
            <a:avLst/>
          </a:prstGeom>
          <a:solidFill>
            <a:srgbClr val="D5C2F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חץ: למטה 22">
            <a:extLst>
              <a:ext uri="{FF2B5EF4-FFF2-40B4-BE49-F238E27FC236}">
                <a16:creationId xmlns:a16="http://schemas.microsoft.com/office/drawing/2014/main" id="{CF15EA93-F83B-4951-8315-1E49B83155ED}"/>
              </a:ext>
            </a:extLst>
          </p:cNvPr>
          <p:cNvSpPr/>
          <p:nvPr/>
        </p:nvSpPr>
        <p:spPr>
          <a:xfrm>
            <a:off x="2919402" y="3721452"/>
            <a:ext cx="266700" cy="417216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חץ: למטה 27">
            <a:extLst>
              <a:ext uri="{FF2B5EF4-FFF2-40B4-BE49-F238E27FC236}">
                <a16:creationId xmlns:a16="http://schemas.microsoft.com/office/drawing/2014/main" id="{3E8208C7-BFAE-4816-A8DA-0E75F6F0B73A}"/>
              </a:ext>
            </a:extLst>
          </p:cNvPr>
          <p:cNvSpPr/>
          <p:nvPr/>
        </p:nvSpPr>
        <p:spPr>
          <a:xfrm>
            <a:off x="2938743" y="5182096"/>
            <a:ext cx="266700" cy="417216"/>
          </a:xfrm>
          <a:prstGeom prst="downArrow">
            <a:avLst/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E3A9442-E125-42A3-8A48-06F138AE329F}"/>
                  </a:ext>
                </a:extLst>
              </p:cNvPr>
              <p:cNvSpPr/>
              <p:nvPr/>
            </p:nvSpPr>
            <p:spPr>
              <a:xfrm>
                <a:off x="5587386" y="4212872"/>
                <a:ext cx="1609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E3A9442-E125-42A3-8A48-06F138AE3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386" y="4212872"/>
                <a:ext cx="1609976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B1D6CC8A-9902-4DDC-9632-A26430896CFA}"/>
                  </a:ext>
                </a:extLst>
              </p:cNvPr>
              <p:cNvSpPr/>
              <p:nvPr/>
            </p:nvSpPr>
            <p:spPr>
              <a:xfrm>
                <a:off x="6899847" y="4120518"/>
                <a:ext cx="1892828" cy="5821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B1D6CC8A-9902-4DDC-9632-A26430896C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847" y="4120518"/>
                <a:ext cx="1892828" cy="58214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314CB8A6-4C50-41E6-8DD4-B1D50A66254F}"/>
                  </a:ext>
                </a:extLst>
              </p:cNvPr>
              <p:cNvSpPr/>
              <p:nvPr/>
            </p:nvSpPr>
            <p:spPr>
              <a:xfrm>
                <a:off x="8163656" y="4120517"/>
                <a:ext cx="2552757" cy="5821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314CB8A6-4C50-41E6-8DD4-B1D50A662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3656" y="4120517"/>
                <a:ext cx="2552757" cy="5821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246870CB-9435-42B8-90A8-CE1212536FC8}"/>
                  </a:ext>
                </a:extLst>
              </p:cNvPr>
              <p:cNvSpPr/>
              <p:nvPr/>
            </p:nvSpPr>
            <p:spPr>
              <a:xfrm>
                <a:off x="10252796" y="4120517"/>
                <a:ext cx="1253938" cy="5821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246870CB-9435-42B8-90A8-CE1212536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2796" y="4120517"/>
                <a:ext cx="1253938" cy="58214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D1FD7EB9-3578-47A9-AB3B-AE452375A019}"/>
                  </a:ext>
                </a:extLst>
              </p:cNvPr>
              <p:cNvSpPr/>
              <p:nvPr/>
            </p:nvSpPr>
            <p:spPr>
              <a:xfrm>
                <a:off x="11055738" y="4241495"/>
                <a:ext cx="12539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D1FD7EB9-3578-47A9-AB3B-AE452375A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55738" y="4241495"/>
                <a:ext cx="1253938" cy="461665"/>
              </a:xfrm>
              <a:prstGeom prst="rect">
                <a:avLst/>
              </a:prstGeom>
              <a:blipFill>
                <a:blip r:embed="rId11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DE6C8E-4A15-4355-8A03-B0E7070B219B}"/>
                  </a:ext>
                </a:extLst>
              </p:cNvPr>
              <p:cNvSpPr txBox="1"/>
              <p:nvPr/>
            </p:nvSpPr>
            <p:spPr>
              <a:xfrm>
                <a:off x="6363589" y="4845732"/>
                <a:ext cx="5009301" cy="707886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קיבלנו 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/>
              </a:p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מכאן נובע : הפונקציה </a:t>
                </a:r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000" b="0" dirty="0">
                    <a:latin typeface="Rubik" pitchFamily="2" charset="-79"/>
                  </a:rPr>
                  <a:t>זוגית. </a:t>
                </a:r>
                <a:endParaRPr lang="en-US" sz="2000" b="0" dirty="0">
                  <a:latin typeface="Rubik" pitchFamily="2" charset="-79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DE6C8E-4A15-4355-8A03-B0E7070B2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589" y="4845732"/>
                <a:ext cx="5009301" cy="707886"/>
              </a:xfrm>
              <a:prstGeom prst="rect">
                <a:avLst/>
              </a:prstGeom>
              <a:blipFill>
                <a:blip r:embed="rId12"/>
                <a:stretch>
                  <a:fillRect t="-3390" r="-1092" b="-14407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7CFC9A3-8F42-44FE-A67D-13FE237F612C}"/>
                  </a:ext>
                </a:extLst>
              </p:cNvPr>
              <p:cNvSpPr txBox="1"/>
              <p:nvPr/>
            </p:nvSpPr>
            <p:spPr>
              <a:xfrm>
                <a:off x="777323" y="4171941"/>
                <a:ext cx="4589540" cy="923330"/>
              </a:xfrm>
              <a:prstGeom prst="rect">
                <a:avLst/>
              </a:prstGeom>
              <a:noFill/>
              <a:ln>
                <a:solidFill>
                  <a:srgbClr val="8A0437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אחרי הפעלת ריבוע על ערכי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נקבל ערכים חדשים שממשיכים לשמור על סימטריה. אבל ביחס לציר </a:t>
                </a:r>
                <a:r>
                  <a:rPr lang="en-US" dirty="0">
                    <a:latin typeface="Rubik" pitchFamily="2" charset="-79"/>
                    <a:cs typeface="Rubik" pitchFamily="2" charset="-79"/>
                  </a:rPr>
                  <a:t>y</a:t>
                </a:r>
                <a:r>
                  <a:rPr lang="he-IL" dirty="0">
                    <a:latin typeface="Rubik" pitchFamily="2" charset="-79"/>
                    <a:cs typeface="Rubik" pitchFamily="2" charset="-79"/>
                  </a:rPr>
                  <a:t> (כל הערכים חיובים)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7CFC9A3-8F42-44FE-A67D-13FE237F6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323" y="4171941"/>
                <a:ext cx="4589540" cy="923330"/>
              </a:xfrm>
              <a:prstGeom prst="rect">
                <a:avLst/>
              </a:prstGeom>
              <a:blipFill>
                <a:blip r:embed="rId13"/>
                <a:stretch>
                  <a:fillRect t="-1948" b="-9091"/>
                </a:stretch>
              </a:blipFill>
              <a:ln>
                <a:solidFill>
                  <a:srgbClr val="8A0437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מלבן 24">
            <a:extLst>
              <a:ext uri="{FF2B5EF4-FFF2-40B4-BE49-F238E27FC236}">
                <a16:creationId xmlns:a16="http://schemas.microsoft.com/office/drawing/2014/main" id="{941388A1-AD42-435A-9463-E89B9739F989}"/>
              </a:ext>
            </a:extLst>
          </p:cNvPr>
          <p:cNvSpPr/>
          <p:nvPr/>
        </p:nvSpPr>
        <p:spPr>
          <a:xfrm>
            <a:off x="4326539" y="787500"/>
            <a:ext cx="1098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תשובה 1: </a:t>
            </a:r>
            <a:endParaRPr lang="he-IL" dirty="0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743E1F3E-18FA-42A3-825F-DAEFC2A8A17E}"/>
              </a:ext>
            </a:extLst>
          </p:cNvPr>
          <p:cNvSpPr/>
          <p:nvPr/>
        </p:nvSpPr>
        <p:spPr>
          <a:xfrm>
            <a:off x="9239828" y="3824079"/>
            <a:ext cx="2669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תשובה 2 הוכחה אלגברית: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06746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 animBg="1"/>
      <p:bldP spid="20" grpId="0" animBg="1"/>
      <p:bldP spid="23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 animBg="1"/>
      <p:bldP spid="22" grpId="0" animBg="1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>
            <a:extLst>
              <a:ext uri="{FF2B5EF4-FFF2-40B4-BE49-F238E27FC236}">
                <a16:creationId xmlns:a16="http://schemas.microsoft.com/office/drawing/2014/main" id="{CEA3227D-FE25-4E20-86DA-9B84CB016C7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שאלה למחשבה?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5CE2A9-6106-4C49-89D2-635D640A854B}"/>
                  </a:ext>
                </a:extLst>
              </p:cNvPr>
              <p:cNvSpPr txBox="1"/>
              <p:nvPr/>
            </p:nvSpPr>
            <p:spPr>
              <a:xfrm>
                <a:off x="5827332" y="1230082"/>
                <a:ext cx="6081816" cy="1898597"/>
              </a:xfrm>
              <a:prstGeom prst="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נתון כי הפונקציה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אינה קבועה, מוגדרת לכל </a:t>
                </a:r>
                <a:r>
                  <a:rPr lang="en-US" sz="1600" dirty="0">
                    <a:latin typeface="Rubik" pitchFamily="2" charset="-79"/>
                    <a:cs typeface="Rubik" pitchFamily="2" charset="-79"/>
                  </a:rPr>
                  <a:t>x</a:t>
                </a: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והיא אי – זוגית</a:t>
                </a:r>
              </a:p>
              <a:p>
                <a:pPr>
                  <a:lnSpc>
                    <a:spcPct val="150000"/>
                  </a:lnSpc>
                </a:pPr>
                <a:endParaRPr lang="en-US" sz="16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מה ניתן להגיד על הפונקציה: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cs typeface="Rubik" pitchFamily="2" charset="-79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cs typeface="Rubik" pitchFamily="2" charset="-79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cs typeface="Rubik" pitchFamily="2" charset="-79"/>
                      </a:rPr>
                      <m:t>4</m:t>
                    </m:r>
                  </m:oMath>
                </a14:m>
                <a:r>
                  <a:rPr lang="en-US" sz="1600" dirty="0">
                    <a:latin typeface="Rubik" pitchFamily="2" charset="-79"/>
                    <a:cs typeface="Rubik" pitchFamily="2" charset="-79"/>
                  </a:rPr>
                  <a:t> </a:t>
                </a:r>
                <a:endParaRPr lang="he-IL" sz="1600" dirty="0">
                  <a:latin typeface="Rubik" pitchFamily="2" charset="-79"/>
                  <a:cs typeface="Rubik" pitchFamily="2" charset="-79"/>
                </a:endParaRPr>
              </a:p>
              <a:p>
                <a:pPr>
                  <a:lnSpc>
                    <a:spcPct val="150000"/>
                  </a:lnSpc>
                </a:pPr>
                <a:endParaRPr lang="en-US" sz="16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5CE2A9-6106-4C49-89D2-635D640A8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7332" y="1230082"/>
                <a:ext cx="6081816" cy="1898597"/>
              </a:xfrm>
              <a:prstGeom prst="rect">
                <a:avLst/>
              </a:prstGeom>
              <a:blipFill>
                <a:blip r:embed="rId2"/>
                <a:stretch>
                  <a:fillRect r="-300"/>
                </a:stretch>
              </a:blipFill>
              <a:ln/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6EC754-59FF-4431-BA0F-CC6C4BACC039}"/>
                  </a:ext>
                </a:extLst>
              </p:cNvPr>
              <p:cNvSpPr txBox="1"/>
              <p:nvPr/>
            </p:nvSpPr>
            <p:spPr>
              <a:xfrm>
                <a:off x="791375" y="1681486"/>
                <a:ext cx="4589540" cy="369332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dirty="0">
                    <a:latin typeface="Rubik" pitchFamily="2" charset="-79"/>
                    <a:cs typeface="Rubik" pitchFamily="2" charset="-79"/>
                  </a:rPr>
                  <a:t>הפונקציה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dirty="0">
                    <a:latin typeface="Rubik" pitchFamily="2" charset="-79"/>
                    <a:cs typeface="Rubik" pitchFamily="2" charset="-79"/>
                  </a:rPr>
                  <a:t> אי – זוגית ורציפה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76EC754-59FF-4431-BA0F-CC6C4BACC0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375" y="1681486"/>
                <a:ext cx="4589540" cy="369332"/>
              </a:xfrm>
              <a:prstGeom prst="rect">
                <a:avLst/>
              </a:prstGeom>
              <a:blipFill>
                <a:blip r:embed="rId4"/>
                <a:stretch>
                  <a:fillRect t="-6452" b="-2580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F1BCEB4F-760F-440D-B948-90E0FDEFAFCC}"/>
              </a:ext>
            </a:extLst>
          </p:cNvPr>
          <p:cNvSpPr txBox="1"/>
          <p:nvPr/>
        </p:nvSpPr>
        <p:spPr>
          <a:xfrm>
            <a:off x="789324" y="2274226"/>
            <a:ext cx="4589540" cy="646331"/>
          </a:xfrm>
          <a:prstGeom prst="rect">
            <a:avLst/>
          </a:prstGeom>
          <a:noFill/>
          <a:ln>
            <a:solidFill>
              <a:srgbClr val="8A0437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cs typeface="Rubik" pitchFamily="2" charset="-79"/>
              </a:rPr>
              <a:t>הפונקציה </a:t>
            </a:r>
            <a:r>
              <a:rPr lang="en-US" dirty="0">
                <a:latin typeface="Rubik" pitchFamily="2" charset="-79"/>
                <a:cs typeface="Rubik" pitchFamily="2" charset="-79"/>
              </a:rPr>
              <a:t>y=4</a:t>
            </a:r>
            <a:r>
              <a:rPr lang="he-IL" dirty="0">
                <a:latin typeface="Rubik" pitchFamily="2" charset="-79"/>
                <a:cs typeface="Rubik" pitchFamily="2" charset="-79"/>
              </a:rPr>
              <a:t> היא פונקציה זוגית </a:t>
            </a:r>
            <a:br>
              <a:rPr lang="en-US" dirty="0">
                <a:latin typeface="Rubik" pitchFamily="2" charset="-79"/>
                <a:cs typeface="Rubik" pitchFamily="2" charset="-79"/>
              </a:rPr>
            </a:br>
            <a:r>
              <a:rPr lang="he-IL" dirty="0">
                <a:latin typeface="Rubik" pitchFamily="2" charset="-79"/>
                <a:cs typeface="Rubik" pitchFamily="2" charset="-79"/>
              </a:rPr>
              <a:t>(ישר קבוע סימטרי ביחס לציר </a:t>
            </a:r>
            <a:r>
              <a:rPr lang="en-US" dirty="0">
                <a:latin typeface="Rubik" pitchFamily="2" charset="-79"/>
                <a:cs typeface="Rubik" pitchFamily="2" charset="-79"/>
              </a:rPr>
              <a:t>y</a:t>
            </a:r>
            <a:r>
              <a:rPr lang="he-IL" dirty="0">
                <a:latin typeface="Rubik" pitchFamily="2" charset="-79"/>
                <a:cs typeface="Rubik" pitchFamily="2" charset="-79"/>
              </a:rPr>
              <a:t>)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DB24A1-94C9-4CCF-BFC5-72890E4B7836}"/>
                  </a:ext>
                </a:extLst>
              </p:cNvPr>
              <p:cNvSpPr txBox="1"/>
              <p:nvPr/>
            </p:nvSpPr>
            <p:spPr>
              <a:xfrm>
                <a:off x="789324" y="5149046"/>
                <a:ext cx="4589540" cy="707886"/>
              </a:xfrm>
              <a:prstGeom prst="rect">
                <a:avLst/>
              </a:prstGeom>
              <a:noFill/>
              <a:ln>
                <a:solidFill>
                  <a:srgbClr val="8A0437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הפונקציה</a:t>
                </a:r>
                <a:r>
                  <a:rPr lang="en-US" sz="2000" b="0" dirty="0"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𝑔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 לא זוגית ולא אי זוגית.</a:t>
                </a:r>
              </a:p>
              <a:p>
                <a:pPr algn="ctr"/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*הוכחנו קודם </a:t>
                </a:r>
                <a:r>
                  <a:rPr lang="he-IL" sz="2000" dirty="0">
                    <a:latin typeface="Rubik" pitchFamily="2" charset="-79"/>
                    <a:cs typeface="Rubik" pitchFamily="2" charset="-79"/>
                    <a:sym typeface="Wingdings" panose="05000000000000000000" pitchFamily="2" charset="2"/>
                  </a:rPr>
                  <a:t> </a:t>
                </a:r>
                <a:endParaRPr lang="he-IL" sz="2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9DB24A1-94C9-4CCF-BFC5-72890E4B78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324" y="5149046"/>
                <a:ext cx="4589540" cy="707886"/>
              </a:xfrm>
              <a:prstGeom prst="rect">
                <a:avLst/>
              </a:prstGeom>
              <a:blipFill>
                <a:blip r:embed="rId5"/>
                <a:stretch>
                  <a:fillRect t="-4237" b="-14407"/>
                </a:stretch>
              </a:blipFill>
              <a:ln>
                <a:solidFill>
                  <a:srgbClr val="8A0437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חץ: למטה 22">
            <a:extLst>
              <a:ext uri="{FF2B5EF4-FFF2-40B4-BE49-F238E27FC236}">
                <a16:creationId xmlns:a16="http://schemas.microsoft.com/office/drawing/2014/main" id="{CF15EA93-F83B-4951-8315-1E49B83155ED}"/>
              </a:ext>
            </a:extLst>
          </p:cNvPr>
          <p:cNvSpPr/>
          <p:nvPr/>
        </p:nvSpPr>
        <p:spPr>
          <a:xfrm>
            <a:off x="2950744" y="3159777"/>
            <a:ext cx="266700" cy="417216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8" name="חץ: למטה 27">
            <a:extLst>
              <a:ext uri="{FF2B5EF4-FFF2-40B4-BE49-F238E27FC236}">
                <a16:creationId xmlns:a16="http://schemas.microsoft.com/office/drawing/2014/main" id="{3E8208C7-BFAE-4816-A8DA-0E75F6F0B73A}"/>
              </a:ext>
            </a:extLst>
          </p:cNvPr>
          <p:cNvSpPr/>
          <p:nvPr/>
        </p:nvSpPr>
        <p:spPr>
          <a:xfrm>
            <a:off x="2939213" y="4599737"/>
            <a:ext cx="266700" cy="417216"/>
          </a:xfrm>
          <a:prstGeom prst="downArrow">
            <a:avLst/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E3A9442-E125-42A3-8A48-06F138AE329F}"/>
                  </a:ext>
                </a:extLst>
              </p:cNvPr>
              <p:cNvSpPr/>
              <p:nvPr/>
            </p:nvSpPr>
            <p:spPr>
              <a:xfrm>
                <a:off x="5587386" y="4212872"/>
                <a:ext cx="1609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3E3A9442-E125-42A3-8A48-06F138AE3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7386" y="4212872"/>
                <a:ext cx="1609976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B1D6CC8A-9902-4DDC-9632-A26430896CFA}"/>
                  </a:ext>
                </a:extLst>
              </p:cNvPr>
              <p:cNvSpPr/>
              <p:nvPr/>
            </p:nvSpPr>
            <p:spPr>
              <a:xfrm>
                <a:off x="6905556" y="4196148"/>
                <a:ext cx="189282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B1D6CC8A-9902-4DDC-9632-A26430896C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556" y="4196148"/>
                <a:ext cx="1892828" cy="461665"/>
              </a:xfrm>
              <a:prstGeom prst="rect">
                <a:avLst/>
              </a:prstGeom>
              <a:blipFill>
                <a:blip r:embed="rId7"/>
                <a:stretch>
                  <a:fillRect l="-1935"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314CB8A6-4C50-41E6-8DD4-B1D50A66254F}"/>
                  </a:ext>
                </a:extLst>
              </p:cNvPr>
              <p:cNvSpPr/>
              <p:nvPr/>
            </p:nvSpPr>
            <p:spPr>
              <a:xfrm>
                <a:off x="8173475" y="4204951"/>
                <a:ext cx="255275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314CB8A6-4C50-41E6-8DD4-B1D50A6625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475" y="4204951"/>
                <a:ext cx="2552757" cy="461665"/>
              </a:xfrm>
              <a:prstGeom prst="rect">
                <a:avLst/>
              </a:prstGeom>
              <a:blipFill>
                <a:blip r:embed="rId8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D1FD7EB9-3578-47A9-AB3B-AE452375A019}"/>
                  </a:ext>
                </a:extLst>
              </p:cNvPr>
              <p:cNvSpPr/>
              <p:nvPr/>
            </p:nvSpPr>
            <p:spPr>
              <a:xfrm>
                <a:off x="10148738" y="4193910"/>
                <a:ext cx="12539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33" name="מלבן 32">
                <a:extLst>
                  <a:ext uri="{FF2B5EF4-FFF2-40B4-BE49-F238E27FC236}">
                    <a16:creationId xmlns:a16="http://schemas.microsoft.com/office/drawing/2014/main" id="{D1FD7EB9-3578-47A9-AB3B-AE452375A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48738" y="4193910"/>
                <a:ext cx="1253938" cy="461665"/>
              </a:xfrm>
              <a:prstGeom prst="rect">
                <a:avLst/>
              </a:prstGeom>
              <a:blipFill>
                <a:blip r:embed="rId9"/>
                <a:stretch>
                  <a:fillRect l="-485" r="-68447" b="-1973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DE6C8E-4A15-4355-8A03-B0E7070B219B}"/>
                  </a:ext>
                </a:extLst>
              </p:cNvPr>
              <p:cNvSpPr txBox="1"/>
              <p:nvPr/>
            </p:nvSpPr>
            <p:spPr>
              <a:xfrm>
                <a:off x="6557830" y="4899670"/>
                <a:ext cx="5432414" cy="400110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r>
                  <a:rPr lang="he-IL" sz="2000" dirty="0">
                    <a:latin typeface="Rubik" pitchFamily="2" charset="-79"/>
                    <a:cs typeface="Rubik" pitchFamily="2" charset="-79"/>
                  </a:rPr>
                  <a:t>מכאן נובע : הפונקציה </a:t>
                </a:r>
                <a:r>
                  <a:rPr lang="en-US" sz="20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000" b="0" dirty="0">
                    <a:latin typeface="Rubik" pitchFamily="2" charset="-79"/>
                  </a:rPr>
                  <a:t> </a:t>
                </a:r>
                <a:r>
                  <a:rPr lang="he-IL" sz="2000" b="0" dirty="0">
                    <a:latin typeface="Rubik" pitchFamily="2" charset="-79"/>
                  </a:rPr>
                  <a:t>לא זוגית ולא אי זוגית. </a:t>
                </a:r>
                <a:endParaRPr lang="en-US" sz="2000" b="0" dirty="0">
                  <a:latin typeface="Rubik" pitchFamily="2" charset="-79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6DE6C8E-4A15-4355-8A03-B0E7070B21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830" y="4899670"/>
                <a:ext cx="5432414" cy="400110"/>
              </a:xfrm>
              <a:prstGeom prst="rect">
                <a:avLst/>
              </a:prstGeom>
              <a:blipFill>
                <a:blip r:embed="rId10"/>
                <a:stretch>
                  <a:fillRect t="-7463" r="-1008" b="-26866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F7CFC9A3-8F42-44FE-A67D-13FE237F612C}"/>
              </a:ext>
            </a:extLst>
          </p:cNvPr>
          <p:cNvSpPr txBox="1"/>
          <p:nvPr/>
        </p:nvSpPr>
        <p:spPr>
          <a:xfrm>
            <a:off x="789324" y="3711636"/>
            <a:ext cx="4589540" cy="646331"/>
          </a:xfrm>
          <a:prstGeom prst="rect">
            <a:avLst/>
          </a:prstGeom>
          <a:noFill/>
          <a:ln>
            <a:solidFill>
              <a:srgbClr val="8A0437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dirty="0">
                <a:latin typeface="Rubik" pitchFamily="2" charset="-79"/>
                <a:cs typeface="Rubik" pitchFamily="2" charset="-79"/>
              </a:rPr>
              <a:t>הפונקציה </a:t>
            </a:r>
            <a:r>
              <a:rPr lang="en-US" dirty="0">
                <a:latin typeface="Rubik" pitchFamily="2" charset="-79"/>
                <a:cs typeface="Rubik" pitchFamily="2" charset="-79"/>
              </a:rPr>
              <a:t>g(x)</a:t>
            </a:r>
            <a:r>
              <a:rPr lang="he-IL" dirty="0">
                <a:latin typeface="Rubik" pitchFamily="2" charset="-79"/>
                <a:cs typeface="Rubik" pitchFamily="2" charset="-79"/>
              </a:rPr>
              <a:t> היא סכום של פונקציה זוגית ואי זוגית. </a:t>
            </a:r>
          </a:p>
        </p:txBody>
      </p:sp>
      <p:sp>
        <p:nvSpPr>
          <p:cNvPr id="20" name="מלבן 19">
            <a:extLst>
              <a:ext uri="{FF2B5EF4-FFF2-40B4-BE49-F238E27FC236}">
                <a16:creationId xmlns:a16="http://schemas.microsoft.com/office/drawing/2014/main" id="{1F30B5FF-5C7B-4D0C-9A45-9A2DA52FAEE1}"/>
              </a:ext>
            </a:extLst>
          </p:cNvPr>
          <p:cNvSpPr/>
          <p:nvPr/>
        </p:nvSpPr>
        <p:spPr>
          <a:xfrm>
            <a:off x="4338540" y="1216125"/>
            <a:ext cx="1098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תשובה 1: </a:t>
            </a:r>
            <a:endParaRPr lang="he-IL" dirty="0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81323E8A-5E60-4AB3-99C1-AAF3058B40BB}"/>
              </a:ext>
            </a:extLst>
          </p:cNvPr>
          <p:cNvSpPr/>
          <p:nvPr/>
        </p:nvSpPr>
        <p:spPr>
          <a:xfrm>
            <a:off x="9239828" y="3824079"/>
            <a:ext cx="2669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dirty="0">
                <a:latin typeface="Rubik" pitchFamily="2" charset="-79"/>
                <a:cs typeface="Rubik" pitchFamily="2" charset="-79"/>
              </a:rPr>
              <a:t>תשובה 2 הוכחה אלגברית: 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3611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3" grpId="0" animBg="1"/>
      <p:bldP spid="28" grpId="0" animBg="1"/>
      <p:bldP spid="29" grpId="0"/>
      <p:bldP spid="30" grpId="0"/>
      <p:bldP spid="31" grpId="0"/>
      <p:bldP spid="33" grpId="0"/>
      <p:bldP spid="34" grpId="0" animBg="1"/>
      <p:bldP spid="22" grpId="0" animBg="1"/>
      <p:bldP spid="20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>
            <a:extLst>
              <a:ext uri="{FF2B5EF4-FFF2-40B4-BE49-F238E27FC236}">
                <a16:creationId xmlns:a16="http://schemas.microsoft.com/office/drawing/2014/main" id="{CEA3227D-FE25-4E20-86DA-9B84CB016C72}"/>
              </a:ext>
            </a:extLst>
          </p:cNvPr>
          <p:cNvSpPr txBox="1">
            <a:spLocks/>
          </p:cNvSpPr>
          <p:nvPr/>
        </p:nvSpPr>
        <p:spPr>
          <a:xfrm>
            <a:off x="395996" y="-2516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שאלה למחשבה?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5CE2A9-6106-4C49-89D2-635D640A854B}"/>
              </a:ext>
            </a:extLst>
          </p:cNvPr>
          <p:cNvSpPr txBox="1"/>
          <p:nvPr/>
        </p:nvSpPr>
        <p:spPr>
          <a:xfrm>
            <a:off x="6210300" y="1250194"/>
            <a:ext cx="5698848" cy="15292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נתונה פונקציה זוגית , גזירה בכל נקודה. </a:t>
            </a:r>
          </a:p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לפניך טענה: "פונקציית הנגזרת של הפונקציה הנתונה היא אי-זוגית" </a:t>
            </a:r>
          </a:p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קבע אם הטענה נכונה או לא נכונה. </a:t>
            </a:r>
          </a:p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אם הטענה נכונה – הוכח אותה, אם לא- תן דוגמא נגדית.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9894F5-96C3-4ED0-8167-8697AF039B01}"/>
                  </a:ext>
                </a:extLst>
              </p:cNvPr>
              <p:cNvSpPr txBox="1"/>
              <p:nvPr/>
            </p:nvSpPr>
            <p:spPr>
              <a:xfrm>
                <a:off x="6497733" y="2916649"/>
                <a:ext cx="4589540" cy="584775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נתון: הפונקציה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זוגית  </a:t>
                </a:r>
              </a:p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endParaRPr lang="he-IL" sz="16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19894F5-96C3-4ED0-8167-8697AF039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733" y="2916649"/>
                <a:ext cx="4589540" cy="584775"/>
              </a:xfrm>
              <a:prstGeom prst="rect">
                <a:avLst/>
              </a:prstGeom>
              <a:blipFill>
                <a:blip r:embed="rId2"/>
                <a:stretch>
                  <a:fillRect t="-2041" b="-1122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657CD5EB-8D66-4061-BB1B-83608F3C9F0A}"/>
              </a:ext>
            </a:extLst>
          </p:cNvPr>
          <p:cNvSpPr txBox="1"/>
          <p:nvPr/>
        </p:nvSpPr>
        <p:spPr>
          <a:xfrm>
            <a:off x="6638926" y="6040731"/>
            <a:ext cx="4589540" cy="338554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הנגזרת מקיימת את התנאי של פונקציה אי זוגית. </a:t>
            </a:r>
          </a:p>
        </p:txBody>
      </p:sp>
      <p:sp>
        <p:nvSpPr>
          <p:cNvPr id="39" name="חץ: למטה 38">
            <a:extLst>
              <a:ext uri="{FF2B5EF4-FFF2-40B4-BE49-F238E27FC236}">
                <a16:creationId xmlns:a16="http://schemas.microsoft.com/office/drawing/2014/main" id="{40974303-D426-4B4A-83F6-2452AA736979}"/>
              </a:ext>
            </a:extLst>
          </p:cNvPr>
          <p:cNvSpPr/>
          <p:nvPr/>
        </p:nvSpPr>
        <p:spPr>
          <a:xfrm>
            <a:off x="8734585" y="5492071"/>
            <a:ext cx="266700" cy="417216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9C243B73-7E94-467C-8A3E-45DEC812038C}"/>
                  </a:ext>
                </a:extLst>
              </p:cNvPr>
              <p:cNvSpPr/>
              <p:nvPr/>
            </p:nvSpPr>
            <p:spPr>
              <a:xfrm>
                <a:off x="8569791" y="3948808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" name="מלבן 2">
                <a:extLst>
                  <a:ext uri="{FF2B5EF4-FFF2-40B4-BE49-F238E27FC236}">
                    <a16:creationId xmlns:a16="http://schemas.microsoft.com/office/drawing/2014/main" id="{9C243B73-7E94-467C-8A3E-45DEC81203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9791" y="3948808"/>
                <a:ext cx="1194223" cy="369332"/>
              </a:xfrm>
              <a:prstGeom prst="rect">
                <a:avLst/>
              </a:prstGeom>
              <a:blipFill>
                <a:blip r:embed="rId3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B93216-0182-4E7A-A667-0F481516715D}"/>
                  </a:ext>
                </a:extLst>
              </p:cNvPr>
              <p:cNvSpPr txBox="1"/>
              <p:nvPr/>
            </p:nvSpPr>
            <p:spPr>
              <a:xfrm>
                <a:off x="935133" y="2916649"/>
                <a:ext cx="4589540" cy="584775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נתון: הפונקציה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אי זוגית  </a:t>
                </a:r>
              </a:p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=−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endParaRPr lang="he-IL" sz="16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B93216-0182-4E7A-A667-0F4815167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133" y="2916649"/>
                <a:ext cx="4589540" cy="584775"/>
              </a:xfrm>
              <a:prstGeom prst="rect">
                <a:avLst/>
              </a:prstGeom>
              <a:blipFill>
                <a:blip r:embed="rId4"/>
                <a:stretch>
                  <a:fillRect t="-2041" b="-1122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BA301AD6-33A7-41C8-B002-B68243FD91B9}"/>
              </a:ext>
            </a:extLst>
          </p:cNvPr>
          <p:cNvSpPr txBox="1"/>
          <p:nvPr/>
        </p:nvSpPr>
        <p:spPr>
          <a:xfrm>
            <a:off x="282852" y="1242666"/>
            <a:ext cx="5698848" cy="152926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נתונה פונקציה אי זוגית , גזירה בכל נקודה. </a:t>
            </a:r>
          </a:p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לפניך טענה: "פונקציית הנגזרת של הפונקציה הנתונה היא זוגית" </a:t>
            </a:r>
          </a:p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קבע אם הטענה נכונה או לא נכונה. </a:t>
            </a:r>
          </a:p>
          <a:p>
            <a:pPr>
              <a:lnSpc>
                <a:spcPct val="150000"/>
              </a:lnSpc>
            </a:pPr>
            <a:r>
              <a:rPr lang="he-IL" sz="1600" dirty="0">
                <a:latin typeface="Rubik" pitchFamily="2" charset="-79"/>
                <a:cs typeface="Rubik" pitchFamily="2" charset="-79"/>
              </a:rPr>
              <a:t>אם הטענה נכונה – הוכח אותה, אם לא- תן דוגמא נגדית.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8556B6E0-37B1-41AA-BE08-BB403F29956A}"/>
                  </a:ext>
                </a:extLst>
              </p:cNvPr>
              <p:cNvSpPr/>
              <p:nvPr/>
            </p:nvSpPr>
            <p:spPr>
              <a:xfrm>
                <a:off x="7240831" y="4582133"/>
                <a:ext cx="16271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" name="מלבן 1">
                <a:extLst>
                  <a:ext uri="{FF2B5EF4-FFF2-40B4-BE49-F238E27FC236}">
                    <a16:creationId xmlns:a16="http://schemas.microsoft.com/office/drawing/2014/main" id="{8556B6E0-37B1-41AA-BE08-BB403F2995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0831" y="4582133"/>
                <a:ext cx="1627104" cy="369332"/>
              </a:xfrm>
              <a:prstGeom prst="rect">
                <a:avLst/>
              </a:prstGeom>
              <a:blipFill>
                <a:blip r:embed="rId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חץ: למטה 23">
            <a:extLst>
              <a:ext uri="{FF2B5EF4-FFF2-40B4-BE49-F238E27FC236}">
                <a16:creationId xmlns:a16="http://schemas.microsoft.com/office/drawing/2014/main" id="{3081E541-CDD7-4157-9374-F782CB447DBD}"/>
              </a:ext>
            </a:extLst>
          </p:cNvPr>
          <p:cNvSpPr/>
          <p:nvPr/>
        </p:nvSpPr>
        <p:spPr>
          <a:xfrm rot="20053030" flipH="1">
            <a:off x="9136488" y="3485622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CD7B7CCC-CEA3-47BB-B66D-941C6AD9360C}"/>
                  </a:ext>
                </a:extLst>
              </p:cNvPr>
              <p:cNvSpPr/>
              <p:nvPr/>
            </p:nvSpPr>
            <p:spPr>
              <a:xfrm>
                <a:off x="7687665" y="3913318"/>
                <a:ext cx="1083310" cy="440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" name="מלבן 3">
                <a:extLst>
                  <a:ext uri="{FF2B5EF4-FFF2-40B4-BE49-F238E27FC236}">
                    <a16:creationId xmlns:a16="http://schemas.microsoft.com/office/drawing/2014/main" id="{CD7B7CCC-CEA3-47BB-B66D-941C6AD936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7665" y="3913318"/>
                <a:ext cx="1083310" cy="440313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מלבן 4">
            <a:extLst>
              <a:ext uri="{FF2B5EF4-FFF2-40B4-BE49-F238E27FC236}">
                <a16:creationId xmlns:a16="http://schemas.microsoft.com/office/drawing/2014/main" id="{4FC693B6-4E68-4ECF-96E9-316B7E36B756}"/>
              </a:ext>
            </a:extLst>
          </p:cNvPr>
          <p:cNvSpPr/>
          <p:nvPr/>
        </p:nvSpPr>
        <p:spPr>
          <a:xfrm>
            <a:off x="9469057" y="3690707"/>
            <a:ext cx="24400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Rubik" pitchFamily="2" charset="-79"/>
                <a:cs typeface="Rubik" pitchFamily="2" charset="-79"/>
              </a:rPr>
              <a:t>נגזור כל אגף של המשוואה: </a:t>
            </a:r>
          </a:p>
        </p:txBody>
      </p:sp>
      <p:sp>
        <p:nvSpPr>
          <p:cNvPr id="28" name="חץ: למטה 27">
            <a:extLst>
              <a:ext uri="{FF2B5EF4-FFF2-40B4-BE49-F238E27FC236}">
                <a16:creationId xmlns:a16="http://schemas.microsoft.com/office/drawing/2014/main" id="{AFBE4EC5-D354-4D05-9578-2411C0F005F8}"/>
              </a:ext>
            </a:extLst>
          </p:cNvPr>
          <p:cNvSpPr/>
          <p:nvPr/>
        </p:nvSpPr>
        <p:spPr>
          <a:xfrm rot="1546970">
            <a:off x="8264647" y="3468462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7E1C3E16-CAC1-45CB-9F61-2C5122430EC9}"/>
                  </a:ext>
                </a:extLst>
              </p:cNvPr>
              <p:cNvSpPr/>
              <p:nvPr/>
            </p:nvSpPr>
            <p:spPr>
              <a:xfrm>
                <a:off x="8588842" y="4601017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7E1C3E16-CAC1-45CB-9F61-2C5122430E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8842" y="4601017"/>
                <a:ext cx="1194223" cy="369332"/>
              </a:xfrm>
              <a:prstGeom prst="rect">
                <a:avLst/>
              </a:prstGeom>
              <a:blipFill>
                <a:blip r:embed="rId7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E2B1A43B-9604-4099-A385-C759032854FD}"/>
                  </a:ext>
                </a:extLst>
              </p:cNvPr>
              <p:cNvSpPr/>
              <p:nvPr/>
            </p:nvSpPr>
            <p:spPr>
              <a:xfrm>
                <a:off x="7818614" y="5023736"/>
                <a:ext cx="104932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0" name="מלבן 29">
                <a:extLst>
                  <a:ext uri="{FF2B5EF4-FFF2-40B4-BE49-F238E27FC236}">
                    <a16:creationId xmlns:a16="http://schemas.microsoft.com/office/drawing/2014/main" id="{E2B1A43B-9604-4099-A385-C759032854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8614" y="5023736"/>
                <a:ext cx="1049321" cy="369332"/>
              </a:xfrm>
              <a:prstGeom prst="rect">
                <a:avLst/>
              </a:prstGeom>
              <a:blipFill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7E7C3D1E-AFEC-45AD-8B60-89FBC53F5B24}"/>
                  </a:ext>
                </a:extLst>
              </p:cNvPr>
              <p:cNvSpPr/>
              <p:nvPr/>
            </p:nvSpPr>
            <p:spPr>
              <a:xfrm>
                <a:off x="8676925" y="5034849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1" name="מלבן 30">
                <a:extLst>
                  <a:ext uri="{FF2B5EF4-FFF2-40B4-BE49-F238E27FC236}">
                    <a16:creationId xmlns:a16="http://schemas.microsoft.com/office/drawing/2014/main" id="{7E7C3D1E-AFEC-45AD-8B60-89FBC53F5B2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6925" y="5034849"/>
                <a:ext cx="1194223" cy="369332"/>
              </a:xfrm>
              <a:prstGeom prst="rect">
                <a:avLst/>
              </a:prstGeom>
              <a:blipFill>
                <a:blip r:embed="rId9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BD951BD7-79D5-45D5-A2D7-E1FC4AD9B74E}"/>
                  </a:ext>
                </a:extLst>
              </p:cNvPr>
              <p:cNvSpPr/>
              <p:nvPr/>
            </p:nvSpPr>
            <p:spPr>
              <a:xfrm>
                <a:off x="2997666" y="3991289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2" name="מלבן 31">
                <a:extLst>
                  <a:ext uri="{FF2B5EF4-FFF2-40B4-BE49-F238E27FC236}">
                    <a16:creationId xmlns:a16="http://schemas.microsoft.com/office/drawing/2014/main" id="{BD951BD7-79D5-45D5-A2D7-E1FC4AD9B7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666" y="3991289"/>
                <a:ext cx="1194223" cy="369332"/>
              </a:xfrm>
              <a:prstGeom prst="rect">
                <a:avLst/>
              </a:prstGeom>
              <a:blipFill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חץ: למטה 32">
            <a:extLst>
              <a:ext uri="{FF2B5EF4-FFF2-40B4-BE49-F238E27FC236}">
                <a16:creationId xmlns:a16="http://schemas.microsoft.com/office/drawing/2014/main" id="{92F1536C-AD32-4F94-9262-2B16F6E31C0C}"/>
              </a:ext>
            </a:extLst>
          </p:cNvPr>
          <p:cNvSpPr/>
          <p:nvPr/>
        </p:nvSpPr>
        <p:spPr>
          <a:xfrm rot="20053030" flipH="1">
            <a:off x="3564363" y="3528103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מלבן 33">
                <a:extLst>
                  <a:ext uri="{FF2B5EF4-FFF2-40B4-BE49-F238E27FC236}">
                    <a16:creationId xmlns:a16="http://schemas.microsoft.com/office/drawing/2014/main" id="{94FB0548-FD90-45B6-89DC-20799BF8ACD0}"/>
                  </a:ext>
                </a:extLst>
              </p:cNvPr>
              <p:cNvSpPr/>
              <p:nvPr/>
            </p:nvSpPr>
            <p:spPr>
              <a:xfrm>
                <a:off x="2115540" y="3955799"/>
                <a:ext cx="1083310" cy="440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4" name="מלבן 33">
                <a:extLst>
                  <a:ext uri="{FF2B5EF4-FFF2-40B4-BE49-F238E27FC236}">
                    <a16:creationId xmlns:a16="http://schemas.microsoft.com/office/drawing/2014/main" id="{94FB0548-FD90-45B6-89DC-20799BF8AC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540" y="3955799"/>
                <a:ext cx="1083310" cy="440313"/>
              </a:xfrm>
              <a:prstGeom prst="rect">
                <a:avLst/>
              </a:prstGeom>
              <a:blipFill>
                <a:blip r:embed="rId11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חץ: למטה 36">
            <a:extLst>
              <a:ext uri="{FF2B5EF4-FFF2-40B4-BE49-F238E27FC236}">
                <a16:creationId xmlns:a16="http://schemas.microsoft.com/office/drawing/2014/main" id="{535E74A9-4523-45D7-845B-F6BC3046E499}"/>
              </a:ext>
            </a:extLst>
          </p:cNvPr>
          <p:cNvSpPr/>
          <p:nvPr/>
        </p:nvSpPr>
        <p:spPr>
          <a:xfrm rot="1546970">
            <a:off x="2692522" y="3510943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מלבן 39">
                <a:extLst>
                  <a:ext uri="{FF2B5EF4-FFF2-40B4-BE49-F238E27FC236}">
                    <a16:creationId xmlns:a16="http://schemas.microsoft.com/office/drawing/2014/main" id="{2C052E87-9EEF-4868-9CE5-842726E79765}"/>
                  </a:ext>
                </a:extLst>
              </p:cNvPr>
              <p:cNvSpPr/>
              <p:nvPr/>
            </p:nvSpPr>
            <p:spPr>
              <a:xfrm>
                <a:off x="1613314" y="4620108"/>
                <a:ext cx="16271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0" name="מלבן 39">
                <a:extLst>
                  <a:ext uri="{FF2B5EF4-FFF2-40B4-BE49-F238E27FC236}">
                    <a16:creationId xmlns:a16="http://schemas.microsoft.com/office/drawing/2014/main" id="{2C052E87-9EEF-4868-9CE5-842726E797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314" y="4620108"/>
                <a:ext cx="1627104" cy="369332"/>
              </a:xfrm>
              <a:prstGeom prst="rect">
                <a:avLst/>
              </a:prstGeom>
              <a:blipFill>
                <a:blip r:embed="rId1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מלבן 40">
                <a:extLst>
                  <a:ext uri="{FF2B5EF4-FFF2-40B4-BE49-F238E27FC236}">
                    <a16:creationId xmlns:a16="http://schemas.microsoft.com/office/drawing/2014/main" id="{C08D37B7-7800-46DB-8B43-645BCED27F9A}"/>
                  </a:ext>
                </a:extLst>
              </p:cNvPr>
              <p:cNvSpPr/>
              <p:nvPr/>
            </p:nvSpPr>
            <p:spPr>
              <a:xfrm>
                <a:off x="3016717" y="4617142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1" name="מלבן 40">
                <a:extLst>
                  <a:ext uri="{FF2B5EF4-FFF2-40B4-BE49-F238E27FC236}">
                    <a16:creationId xmlns:a16="http://schemas.microsoft.com/office/drawing/2014/main" id="{C08D37B7-7800-46DB-8B43-645BCED27F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717" y="4617142"/>
                <a:ext cx="1194223" cy="369332"/>
              </a:xfrm>
              <a:prstGeom prst="rect">
                <a:avLst/>
              </a:prstGeom>
              <a:blipFill>
                <a:blip r:embed="rId1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id="{4DE7A9AA-2CD0-4D94-85D7-471B401CDD07}"/>
              </a:ext>
            </a:extLst>
          </p:cNvPr>
          <p:cNvSpPr txBox="1"/>
          <p:nvPr/>
        </p:nvSpPr>
        <p:spPr>
          <a:xfrm>
            <a:off x="668107" y="6125439"/>
            <a:ext cx="4589540" cy="338554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הנגזרת מקיימת את התנאי של פונקציה זוגית. </a:t>
            </a:r>
          </a:p>
        </p:txBody>
      </p:sp>
      <p:sp>
        <p:nvSpPr>
          <p:cNvPr id="43" name="חץ: למטה 42">
            <a:extLst>
              <a:ext uri="{FF2B5EF4-FFF2-40B4-BE49-F238E27FC236}">
                <a16:creationId xmlns:a16="http://schemas.microsoft.com/office/drawing/2014/main" id="{0523DA4A-B452-4FD2-9E94-3EE36DE99A2A}"/>
              </a:ext>
            </a:extLst>
          </p:cNvPr>
          <p:cNvSpPr/>
          <p:nvPr/>
        </p:nvSpPr>
        <p:spPr>
          <a:xfrm>
            <a:off x="2962877" y="5623515"/>
            <a:ext cx="266700" cy="417216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מלבן 43">
                <a:extLst>
                  <a:ext uri="{FF2B5EF4-FFF2-40B4-BE49-F238E27FC236}">
                    <a16:creationId xmlns:a16="http://schemas.microsoft.com/office/drawing/2014/main" id="{B2453995-5CC6-4720-AA7A-B33222ADD7D6}"/>
                  </a:ext>
                </a:extLst>
              </p:cNvPr>
              <p:cNvSpPr/>
              <p:nvPr/>
            </p:nvSpPr>
            <p:spPr>
              <a:xfrm>
                <a:off x="2040407" y="5233274"/>
                <a:ext cx="104932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4" name="מלבן 43">
                <a:extLst>
                  <a:ext uri="{FF2B5EF4-FFF2-40B4-BE49-F238E27FC236}">
                    <a16:creationId xmlns:a16="http://schemas.microsoft.com/office/drawing/2014/main" id="{B2453995-5CC6-4720-AA7A-B33222ADD7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407" y="5233274"/>
                <a:ext cx="1049321" cy="369332"/>
              </a:xfrm>
              <a:prstGeom prst="rect">
                <a:avLst/>
              </a:prstGeom>
              <a:blipFill>
                <a:blip r:embed="rId1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מלבן 44">
                <a:extLst>
                  <a:ext uri="{FF2B5EF4-FFF2-40B4-BE49-F238E27FC236}">
                    <a16:creationId xmlns:a16="http://schemas.microsoft.com/office/drawing/2014/main" id="{DA7390BC-CEA6-4739-A4FC-B7703E0E4604}"/>
                  </a:ext>
                </a:extLst>
              </p:cNvPr>
              <p:cNvSpPr/>
              <p:nvPr/>
            </p:nvSpPr>
            <p:spPr>
              <a:xfrm>
                <a:off x="2860304" y="5243729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5" name="מלבן 44">
                <a:extLst>
                  <a:ext uri="{FF2B5EF4-FFF2-40B4-BE49-F238E27FC236}">
                    <a16:creationId xmlns:a16="http://schemas.microsoft.com/office/drawing/2014/main" id="{DA7390BC-CEA6-4739-A4FC-B7703E0E46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0304" y="5243729"/>
                <a:ext cx="1194223" cy="369332"/>
              </a:xfrm>
              <a:prstGeom prst="rect">
                <a:avLst/>
              </a:prstGeom>
              <a:blipFill>
                <a:blip r:embed="rId15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מלבן 34">
            <a:extLst>
              <a:ext uri="{FF2B5EF4-FFF2-40B4-BE49-F238E27FC236}">
                <a16:creationId xmlns:a16="http://schemas.microsoft.com/office/drawing/2014/main" id="{E484CEDA-21DE-46F6-9535-4A19CAB89BBB}"/>
              </a:ext>
            </a:extLst>
          </p:cNvPr>
          <p:cNvSpPr/>
          <p:nvPr/>
        </p:nvSpPr>
        <p:spPr>
          <a:xfrm>
            <a:off x="4416203" y="4995445"/>
            <a:ext cx="1218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Rubik" pitchFamily="2" charset="-79"/>
                <a:cs typeface="Rubik" pitchFamily="2" charset="-79"/>
              </a:rPr>
              <a:t>נחלק ב (1-):</a:t>
            </a:r>
          </a:p>
        </p:txBody>
      </p:sp>
    </p:spTree>
    <p:extLst>
      <p:ext uri="{BB962C8B-B14F-4D97-AF65-F5344CB8AC3E}">
        <p14:creationId xmlns:p14="http://schemas.microsoft.com/office/powerpoint/2010/main" val="1024580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6" grpId="0" animBg="1"/>
      <p:bldP spid="39" grpId="0" animBg="1"/>
      <p:bldP spid="3" grpId="0"/>
      <p:bldP spid="14" grpId="0" animBg="1"/>
      <p:bldP spid="23" grpId="0" animBg="1"/>
      <p:bldP spid="2" grpId="0"/>
      <p:bldP spid="4" grpId="0"/>
      <p:bldP spid="5" grpId="0"/>
      <p:bldP spid="28" grpId="0" animBg="1"/>
      <p:bldP spid="29" grpId="0"/>
      <p:bldP spid="30" grpId="0"/>
      <p:bldP spid="31" grpId="0"/>
      <p:bldP spid="32" grpId="0"/>
      <p:bldP spid="33" grpId="0" animBg="1"/>
      <p:bldP spid="34" grpId="0"/>
      <p:bldP spid="37" grpId="0" animBg="1"/>
      <p:bldP spid="40" grpId="0"/>
      <p:bldP spid="41" grpId="0"/>
      <p:bldP spid="42" grpId="0" animBg="1"/>
      <p:bldP spid="43" grpId="0" animBg="1"/>
      <p:bldP spid="44" grpId="0"/>
      <p:bldP spid="45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1">
            <a:extLst>
              <a:ext uri="{FF2B5EF4-FFF2-40B4-BE49-F238E27FC236}">
                <a16:creationId xmlns:a16="http://schemas.microsoft.com/office/drawing/2014/main" id="{DDAF7739-F17B-4455-B5A8-21EA316D8E52}"/>
              </a:ext>
            </a:extLst>
          </p:cNvPr>
          <p:cNvSpPr txBox="1">
            <a:spLocks/>
          </p:cNvSpPr>
          <p:nvPr/>
        </p:nvSpPr>
        <p:spPr>
          <a:xfrm>
            <a:off x="395996" y="-31091"/>
            <a:ext cx="11400007" cy="7513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>
              <a:lnSpc>
                <a:spcPct val="150000"/>
              </a:lnSpc>
            </a:pPr>
            <a:r>
              <a:rPr lang="he-IL" sz="3000" u="sng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שאלה למחשבה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F07CB23-04FE-43F9-8684-4AC78E1E3273}"/>
              </a:ext>
            </a:extLst>
          </p:cNvPr>
          <p:cNvSpPr txBox="1"/>
          <p:nvPr/>
        </p:nvSpPr>
        <p:spPr>
          <a:xfrm>
            <a:off x="6638926" y="774452"/>
            <a:ext cx="5270222" cy="461665"/>
          </a:xfrm>
          <a:prstGeom prst="rect">
            <a:avLst/>
          </a:prstGeom>
          <a:noFill/>
          <a:ln>
            <a:noFill/>
          </a:ln>
        </p:spPr>
        <p:txBody>
          <a:bodyPr wrap="square" rtlCol="1">
            <a:spAutoFit/>
          </a:bodyPr>
          <a:lstStyle/>
          <a:p>
            <a:r>
              <a:rPr lang="he-IL" sz="2400" b="1" u="sng" dirty="0">
                <a:solidFill>
                  <a:srgbClr val="8A0437"/>
                </a:solidFill>
                <a:latin typeface="Rubik" pitchFamily="2" charset="-79"/>
                <a:cs typeface="Rubik" pitchFamily="2" charset="-79"/>
              </a:rPr>
              <a:t>לסיכום : </a:t>
            </a:r>
          </a:p>
        </p:txBody>
      </p:sp>
      <p:pic>
        <p:nvPicPr>
          <p:cNvPr id="52" name="תמונה 51">
            <a:extLst>
              <a:ext uri="{FF2B5EF4-FFF2-40B4-BE49-F238E27FC236}">
                <a16:creationId xmlns:a16="http://schemas.microsoft.com/office/drawing/2014/main" id="{5A10702C-A63E-4387-B64B-537038CC0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1850"/>
            <a:ext cx="12192000" cy="9461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DFEE6A-4D14-4DF3-9C8B-6AC74D61E192}"/>
                  </a:ext>
                </a:extLst>
              </p:cNvPr>
              <p:cNvSpPr txBox="1"/>
              <p:nvPr/>
            </p:nvSpPr>
            <p:spPr>
              <a:xfrm>
                <a:off x="6456426" y="688379"/>
                <a:ext cx="3256757" cy="584775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נתון: הפונקציה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זוגית  </a:t>
                </a:r>
              </a:p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endParaRPr lang="he-IL" sz="16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7DFEE6A-4D14-4DF3-9C8B-6AC74D61E1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426" y="688379"/>
                <a:ext cx="3256757" cy="584775"/>
              </a:xfrm>
              <a:prstGeom prst="rect">
                <a:avLst/>
              </a:prstGeom>
              <a:blipFill>
                <a:blip r:embed="rId3"/>
                <a:stretch>
                  <a:fillRect t="-2041" b="-1122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DF40C2E5-FBCF-4CDE-B799-B2DCE1E736CB}"/>
              </a:ext>
            </a:extLst>
          </p:cNvPr>
          <p:cNvSpPr txBox="1"/>
          <p:nvPr/>
        </p:nvSpPr>
        <p:spPr>
          <a:xfrm>
            <a:off x="5847953" y="3939462"/>
            <a:ext cx="4589540" cy="338554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הנגזרת מקיימת את התנאי של פונקציה אי זוגית. </a:t>
            </a:r>
          </a:p>
        </p:txBody>
      </p:sp>
      <p:sp>
        <p:nvSpPr>
          <p:cNvPr id="18" name="חץ: למטה 17">
            <a:extLst>
              <a:ext uri="{FF2B5EF4-FFF2-40B4-BE49-F238E27FC236}">
                <a16:creationId xmlns:a16="http://schemas.microsoft.com/office/drawing/2014/main" id="{C8DDB9BF-4F07-466C-83F6-33359BEEF7B8}"/>
              </a:ext>
            </a:extLst>
          </p:cNvPr>
          <p:cNvSpPr/>
          <p:nvPr/>
        </p:nvSpPr>
        <p:spPr>
          <a:xfrm>
            <a:off x="8084805" y="3313467"/>
            <a:ext cx="266700" cy="417216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F5323BDB-8761-42EB-9B66-A05C91BEA497}"/>
                  </a:ext>
                </a:extLst>
              </p:cNvPr>
              <p:cNvSpPr/>
              <p:nvPr/>
            </p:nvSpPr>
            <p:spPr>
              <a:xfrm>
                <a:off x="7920011" y="1770204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19" name="מלבן 18">
                <a:extLst>
                  <a:ext uri="{FF2B5EF4-FFF2-40B4-BE49-F238E27FC236}">
                    <a16:creationId xmlns:a16="http://schemas.microsoft.com/office/drawing/2014/main" id="{F5323BDB-8761-42EB-9B66-A05C91BEA4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011" y="1770204"/>
                <a:ext cx="1194223" cy="369332"/>
              </a:xfrm>
              <a:prstGeom prst="rect">
                <a:avLst/>
              </a:prstGeom>
              <a:blipFill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EE18A64-ABFB-4C32-89E3-088CA8E42CDD}"/>
                  </a:ext>
                </a:extLst>
              </p:cNvPr>
              <p:cNvSpPr txBox="1"/>
              <p:nvPr/>
            </p:nvSpPr>
            <p:spPr>
              <a:xfrm>
                <a:off x="554606" y="720290"/>
                <a:ext cx="3256756" cy="584775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נתון: הפונקציה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(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𝑥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)</m:t>
                    </m:r>
                  </m:oMath>
                </a14:m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אי זוגית  </a:t>
                </a:r>
              </a:p>
              <a:p>
                <a:pPr algn="ctr"/>
                <a:r>
                  <a:rPr lang="he-IL" sz="1600" dirty="0">
                    <a:latin typeface="Rubik" pitchFamily="2" charset="-79"/>
                    <a:cs typeface="Rubik" pitchFamily="2" charset="-79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−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=−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cs typeface="Rubik" pitchFamily="2" charset="-79"/>
                      </a:rPr>
                      <m:t>𝑓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cs typeface="Rubik" pitchFamily="2" charset="-79"/>
                          </a:rPr>
                          <m:t>𝑥</m:t>
                        </m:r>
                      </m:e>
                    </m:d>
                  </m:oMath>
                </a14:m>
                <a:endParaRPr lang="he-IL" sz="16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EE18A64-ABFB-4C32-89E3-088CA8E42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06" y="720290"/>
                <a:ext cx="3256756" cy="584775"/>
              </a:xfrm>
              <a:prstGeom prst="rect">
                <a:avLst/>
              </a:prstGeom>
              <a:blipFill>
                <a:blip r:embed="rId5"/>
                <a:stretch>
                  <a:fillRect t="-2041" b="-1122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97E15BFE-043E-4FDF-81FE-C439F4534B82}"/>
                  </a:ext>
                </a:extLst>
              </p:cNvPr>
              <p:cNvSpPr/>
              <p:nvPr/>
            </p:nvSpPr>
            <p:spPr>
              <a:xfrm>
                <a:off x="6591051" y="2403529"/>
                <a:ext cx="16271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1" name="מלבן 20">
                <a:extLst>
                  <a:ext uri="{FF2B5EF4-FFF2-40B4-BE49-F238E27FC236}">
                    <a16:creationId xmlns:a16="http://schemas.microsoft.com/office/drawing/2014/main" id="{97E15BFE-043E-4FDF-81FE-C439F4534B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1051" y="2403529"/>
                <a:ext cx="1627104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חץ: למטה 21">
            <a:extLst>
              <a:ext uri="{FF2B5EF4-FFF2-40B4-BE49-F238E27FC236}">
                <a16:creationId xmlns:a16="http://schemas.microsoft.com/office/drawing/2014/main" id="{161B47A1-DC64-40D1-923B-3BDBA0917E7C}"/>
              </a:ext>
            </a:extLst>
          </p:cNvPr>
          <p:cNvSpPr/>
          <p:nvPr/>
        </p:nvSpPr>
        <p:spPr>
          <a:xfrm rot="20053030" flipH="1">
            <a:off x="8420213" y="1295664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B1ACA853-3029-4D28-BDBF-0B1E2DBA845C}"/>
                  </a:ext>
                </a:extLst>
              </p:cNvPr>
              <p:cNvSpPr/>
              <p:nvPr/>
            </p:nvSpPr>
            <p:spPr>
              <a:xfrm>
                <a:off x="7037885" y="1734714"/>
                <a:ext cx="1083310" cy="440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3" name="מלבן 22">
                <a:extLst>
                  <a:ext uri="{FF2B5EF4-FFF2-40B4-BE49-F238E27FC236}">
                    <a16:creationId xmlns:a16="http://schemas.microsoft.com/office/drawing/2014/main" id="{B1ACA853-3029-4D28-BDBF-0B1E2DBA84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885" y="1734714"/>
                <a:ext cx="1083310" cy="440313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מלבן 23">
            <a:extLst>
              <a:ext uri="{FF2B5EF4-FFF2-40B4-BE49-F238E27FC236}">
                <a16:creationId xmlns:a16="http://schemas.microsoft.com/office/drawing/2014/main" id="{BAFFF135-CBC0-4337-B125-80A0B339DD80}"/>
              </a:ext>
            </a:extLst>
          </p:cNvPr>
          <p:cNvSpPr/>
          <p:nvPr/>
        </p:nvSpPr>
        <p:spPr>
          <a:xfrm>
            <a:off x="8819277" y="1512103"/>
            <a:ext cx="24400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Rubik" pitchFamily="2" charset="-79"/>
                <a:cs typeface="Rubik" pitchFamily="2" charset="-79"/>
              </a:rPr>
              <a:t>נגזור כל אגף של המשוואה: </a:t>
            </a:r>
          </a:p>
        </p:txBody>
      </p:sp>
      <p:sp>
        <p:nvSpPr>
          <p:cNvPr id="25" name="חץ: למטה 24">
            <a:extLst>
              <a:ext uri="{FF2B5EF4-FFF2-40B4-BE49-F238E27FC236}">
                <a16:creationId xmlns:a16="http://schemas.microsoft.com/office/drawing/2014/main" id="{89C1E748-B12D-4C7C-80E7-32B6ABE6A9C3}"/>
              </a:ext>
            </a:extLst>
          </p:cNvPr>
          <p:cNvSpPr/>
          <p:nvPr/>
        </p:nvSpPr>
        <p:spPr>
          <a:xfrm rot="1546970">
            <a:off x="7496877" y="1293491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3A07A307-C40E-436B-84F8-26BD68A994AB}"/>
                  </a:ext>
                </a:extLst>
              </p:cNvPr>
              <p:cNvSpPr/>
              <p:nvPr/>
            </p:nvSpPr>
            <p:spPr>
              <a:xfrm>
                <a:off x="7939062" y="2422413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6" name="מלבן 25">
                <a:extLst>
                  <a:ext uri="{FF2B5EF4-FFF2-40B4-BE49-F238E27FC236}">
                    <a16:creationId xmlns:a16="http://schemas.microsoft.com/office/drawing/2014/main" id="{3A07A307-C40E-436B-84F8-26BD68A994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9062" y="2422413"/>
                <a:ext cx="1194223" cy="369332"/>
              </a:xfrm>
              <a:prstGeom prst="rect">
                <a:avLst/>
              </a:prstGeom>
              <a:blipFill>
                <a:blip r:embed="rId8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8D2F3DBC-019F-454D-90E0-771E7CC6CD25}"/>
                  </a:ext>
                </a:extLst>
              </p:cNvPr>
              <p:cNvSpPr/>
              <p:nvPr/>
            </p:nvSpPr>
            <p:spPr>
              <a:xfrm>
                <a:off x="7168834" y="2845132"/>
                <a:ext cx="104932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7" name="מלבן 26">
                <a:extLst>
                  <a:ext uri="{FF2B5EF4-FFF2-40B4-BE49-F238E27FC236}">
                    <a16:creationId xmlns:a16="http://schemas.microsoft.com/office/drawing/2014/main" id="{8D2F3DBC-019F-454D-90E0-771E7CC6CD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834" y="2845132"/>
                <a:ext cx="1049321" cy="369332"/>
              </a:xfrm>
              <a:prstGeom prst="rect">
                <a:avLst/>
              </a:prstGeom>
              <a:blipFill>
                <a:blip r:embed="rId9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34E24CAE-B07E-4DE7-B6B3-F0A4579D9366}"/>
                  </a:ext>
                </a:extLst>
              </p:cNvPr>
              <p:cNvSpPr/>
              <p:nvPr/>
            </p:nvSpPr>
            <p:spPr>
              <a:xfrm>
                <a:off x="8027145" y="2856245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8" name="מלבן 27">
                <a:extLst>
                  <a:ext uri="{FF2B5EF4-FFF2-40B4-BE49-F238E27FC236}">
                    <a16:creationId xmlns:a16="http://schemas.microsoft.com/office/drawing/2014/main" id="{34E24CAE-B07E-4DE7-B6B3-F0A4579D93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7145" y="2856245"/>
                <a:ext cx="1194223" cy="369332"/>
              </a:xfrm>
              <a:prstGeom prst="rect">
                <a:avLst/>
              </a:prstGeom>
              <a:blipFill>
                <a:blip r:embed="rId10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B721F860-A575-4235-B709-7C40A32C0E30}"/>
                  </a:ext>
                </a:extLst>
              </p:cNvPr>
              <p:cNvSpPr/>
              <p:nvPr/>
            </p:nvSpPr>
            <p:spPr>
              <a:xfrm>
                <a:off x="1947984" y="1773838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29" name="מלבן 28">
                <a:extLst>
                  <a:ext uri="{FF2B5EF4-FFF2-40B4-BE49-F238E27FC236}">
                    <a16:creationId xmlns:a16="http://schemas.microsoft.com/office/drawing/2014/main" id="{B721F860-A575-4235-B709-7C40A32C0E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984" y="1773838"/>
                <a:ext cx="1194223" cy="369332"/>
              </a:xfrm>
              <a:prstGeom prst="rect">
                <a:avLst/>
              </a:prstGeom>
              <a:blipFill>
                <a:blip r:embed="rId1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חץ: למטה 35">
            <a:extLst>
              <a:ext uri="{FF2B5EF4-FFF2-40B4-BE49-F238E27FC236}">
                <a16:creationId xmlns:a16="http://schemas.microsoft.com/office/drawing/2014/main" id="{0CDB5AB8-672A-4239-A503-9535BBE4E43B}"/>
              </a:ext>
            </a:extLst>
          </p:cNvPr>
          <p:cNvSpPr/>
          <p:nvPr/>
        </p:nvSpPr>
        <p:spPr>
          <a:xfrm rot="20053030" flipH="1">
            <a:off x="2514681" y="1310652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AB2DA26C-BDCD-4634-A1A8-D554625CD097}"/>
                  </a:ext>
                </a:extLst>
              </p:cNvPr>
              <p:cNvSpPr/>
              <p:nvPr/>
            </p:nvSpPr>
            <p:spPr>
              <a:xfrm>
                <a:off x="1065858" y="1738348"/>
                <a:ext cx="1083310" cy="440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cs typeface="Rubik" pitchFamily="2" charset="-79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cs typeface="Rubik" pitchFamily="2" charset="-79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39" name="מלבן 38">
                <a:extLst>
                  <a:ext uri="{FF2B5EF4-FFF2-40B4-BE49-F238E27FC236}">
                    <a16:creationId xmlns:a16="http://schemas.microsoft.com/office/drawing/2014/main" id="{AB2DA26C-BDCD-4634-A1A8-D554625CD0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858" y="1738348"/>
                <a:ext cx="1083310" cy="440313"/>
              </a:xfrm>
              <a:prstGeom prst="rect">
                <a:avLst/>
              </a:prstGeom>
              <a:blipFill>
                <a:blip r:embed="rId12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חץ: למטה 41">
            <a:extLst>
              <a:ext uri="{FF2B5EF4-FFF2-40B4-BE49-F238E27FC236}">
                <a16:creationId xmlns:a16="http://schemas.microsoft.com/office/drawing/2014/main" id="{441D674A-5287-4174-8553-C9806185E07F}"/>
              </a:ext>
            </a:extLst>
          </p:cNvPr>
          <p:cNvSpPr/>
          <p:nvPr/>
        </p:nvSpPr>
        <p:spPr>
          <a:xfrm rot="1546970">
            <a:off x="1642840" y="1293492"/>
            <a:ext cx="231922" cy="477362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מלבן 43">
                <a:extLst>
                  <a:ext uri="{FF2B5EF4-FFF2-40B4-BE49-F238E27FC236}">
                    <a16:creationId xmlns:a16="http://schemas.microsoft.com/office/drawing/2014/main" id="{1A5EC107-D351-42E1-8EE9-661233C54812}"/>
                  </a:ext>
                </a:extLst>
              </p:cNvPr>
              <p:cNvSpPr/>
              <p:nvPr/>
            </p:nvSpPr>
            <p:spPr>
              <a:xfrm>
                <a:off x="563632" y="2402657"/>
                <a:ext cx="16271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)∙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Rubik" pitchFamily="2" charset="-79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4" name="מלבן 43">
                <a:extLst>
                  <a:ext uri="{FF2B5EF4-FFF2-40B4-BE49-F238E27FC236}">
                    <a16:creationId xmlns:a16="http://schemas.microsoft.com/office/drawing/2014/main" id="{1A5EC107-D351-42E1-8EE9-661233C548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32" y="2402657"/>
                <a:ext cx="1627104" cy="369332"/>
              </a:xfrm>
              <a:prstGeom prst="rect">
                <a:avLst/>
              </a:prstGeom>
              <a:blipFill>
                <a:blip r:embed="rId13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מלבן 44">
                <a:extLst>
                  <a:ext uri="{FF2B5EF4-FFF2-40B4-BE49-F238E27FC236}">
                    <a16:creationId xmlns:a16="http://schemas.microsoft.com/office/drawing/2014/main" id="{C134E0D4-1178-4D51-B4EE-BDC797F6AEA4}"/>
                  </a:ext>
                </a:extLst>
              </p:cNvPr>
              <p:cNvSpPr/>
              <p:nvPr/>
            </p:nvSpPr>
            <p:spPr>
              <a:xfrm>
                <a:off x="1913195" y="2436953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5" name="מלבן 44">
                <a:extLst>
                  <a:ext uri="{FF2B5EF4-FFF2-40B4-BE49-F238E27FC236}">
                    <a16:creationId xmlns:a16="http://schemas.microsoft.com/office/drawing/2014/main" id="{C134E0D4-1178-4D51-B4EE-BDC797F6AE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195" y="2436953"/>
                <a:ext cx="1194223" cy="369332"/>
              </a:xfrm>
              <a:prstGeom prst="rect">
                <a:avLst/>
              </a:prstGeom>
              <a:blipFill>
                <a:blip r:embed="rId14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7FBE1402-72C3-4C0C-A6A7-BCCDD7582809}"/>
              </a:ext>
            </a:extLst>
          </p:cNvPr>
          <p:cNvSpPr txBox="1"/>
          <p:nvPr/>
        </p:nvSpPr>
        <p:spPr>
          <a:xfrm>
            <a:off x="287580" y="3929080"/>
            <a:ext cx="4589540" cy="338554"/>
          </a:xfrm>
          <a:prstGeom prst="rect">
            <a:avLst/>
          </a:prstGeom>
          <a:noFill/>
          <a:ln>
            <a:solidFill>
              <a:srgbClr val="D5C2F9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1600" dirty="0">
                <a:latin typeface="Rubik" pitchFamily="2" charset="-79"/>
                <a:cs typeface="Rubik" pitchFamily="2" charset="-79"/>
              </a:rPr>
              <a:t>הנגזרת מקיימת את התנאי של פונקציה זוגית. </a:t>
            </a:r>
          </a:p>
        </p:txBody>
      </p:sp>
      <p:sp>
        <p:nvSpPr>
          <p:cNvPr id="48" name="חץ: למטה 47">
            <a:extLst>
              <a:ext uri="{FF2B5EF4-FFF2-40B4-BE49-F238E27FC236}">
                <a16:creationId xmlns:a16="http://schemas.microsoft.com/office/drawing/2014/main" id="{99C29245-A186-4013-8EE2-6948DE03FC68}"/>
              </a:ext>
            </a:extLst>
          </p:cNvPr>
          <p:cNvSpPr/>
          <p:nvPr/>
        </p:nvSpPr>
        <p:spPr>
          <a:xfrm>
            <a:off x="1913195" y="3406064"/>
            <a:ext cx="266700" cy="417216"/>
          </a:xfrm>
          <a:prstGeom prst="downArrow">
            <a:avLst>
              <a:gd name="adj1" fmla="val 50000"/>
              <a:gd name="adj2" fmla="val 46429"/>
            </a:avLst>
          </a:prstGeom>
          <a:solidFill>
            <a:srgbClr val="8A043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מלבן 48">
                <a:extLst>
                  <a:ext uri="{FF2B5EF4-FFF2-40B4-BE49-F238E27FC236}">
                    <a16:creationId xmlns:a16="http://schemas.microsoft.com/office/drawing/2014/main" id="{7CEBFF9D-8B1F-40E1-94DC-1C7FFDD379E4}"/>
                  </a:ext>
                </a:extLst>
              </p:cNvPr>
              <p:cNvSpPr/>
              <p:nvPr/>
            </p:nvSpPr>
            <p:spPr>
              <a:xfrm>
                <a:off x="990725" y="3015823"/>
                <a:ext cx="1049321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𝑓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  <a:cs typeface="Rubik" pitchFamily="2" charset="-79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(−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49" name="מלבן 48">
                <a:extLst>
                  <a:ext uri="{FF2B5EF4-FFF2-40B4-BE49-F238E27FC236}">
                    <a16:creationId xmlns:a16="http://schemas.microsoft.com/office/drawing/2014/main" id="{7CEBFF9D-8B1F-40E1-94DC-1C7FFDD379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725" y="3015823"/>
                <a:ext cx="1049321" cy="369332"/>
              </a:xfrm>
              <a:prstGeom prst="rect">
                <a:avLst/>
              </a:prstGeom>
              <a:blipFill>
                <a:blip r:embed="rId15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מלבן 49">
                <a:extLst>
                  <a:ext uri="{FF2B5EF4-FFF2-40B4-BE49-F238E27FC236}">
                    <a16:creationId xmlns:a16="http://schemas.microsoft.com/office/drawing/2014/main" id="{1F04CCC1-BDB8-4B11-A002-A9D6D2800F80}"/>
                  </a:ext>
                </a:extLst>
              </p:cNvPr>
              <p:cNvSpPr/>
              <p:nvPr/>
            </p:nvSpPr>
            <p:spPr>
              <a:xfrm>
                <a:off x="1849036" y="3026936"/>
                <a:ext cx="119422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𝑓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′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)</m:t>
                      </m:r>
                    </m:oMath>
                  </m:oMathPara>
                </a14:m>
                <a:endParaRPr lang="he-IL" dirty="0"/>
              </a:p>
            </p:txBody>
          </p:sp>
        </mc:Choice>
        <mc:Fallback xmlns="">
          <p:sp>
            <p:nvSpPr>
              <p:cNvPr id="50" name="מלבן 49">
                <a:extLst>
                  <a:ext uri="{FF2B5EF4-FFF2-40B4-BE49-F238E27FC236}">
                    <a16:creationId xmlns:a16="http://schemas.microsoft.com/office/drawing/2014/main" id="{1F04CCC1-BDB8-4B11-A002-A9D6D2800F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9036" y="3026936"/>
                <a:ext cx="1194223" cy="369332"/>
              </a:xfrm>
              <a:prstGeom prst="rect">
                <a:avLst/>
              </a:prstGeom>
              <a:blipFill>
                <a:blip r:embed="rId16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95C69CF7-33FE-4E79-85B9-6194A8E90E90}"/>
              </a:ext>
            </a:extLst>
          </p:cNvPr>
          <p:cNvSpPr txBox="1"/>
          <p:nvPr/>
        </p:nvSpPr>
        <p:spPr>
          <a:xfrm>
            <a:off x="5573530" y="4739617"/>
            <a:ext cx="5289250" cy="400110"/>
          </a:xfrm>
          <a:prstGeom prst="rect">
            <a:avLst/>
          </a:prstGeom>
          <a:noFill/>
          <a:ln w="38100">
            <a:solidFill>
              <a:srgbClr val="8A0437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הנגזרת של פונקציה זוגית היא פונקציה אי – זוגית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5AD21DC-27E6-4B55-8BEF-510304EC6D7A}"/>
              </a:ext>
            </a:extLst>
          </p:cNvPr>
          <p:cNvSpPr txBox="1"/>
          <p:nvPr/>
        </p:nvSpPr>
        <p:spPr>
          <a:xfrm>
            <a:off x="70117" y="4739617"/>
            <a:ext cx="5132145" cy="400110"/>
          </a:xfrm>
          <a:prstGeom prst="rect">
            <a:avLst/>
          </a:prstGeom>
          <a:noFill/>
          <a:ln w="38100">
            <a:solidFill>
              <a:srgbClr val="8A0437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>
                <a:latin typeface="Rubik" pitchFamily="2" charset="-79"/>
                <a:cs typeface="Rubik" pitchFamily="2" charset="-79"/>
              </a:rPr>
              <a:t>הנגזרת של פונקציה אי -זוגית היא פונקציה זוגית </a:t>
            </a:r>
          </a:p>
        </p:txBody>
      </p:sp>
      <p:sp>
        <p:nvSpPr>
          <p:cNvPr id="54" name="מלבן 53">
            <a:extLst>
              <a:ext uri="{FF2B5EF4-FFF2-40B4-BE49-F238E27FC236}">
                <a16:creationId xmlns:a16="http://schemas.microsoft.com/office/drawing/2014/main" id="{643A9CBD-77FB-48FE-8FDE-920C03136E73}"/>
              </a:ext>
            </a:extLst>
          </p:cNvPr>
          <p:cNvSpPr/>
          <p:nvPr/>
        </p:nvSpPr>
        <p:spPr>
          <a:xfrm>
            <a:off x="2784307" y="1443968"/>
            <a:ext cx="24400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Rubik" pitchFamily="2" charset="-79"/>
                <a:cs typeface="Rubik" pitchFamily="2" charset="-79"/>
              </a:rPr>
              <a:t>נגזור כל אגף של המשוואה: </a:t>
            </a:r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D8F4DB50-6D95-495C-973D-F3D8D3157C65}"/>
              </a:ext>
            </a:extLst>
          </p:cNvPr>
          <p:cNvSpPr/>
          <p:nvPr/>
        </p:nvSpPr>
        <p:spPr>
          <a:xfrm>
            <a:off x="2498116" y="2785408"/>
            <a:ext cx="12186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1600" dirty="0">
                <a:latin typeface="Rubik" pitchFamily="2" charset="-79"/>
                <a:cs typeface="Rubik" pitchFamily="2" charset="-79"/>
              </a:rPr>
              <a:t>נחלק ב (1-):</a:t>
            </a:r>
          </a:p>
        </p:txBody>
      </p:sp>
    </p:spTree>
    <p:extLst>
      <p:ext uri="{BB962C8B-B14F-4D97-AF65-F5344CB8AC3E}">
        <p14:creationId xmlns:p14="http://schemas.microsoft.com/office/powerpoint/2010/main" val="13686792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11363</TotalTime>
  <Words>2480</Words>
  <Application>Microsoft Office PowerPoint</Application>
  <PresentationFormat>מסך רחב</PresentationFormat>
  <Paragraphs>426</Paragraphs>
  <Slides>23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8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Cambria Math</vt:lpstr>
      <vt:lpstr>Helvetica Neue</vt:lpstr>
      <vt:lpstr>Rubik</vt:lpstr>
      <vt:lpstr>Times New Roman</vt:lpstr>
      <vt:lpstr>Wingdings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רימה דריזין</dc:creator>
  <cp:lastModifiedBy>רימה דריזין</cp:lastModifiedBy>
  <cp:revision>72</cp:revision>
  <dcterms:created xsi:type="dcterms:W3CDTF">2024-11-28T09:24:57Z</dcterms:created>
  <dcterms:modified xsi:type="dcterms:W3CDTF">2024-12-29T10:00:55Z</dcterms:modified>
</cp:coreProperties>
</file>