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96" r:id="rId2"/>
    <p:sldId id="317" r:id="rId3"/>
    <p:sldId id="298" r:id="rId4"/>
    <p:sldId id="309" r:id="rId5"/>
    <p:sldId id="300" r:id="rId6"/>
    <p:sldId id="310" r:id="rId7"/>
    <p:sldId id="311" r:id="rId8"/>
    <p:sldId id="312" r:id="rId9"/>
    <p:sldId id="304" r:id="rId10"/>
    <p:sldId id="305" r:id="rId11"/>
    <p:sldId id="314" r:id="rId12"/>
    <p:sldId id="315" r:id="rId13"/>
    <p:sldId id="316" r:id="rId14"/>
    <p:sldId id="307" r:id="rId15"/>
    <p:sldId id="308" r:id="rId16"/>
    <p:sldId id="343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0A3E"/>
    <a:srgbClr val="D5C2F9"/>
    <a:srgbClr val="F8D9B8"/>
    <a:srgbClr val="2B6FB2"/>
    <a:srgbClr val="5F41A6"/>
    <a:srgbClr val="CE59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DBED569-4797-4DF1-A0F4-6AAB3CD982D8}" styleName="סגנון בהיר 3 - הדגשה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EC20E35-A176-4012-BC5E-935CFFF8708E}" styleName="סגנון ביניים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929" autoAdjust="0"/>
    <p:restoredTop sz="90566" autoAdjust="0"/>
  </p:normalViewPr>
  <p:slideViewPr>
    <p:cSldViewPr snapToGrid="0">
      <p:cViewPr varScale="1">
        <p:scale>
          <a:sx n="32" d="100"/>
          <a:sy n="32" d="100"/>
        </p:scale>
        <p:origin x="360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 and houmous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Bowl of pappardelle pasta with parsley butter, roasted hazelnuts and shaved parmesan cheese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7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0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Bowl of salad with fried rice, boiled eggs and chopsticks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Bowl with salmon cakes, salad and houmous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Bowl of pappardelle pasta with parsley butter, roasted hazelnuts and shaved parmesan chees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owl of salad with fried rice, boiled eggs and chopsticks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17463-AB25-43F0-A74E-FCE0D9CA74ED}" type="datetimeFigureOut">
              <a:rPr lang="he-IL" smtClean="0"/>
              <a:t>כ"ח/כסלו/תשפ"ה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993391" y="13076008"/>
            <a:ext cx="384721" cy="379591"/>
          </a:xfrm>
        </p:spPr>
        <p:txBody>
          <a:bodyPr/>
          <a:lstStyle/>
          <a:p>
            <a:fld id="{BB3AEAA4-C1B3-4365-86CD-67AB5824705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148652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730251"/>
            <a:ext cx="21031200" cy="2651126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577" y="3362326"/>
            <a:ext cx="10315574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577" y="5010150"/>
            <a:ext cx="10315574" cy="7369176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4400" y="3362326"/>
            <a:ext cx="1036637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6" cy="7369176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17463-AB25-43F0-A74E-FCE0D9CA74ED}" type="datetimeFigureOut">
              <a:rPr lang="he-IL" smtClean="0"/>
              <a:t>כ"ח/כסלו/תשפ"ה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993391" y="13076008"/>
            <a:ext cx="384721" cy="379591"/>
          </a:xfrm>
        </p:spPr>
        <p:txBody>
          <a:bodyPr/>
          <a:lstStyle/>
          <a:p>
            <a:fld id="{BB3AEAA4-C1B3-4365-86CD-67AB5824705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5848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10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image" Target="../media/image86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88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87.png"/><Relationship Id="rId7" Type="http://schemas.openxmlformats.org/officeDocument/2006/relationships/image" Target="../media/image95.png"/><Relationship Id="rId2" Type="http://schemas.openxmlformats.org/officeDocument/2006/relationships/image" Target="../media/image86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4.png"/><Relationship Id="rId11" Type="http://schemas.openxmlformats.org/officeDocument/2006/relationships/image" Target="../media/image10.png"/><Relationship Id="rId5" Type="http://schemas.openxmlformats.org/officeDocument/2006/relationships/image" Target="../media/image93.png"/><Relationship Id="rId10" Type="http://schemas.openxmlformats.org/officeDocument/2006/relationships/image" Target="../media/image96.png"/><Relationship Id="rId4" Type="http://schemas.openxmlformats.org/officeDocument/2006/relationships/image" Target="../media/image8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87.png"/><Relationship Id="rId7" Type="http://schemas.openxmlformats.org/officeDocument/2006/relationships/image" Target="../media/image98.png"/><Relationship Id="rId12" Type="http://schemas.openxmlformats.org/officeDocument/2006/relationships/image" Target="../media/image10.png"/><Relationship Id="rId2" Type="http://schemas.openxmlformats.org/officeDocument/2006/relationships/image" Target="../media/image86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7.png"/><Relationship Id="rId11" Type="http://schemas.openxmlformats.org/officeDocument/2006/relationships/image" Target="../media/image100.png"/><Relationship Id="rId5" Type="http://schemas.openxmlformats.org/officeDocument/2006/relationships/image" Target="../media/image960.png"/><Relationship Id="rId10" Type="http://schemas.openxmlformats.org/officeDocument/2006/relationships/image" Target="../media/image99.png"/><Relationship Id="rId4" Type="http://schemas.openxmlformats.org/officeDocument/2006/relationships/image" Target="../media/image8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0.png"/><Relationship Id="rId3" Type="http://schemas.openxmlformats.org/officeDocument/2006/relationships/image" Target="../media/image87.png"/><Relationship Id="rId7" Type="http://schemas.openxmlformats.org/officeDocument/2006/relationships/image" Target="../media/image1000.png"/><Relationship Id="rId12" Type="http://schemas.openxmlformats.org/officeDocument/2006/relationships/image" Target="../media/image96.png"/><Relationship Id="rId2" Type="http://schemas.openxmlformats.org/officeDocument/2006/relationships/image" Target="../media/image86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4.png"/><Relationship Id="rId11" Type="http://schemas.openxmlformats.org/officeDocument/2006/relationships/image" Target="../media/image102.png"/><Relationship Id="rId5" Type="http://schemas.openxmlformats.org/officeDocument/2006/relationships/image" Target="../media/image990.png"/><Relationship Id="rId10" Type="http://schemas.openxmlformats.org/officeDocument/2006/relationships/image" Target="../media/image101.png"/><Relationship Id="rId4" Type="http://schemas.openxmlformats.org/officeDocument/2006/relationships/image" Target="../media/image8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1.png"/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12" Type="http://schemas.openxmlformats.org/officeDocument/2006/relationships/image" Target="../media/image11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7.png"/><Relationship Id="rId11" Type="http://schemas.openxmlformats.org/officeDocument/2006/relationships/image" Target="../media/image74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Relationship Id="rId9" Type="http://schemas.openxmlformats.org/officeDocument/2006/relationships/image" Target="../media/image2.jpeg"/><Relationship Id="rId1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90.png"/><Relationship Id="rId7" Type="http://schemas.openxmlformats.org/officeDocument/2006/relationships/image" Target="../media/image114.png"/><Relationship Id="rId2" Type="http://schemas.openxmlformats.org/officeDocument/2006/relationships/image" Target="../media/image108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3.png"/><Relationship Id="rId11" Type="http://schemas.openxmlformats.org/officeDocument/2006/relationships/image" Target="../media/image2.jpeg"/><Relationship Id="rId5" Type="http://schemas.openxmlformats.org/officeDocument/2006/relationships/image" Target="../media/image112.png"/><Relationship Id="rId10" Type="http://schemas.openxmlformats.org/officeDocument/2006/relationships/image" Target="../media/image116.png"/><Relationship Id="rId4" Type="http://schemas.openxmlformats.org/officeDocument/2006/relationships/image" Target="../media/image1100.png"/><Relationship Id="rId9" Type="http://schemas.openxmlformats.org/officeDocument/2006/relationships/image" Target="../media/image1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8.png"/><Relationship Id="rId7" Type="http://schemas.openxmlformats.org/officeDocument/2006/relationships/image" Target="../media/image2.jpe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7" Type="http://schemas.openxmlformats.org/officeDocument/2006/relationships/image" Target="../media/image2.jpe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10" Type="http://schemas.openxmlformats.org/officeDocument/2006/relationships/image" Target="../media/image12.png"/><Relationship Id="rId4" Type="http://schemas.openxmlformats.org/officeDocument/2006/relationships/image" Target="../media/image122.png"/><Relationship Id="rId9" Type="http://schemas.openxmlformats.org/officeDocument/2006/relationships/image" Target="../media/image1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7" Type="http://schemas.openxmlformats.org/officeDocument/2006/relationships/image" Target="../media/image2.jpe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60.png"/><Relationship Id="rId5" Type="http://schemas.openxmlformats.org/officeDocument/2006/relationships/image" Target="../media/image1250.png"/><Relationship Id="rId10" Type="http://schemas.openxmlformats.org/officeDocument/2006/relationships/image" Target="../media/image12.png"/><Relationship Id="rId4" Type="http://schemas.openxmlformats.org/officeDocument/2006/relationships/image" Target="../media/image126.png"/><Relationship Id="rId9" Type="http://schemas.openxmlformats.org/officeDocument/2006/relationships/image" Target="../media/image1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4" Type="http://schemas.openxmlformats.org/officeDocument/2006/relationships/image" Target="../media/image129.png"/><Relationship Id="rId9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13" Type="http://schemas.openxmlformats.org/officeDocument/2006/relationships/image" Target="../media/image143.png"/><Relationship Id="rId18" Type="http://schemas.openxmlformats.org/officeDocument/2006/relationships/image" Target="../media/image147.png"/><Relationship Id="rId3" Type="http://schemas.openxmlformats.org/officeDocument/2006/relationships/image" Target="../media/image134.png"/><Relationship Id="rId21" Type="http://schemas.openxmlformats.org/officeDocument/2006/relationships/image" Target="../media/image2.jpeg"/><Relationship Id="rId7" Type="http://schemas.openxmlformats.org/officeDocument/2006/relationships/image" Target="../media/image138.png"/><Relationship Id="rId12" Type="http://schemas.openxmlformats.org/officeDocument/2006/relationships/image" Target="../media/image142.png"/><Relationship Id="rId17" Type="http://schemas.openxmlformats.org/officeDocument/2006/relationships/image" Target="../media/image146.png"/><Relationship Id="rId2" Type="http://schemas.openxmlformats.org/officeDocument/2006/relationships/image" Target="../media/image133.png"/><Relationship Id="rId16" Type="http://schemas.openxmlformats.org/officeDocument/2006/relationships/image" Target="../media/image145.png"/><Relationship Id="rId20" Type="http://schemas.openxmlformats.org/officeDocument/2006/relationships/image" Target="../media/image14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7.png"/><Relationship Id="rId11" Type="http://schemas.openxmlformats.org/officeDocument/2006/relationships/image" Target="../media/image11.png"/><Relationship Id="rId5" Type="http://schemas.openxmlformats.org/officeDocument/2006/relationships/image" Target="../media/image136.png"/><Relationship Id="rId15" Type="http://schemas.openxmlformats.org/officeDocument/2006/relationships/image" Target="../media/image144.png"/><Relationship Id="rId10" Type="http://schemas.openxmlformats.org/officeDocument/2006/relationships/image" Target="../media/image141.png"/><Relationship Id="rId19" Type="http://schemas.openxmlformats.org/officeDocument/2006/relationships/image" Target="../media/image148.png"/><Relationship Id="rId4" Type="http://schemas.openxmlformats.org/officeDocument/2006/relationships/image" Target="../media/image135.png"/><Relationship Id="rId9" Type="http://schemas.openxmlformats.org/officeDocument/2006/relationships/image" Target="../media/image140.png"/><Relationship Id="rId1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3EC49CFB-DA7F-4A9E-BA51-09DF2EF8E980}"/>
              </a:ext>
            </a:extLst>
          </p:cNvPr>
          <p:cNvSpPr/>
          <p:nvPr/>
        </p:nvSpPr>
        <p:spPr>
          <a:xfrm>
            <a:off x="0" y="0"/>
            <a:ext cx="24422910" cy="13443627"/>
          </a:xfrm>
          <a:custGeom>
            <a:avLst/>
            <a:gdLst/>
            <a:ahLst/>
            <a:cxnLst/>
            <a:rect l="l" t="t" r="r" b="b"/>
            <a:pathLst>
              <a:path w="18288000" h="10264140">
                <a:moveTo>
                  <a:pt x="0" y="0"/>
                </a:moveTo>
                <a:lnTo>
                  <a:pt x="18288000" y="0"/>
                </a:lnTo>
                <a:lnTo>
                  <a:pt x="18288000" y="10264140"/>
                </a:lnTo>
                <a:lnTo>
                  <a:pt x="0" y="10264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83" t="-3297" r="-1363" b="-3655"/>
            </a:stretch>
          </a:blipFill>
        </p:spPr>
        <p:txBody>
          <a:bodyPr/>
          <a:lstStyle/>
          <a:p>
            <a:endParaRPr lang="he-IL" sz="6400" dirty="0">
              <a:latin typeface="Rubik" pitchFamily="2" charset="-79"/>
              <a:cs typeface="Rubik" pitchFamily="2" charset="-79"/>
            </a:endParaRPr>
          </a:p>
        </p:txBody>
      </p:sp>
      <p:sp>
        <p:nvSpPr>
          <p:cNvPr id="3" name="כותרת 1">
            <a:extLst>
              <a:ext uri="{FF2B5EF4-FFF2-40B4-BE49-F238E27FC236}">
                <a16:creationId xmlns:a16="http://schemas.microsoft.com/office/drawing/2014/main" id="{F450F8FE-F118-4AB7-A74F-450A32CEFF9A}"/>
              </a:ext>
            </a:extLst>
          </p:cNvPr>
          <p:cNvSpPr txBox="1">
            <a:spLocks/>
          </p:cNvSpPr>
          <p:nvPr/>
        </p:nvSpPr>
        <p:spPr>
          <a:xfrm>
            <a:off x="9512664" y="351802"/>
            <a:ext cx="16848306" cy="239753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/>
            <a:r>
              <a:rPr lang="he-IL" sz="8000" b="0" dirty="0">
                <a:solidFill>
                  <a:srgbClr val="910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חקירה איכותנית של פולינום </a:t>
            </a:r>
            <a:br>
              <a:rPr lang="he-IL" sz="4800" b="0" dirty="0">
                <a:solidFill>
                  <a:srgbClr val="910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</a:br>
            <a:endParaRPr lang="he-IL" sz="8000" b="0" dirty="0">
              <a:solidFill>
                <a:srgbClr val="910A3E"/>
              </a:solidFill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graphicFrame>
        <p:nvGraphicFramePr>
          <p:cNvPr id="2" name="טבלה 1">
            <a:extLst>
              <a:ext uri="{FF2B5EF4-FFF2-40B4-BE49-F238E27FC236}">
                <a16:creationId xmlns:a16="http://schemas.microsoft.com/office/drawing/2014/main" id="{7643B8E8-BEFF-4DB4-9F83-1E4AA78968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367542"/>
              </p:ext>
            </p:extLst>
          </p:nvPr>
        </p:nvGraphicFramePr>
        <p:xfrm>
          <a:off x="4221804" y="1505522"/>
          <a:ext cx="19068861" cy="11455188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2969610">
                  <a:extLst>
                    <a:ext uri="{9D8B030D-6E8A-4147-A177-3AD203B41FA5}">
                      <a16:colId xmlns:a16="http://schemas.microsoft.com/office/drawing/2014/main" val="2989164651"/>
                    </a:ext>
                  </a:extLst>
                </a:gridCol>
                <a:gridCol w="16099251">
                  <a:extLst>
                    <a:ext uri="{9D8B030D-6E8A-4147-A177-3AD203B41FA5}">
                      <a16:colId xmlns:a16="http://schemas.microsoft.com/office/drawing/2014/main" val="3610250886"/>
                    </a:ext>
                  </a:extLst>
                </a:gridCol>
              </a:tblGrid>
              <a:tr h="7930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שם השיעור: </a:t>
                      </a:r>
                      <a:endParaRPr lang="en-US" sz="40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חקירה איכותנית של פולינום – מעלת הפולינום</a:t>
                      </a:r>
                      <a:endParaRPr lang="en-US" sz="4000" dirty="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2395072"/>
                  </a:ext>
                </a:extLst>
              </a:tr>
              <a:tr h="7930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נושא/תחום:  </a:t>
                      </a:r>
                      <a:endParaRPr lang="en-US" sz="40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>
                          <a:effectLst/>
                          <a:latin typeface="Rubik" pitchFamily="2" charset="-79"/>
                          <a:cs typeface="Rubik" pitchFamily="2" charset="-79"/>
                        </a:rPr>
                        <a:t>מתמטיקה – קדם אנליזה </a:t>
                      </a:r>
                      <a:endParaRPr lang="en-US" sz="400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8611275"/>
                  </a:ext>
                </a:extLst>
              </a:tr>
              <a:tr h="7930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כיתות: </a:t>
                      </a:r>
                      <a:endParaRPr lang="en-US" sz="40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>
                          <a:effectLst/>
                          <a:latin typeface="Rubik" pitchFamily="2" charset="-79"/>
                          <a:cs typeface="Rubik" pitchFamily="2" charset="-79"/>
                        </a:rPr>
                        <a:t>כיתה י' </a:t>
                      </a:r>
                      <a:endParaRPr lang="en-US" sz="400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3853060"/>
                  </a:ext>
                </a:extLst>
              </a:tr>
              <a:tr h="7930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משך השיעור: </a:t>
                      </a:r>
                      <a:endParaRPr lang="en-US" sz="40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>
                          <a:effectLst/>
                          <a:latin typeface="Rubik" pitchFamily="2" charset="-79"/>
                          <a:cs typeface="Rubik" pitchFamily="2" charset="-79"/>
                        </a:rPr>
                        <a:t>45 דקות </a:t>
                      </a:r>
                      <a:endParaRPr lang="en-US" sz="400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6168712"/>
                  </a:ext>
                </a:extLst>
              </a:tr>
              <a:tr h="249218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>
                          <a:effectLst/>
                          <a:latin typeface="Rubik" pitchFamily="2" charset="-79"/>
                          <a:cs typeface="Rubik" pitchFamily="2" charset="-79"/>
                        </a:rPr>
                        <a:t>מטרות השיעור:</a:t>
                      </a:r>
                      <a:endParaRPr lang="en-US" sz="400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>
                          <a:effectLst/>
                          <a:latin typeface="Rubik" pitchFamily="2" charset="-79"/>
                          <a:cs typeface="Rubik" pitchFamily="2" charset="-79"/>
                        </a:rPr>
                        <a:t> </a:t>
                      </a:r>
                      <a:endParaRPr lang="en-US" sz="400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התלמיד ילמד שיטה לשרטוט סקיצה אפשרית של פולינום על פי נקודות האפס ותחומי החיוביות/ שליליות . </a:t>
                      </a:r>
                      <a:endParaRPr lang="en-US" sz="40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התלמיד יסיק את הקשר בין מעלת הפולינום לבין השרטוט שלו.  </a:t>
                      </a:r>
                      <a:endParaRPr lang="en-US" sz="4000" dirty="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8309906"/>
                  </a:ext>
                </a:extLst>
              </a:tr>
              <a:tr h="7930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פתיחת השיעור: </a:t>
                      </a:r>
                      <a:endParaRPr lang="en-US" sz="4000" dirty="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>
                          <a:effectLst/>
                          <a:latin typeface="Rubik" pitchFamily="2" charset="-79"/>
                          <a:cs typeface="Rubik" pitchFamily="2" charset="-79"/>
                        </a:rPr>
                        <a:t>נפתח את השיעור בהגדרות : מעלת הפולינום, תחום הגדרה , נקודות אפס.  </a:t>
                      </a:r>
                      <a:endParaRPr lang="en-US" sz="400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3662968"/>
                  </a:ext>
                </a:extLst>
              </a:tr>
              <a:tr h="1642602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מהלך השיעור: </a:t>
                      </a:r>
                      <a:endParaRPr lang="en-US" sz="40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 </a:t>
                      </a:r>
                      <a:endParaRPr lang="en-US" sz="4000" dirty="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כעת, נשרטט עם התלמידים 2 פונקציות פולינום (האחת ממעלה זוגית והשנייה ממעלה אי זוגית) </a:t>
                      </a:r>
                      <a:b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</a:b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שרטוט הפונקציה יהיה על פי נקודות האפס ותחומי החיוביות שליליות בלבד. </a:t>
                      </a:r>
                      <a:endParaRPr lang="en-US" sz="40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3702396"/>
                  </a:ext>
                </a:extLst>
              </a:tr>
              <a:tr h="7930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דיון: </a:t>
                      </a:r>
                      <a:endParaRPr lang="en-US" sz="40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איזה קשר ניתן לזהות בין מעלת הפולינום לבין השרטוט שהתקבל? </a:t>
                      </a:r>
                      <a:endParaRPr lang="en-US" sz="4000" dirty="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1816853"/>
                  </a:ext>
                </a:extLst>
              </a:tr>
              <a:tr h="7930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>
                          <a:effectLst/>
                          <a:latin typeface="Rubik" pitchFamily="2" charset="-79"/>
                          <a:cs typeface="Rubik" pitchFamily="2" charset="-79"/>
                        </a:rPr>
                        <a:t>סיכום: </a:t>
                      </a:r>
                      <a:endParaRPr lang="en-US" sz="400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>
                          <a:effectLst/>
                          <a:latin typeface="Rubik" pitchFamily="2" charset="-79"/>
                          <a:cs typeface="Rubik" pitchFamily="2" charset="-79"/>
                        </a:rPr>
                        <a:t>מעלת הפולינום קובעת כיצד תראה הפונקציה "בקצוות" שלה .  </a:t>
                      </a:r>
                      <a:endParaRPr lang="en-US" sz="400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849530"/>
                  </a:ext>
                </a:extLst>
              </a:tr>
              <a:tr h="7930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תגיות: </a:t>
                      </a:r>
                      <a:endParaRPr lang="en-US" sz="4000" dirty="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@חשיבה מופשטת</a:t>
                      </a:r>
                      <a:endParaRPr lang="en-US" sz="4000" dirty="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8494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538946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24CAAF0F-DFF4-435F-BBC1-69FB5ABD1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823703"/>
            <a:ext cx="24384000" cy="1892299"/>
          </a:xfrm>
          <a:prstGeom prst="rect">
            <a:avLst/>
          </a:prstGeom>
        </p:spPr>
      </p:pic>
      <p:sp>
        <p:nvSpPr>
          <p:cNvPr id="3" name="כותרת 1">
            <a:extLst>
              <a:ext uri="{FF2B5EF4-FFF2-40B4-BE49-F238E27FC236}">
                <a16:creationId xmlns:a16="http://schemas.microsoft.com/office/drawing/2014/main" id="{F450F8FE-F118-4AB7-A74F-450A32CEFF9A}"/>
              </a:ext>
            </a:extLst>
          </p:cNvPr>
          <p:cNvSpPr txBox="1">
            <a:spLocks/>
          </p:cNvSpPr>
          <p:nvPr/>
        </p:nvSpPr>
        <p:spPr>
          <a:xfrm>
            <a:off x="8993636" y="173503"/>
            <a:ext cx="6977974" cy="239753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/>
            <a:r>
              <a:rPr lang="he-IL" sz="8000" b="0" dirty="0">
                <a:solidFill>
                  <a:srgbClr val="910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 מעלת הפולינום</a:t>
            </a:r>
            <a:endParaRPr lang="he-IL" sz="8000" b="0" dirty="0">
              <a:solidFill>
                <a:srgbClr val="910A3E"/>
              </a:solidFill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4" name="כותרת 1">
            <a:extLst>
              <a:ext uri="{FF2B5EF4-FFF2-40B4-BE49-F238E27FC236}">
                <a16:creationId xmlns:a16="http://schemas.microsoft.com/office/drawing/2014/main" id="{F0AFF24E-5E9D-4C0F-9376-05DC1911283F}"/>
              </a:ext>
            </a:extLst>
          </p:cNvPr>
          <p:cNvSpPr txBox="1">
            <a:spLocks/>
          </p:cNvSpPr>
          <p:nvPr/>
        </p:nvSpPr>
        <p:spPr>
          <a:xfrm>
            <a:off x="1001897" y="1375314"/>
            <a:ext cx="22380205" cy="1138410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 fontScale="92500"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b="1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הגדרה</a:t>
            </a:r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 : ביטוי אלגברי המורכב מסכום או/ו הפרש של פונקציות חזקה (שתיים או יותר) נקרא </a:t>
            </a:r>
            <a:r>
              <a:rPr lang="he-IL" sz="4800" b="1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פולינום</a:t>
            </a:r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. </a:t>
            </a:r>
          </a:p>
        </p:txBody>
      </p:sp>
      <p:sp>
        <p:nvSpPr>
          <p:cNvPr id="5" name="כותרת 1">
            <a:extLst>
              <a:ext uri="{FF2B5EF4-FFF2-40B4-BE49-F238E27FC236}">
                <a16:creationId xmlns:a16="http://schemas.microsoft.com/office/drawing/2014/main" id="{A27D345A-FD70-4BBC-BCD9-7689918DEF46}"/>
              </a:ext>
            </a:extLst>
          </p:cNvPr>
          <p:cNvSpPr txBox="1">
            <a:spLocks/>
          </p:cNvSpPr>
          <p:nvPr/>
        </p:nvSpPr>
        <p:spPr>
          <a:xfrm>
            <a:off x="20314891" y="2863395"/>
            <a:ext cx="3067211" cy="1138410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לדוגמא</a:t>
            </a:r>
            <a:r>
              <a:rPr lang="he-IL" sz="4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 :</a:t>
            </a:r>
            <a:endParaRPr lang="en-US" sz="4000" dirty="0">
              <a:latin typeface="Cambria Math" panose="02040503050406030204" pitchFamily="18" charset="0"/>
            </a:endParaRPr>
          </a:p>
          <a:p>
            <a:pPr algn="r"/>
            <a:r>
              <a:rPr lang="he-IL" sz="4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מלבן 5">
                <a:extLst>
                  <a:ext uri="{FF2B5EF4-FFF2-40B4-BE49-F238E27FC236}">
                    <a16:creationId xmlns:a16="http://schemas.microsoft.com/office/drawing/2014/main" id="{46CD0AC5-5B6D-40A3-934E-12468964FDB1}"/>
                  </a:ext>
                </a:extLst>
              </p:cNvPr>
              <p:cNvSpPr/>
              <p:nvPr/>
            </p:nvSpPr>
            <p:spPr>
              <a:xfrm>
                <a:off x="15113369" y="4001805"/>
                <a:ext cx="4057714" cy="7571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6" name="מלבן 5">
                <a:extLst>
                  <a:ext uri="{FF2B5EF4-FFF2-40B4-BE49-F238E27FC236}">
                    <a16:creationId xmlns:a16="http://schemas.microsoft.com/office/drawing/2014/main" id="{46CD0AC5-5B6D-40A3-934E-12468964FD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13369" y="4001805"/>
                <a:ext cx="4057714" cy="7571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40E3A392-0F90-4E69-A828-D80A62AC989D}"/>
                  </a:ext>
                </a:extLst>
              </p:cNvPr>
              <p:cNvSpPr/>
              <p:nvPr/>
            </p:nvSpPr>
            <p:spPr>
              <a:xfrm>
                <a:off x="15113369" y="2851907"/>
                <a:ext cx="4817986" cy="7571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dirty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40E3A392-0F90-4E69-A828-D80A62AC98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13369" y="2851907"/>
                <a:ext cx="4817986" cy="7571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כותרת 1">
            <a:extLst>
              <a:ext uri="{FF2B5EF4-FFF2-40B4-BE49-F238E27FC236}">
                <a16:creationId xmlns:a16="http://schemas.microsoft.com/office/drawing/2014/main" id="{C5B145E3-DBB5-4425-9555-6D155DB23498}"/>
              </a:ext>
            </a:extLst>
          </p:cNvPr>
          <p:cNvSpPr txBox="1">
            <a:spLocks/>
          </p:cNvSpPr>
          <p:nvPr/>
        </p:nvSpPr>
        <p:spPr>
          <a:xfrm>
            <a:off x="3108188" y="4961747"/>
            <a:ext cx="20454146" cy="1138410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5400" b="1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הגדרה</a:t>
            </a:r>
            <a:r>
              <a:rPr lang="he-IL" sz="54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 : </a:t>
            </a:r>
            <a:r>
              <a:rPr lang="he-IL" sz="54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החזקה הגבוהה ביותר של הפולינום נקראת </a:t>
            </a:r>
            <a:r>
              <a:rPr lang="he-IL" sz="5400" b="1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מעלת הפולינום</a:t>
            </a:r>
            <a:r>
              <a:rPr lang="he-IL" sz="5400" b="1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.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טבלה 8">
                <a:extLst>
                  <a:ext uri="{FF2B5EF4-FFF2-40B4-BE49-F238E27FC236}">
                    <a16:creationId xmlns:a16="http://schemas.microsoft.com/office/drawing/2014/main" id="{2D760F73-19FF-46C0-93D8-FE68BE314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44791375"/>
                  </p:ext>
                </p:extLst>
              </p:nvPr>
            </p:nvGraphicFramePr>
            <p:xfrm>
              <a:off x="10502036" y="6940714"/>
              <a:ext cx="12936004" cy="3820160"/>
            </p:xfrm>
            <a:graphic>
              <a:graphicData uri="http://schemas.openxmlformats.org/drawingml/2006/table">
                <a:tbl>
                  <a:tblPr rtl="1" firstRow="1" bandRow="1"/>
                  <a:tblGrid>
                    <a:gridCol w="7290125">
                      <a:extLst>
                        <a:ext uri="{9D8B030D-6E8A-4147-A177-3AD203B41FA5}">
                          <a16:colId xmlns:a16="http://schemas.microsoft.com/office/drawing/2014/main" val="3712394932"/>
                        </a:ext>
                      </a:extLst>
                    </a:gridCol>
                    <a:gridCol w="5645879">
                      <a:extLst>
                        <a:ext uri="{9D8B030D-6E8A-4147-A177-3AD203B41FA5}">
                          <a16:colId xmlns:a16="http://schemas.microsoft.com/office/drawing/2014/main" val="3009901211"/>
                        </a:ext>
                      </a:extLst>
                    </a:gridCol>
                  </a:tblGrid>
                  <a:tr h="464211">
                    <a:tc>
                      <a:txBody>
                        <a:bodyPr/>
                        <a:lstStyle/>
                        <a:p>
                          <a:pPr algn="r" rtl="1"/>
                          <a:r>
                            <a:rPr lang="he-IL" sz="4400" b="1" dirty="0">
                              <a:latin typeface="Rubik" pitchFamily="2" charset="-79"/>
                              <a:cs typeface="Rubik" pitchFamily="2" charset="-79"/>
                            </a:rPr>
                            <a:t>מעלת הפולינום</a:t>
                          </a:r>
                          <a:endParaRPr lang="he-IL" sz="4400" b="1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r" rtl="1"/>
                          <a:r>
                            <a:rPr lang="he-IL" sz="4400" b="1" dirty="0">
                              <a:latin typeface="Rubik" pitchFamily="2" charset="-79"/>
                              <a:cs typeface="Rubik" pitchFamily="2" charset="-79"/>
                            </a:rPr>
                            <a:t>דוגמא לפולינומים: </a:t>
                          </a:r>
                          <a:endParaRPr lang="he-IL" sz="4400" b="1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4161423794"/>
                      </a:ext>
                    </a:extLst>
                  </a:tr>
                  <a:tr h="741680">
                    <a:tc>
                      <a:txBody>
                        <a:bodyPr/>
                        <a:lstStyle/>
                        <a:p>
                          <a:pPr marL="0" marR="0" lvl="0" indent="0" algn="r" defTabSz="584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פולינום </a:t>
                          </a:r>
                          <a:r>
                            <a:rPr lang="he-IL" sz="3600" b="1" dirty="0">
                              <a:latin typeface="Rubik" pitchFamily="2" charset="-79"/>
                              <a:cs typeface="Rubik" pitchFamily="2" charset="-79"/>
                            </a:rPr>
                            <a:t>ממעלה אפס- </a:t>
                          </a: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ישר קבוע. </a:t>
                          </a:r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5842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3600" dirty="0">
                              <a:latin typeface="Rubik" pitchFamily="2" charset="-79"/>
                              <a:cs typeface="Rubik" pitchFamily="2" charset="-79"/>
                            </a:rPr>
                            <a:t>r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US" sz="3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600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360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3600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oMath>
                          </a14:m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931150378"/>
                      </a:ext>
                    </a:extLst>
                  </a:tr>
                  <a:tr h="741680">
                    <a:tc>
                      <a:txBody>
                        <a:bodyPr/>
                        <a:lstStyle/>
                        <a:p>
                          <a:pPr marL="0" marR="0" lvl="0" indent="0" algn="r" defTabSz="584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פולינום </a:t>
                          </a:r>
                          <a:r>
                            <a:rPr lang="he-IL" sz="3600" b="1" dirty="0">
                              <a:latin typeface="Rubik" pitchFamily="2" charset="-79"/>
                              <a:cs typeface="Rubik" pitchFamily="2" charset="-79"/>
                            </a:rPr>
                            <a:t>ממעלה ראשונה </a:t>
                          </a: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– ישר.</a:t>
                          </a:r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360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d>
                                  <m:dPr>
                                    <m:ctrlPr>
                                      <a:rPr lang="en-US" sz="3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360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360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360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US" sz="360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360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3600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1621593714"/>
                      </a:ext>
                    </a:extLst>
                  </a:tr>
                  <a:tr h="741680">
                    <a:tc>
                      <a:txBody>
                        <a:bodyPr/>
                        <a:lstStyle/>
                        <a:p>
                          <a:pPr marL="0" marR="0" lvl="0" indent="0" algn="r" defTabSz="584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פולינום </a:t>
                          </a:r>
                          <a:r>
                            <a:rPr lang="he-IL" sz="3600" b="1" dirty="0">
                              <a:latin typeface="Rubik" pitchFamily="2" charset="-79"/>
                              <a:cs typeface="Rubik" pitchFamily="2" charset="-79"/>
                            </a:rPr>
                            <a:t>ממעלה שניה </a:t>
                          </a: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– פרבולה. </a:t>
                          </a:r>
                          <a:endParaRPr lang="en-US" sz="3600" dirty="0">
                            <a:latin typeface="Rubik" pitchFamily="2" charset="-79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3600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d>
                                  <m:dPr>
                                    <m:ctrlPr>
                                      <a:rPr lang="en-US" sz="3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360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360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sz="3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60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360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360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3600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360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en-US" sz="360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3600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866723615"/>
                      </a:ext>
                    </a:extLst>
                  </a:tr>
                  <a:tr h="741680">
                    <a:tc>
                      <a:txBody>
                        <a:bodyPr/>
                        <a:lstStyle/>
                        <a:p>
                          <a:pPr marL="0" marR="0" lvl="0" indent="0" algn="r" defTabSz="584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פולינום ממעלה רביעית.  </a:t>
                          </a: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  <a:ea typeface="Calibri Light" panose="020F0302020204030204" pitchFamily="34" charset="0"/>
                                    <a:cs typeface="Rubik" pitchFamily="2" charset="-79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sz="3600" b="0" i="1" smtClean="0">
                                        <a:latin typeface="Cambria Math" panose="02040503050406030204" pitchFamily="18" charset="0"/>
                                        <a:ea typeface="Calibri Light" panose="020F0302020204030204" pitchFamily="34" charset="0"/>
                                        <a:cs typeface="Rubik" pitchFamily="2" charset="-79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3600" b="0" i="1" smtClean="0">
                                        <a:latin typeface="Cambria Math" panose="02040503050406030204" pitchFamily="18" charset="0"/>
                                        <a:ea typeface="Calibri Light" panose="020F0302020204030204" pitchFamily="34" charset="0"/>
                                        <a:cs typeface="Rubik" pitchFamily="2" charset="-79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  <a:ea typeface="Calibri Light" panose="020F0302020204030204" pitchFamily="34" charset="0"/>
                                    <a:cs typeface="Rubik" pitchFamily="2" charset="-79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sz="3600" b="0" i="1" smtClean="0">
                                        <a:latin typeface="Cambria Math" panose="02040503050406030204" pitchFamily="18" charset="0"/>
                                        <a:ea typeface="Calibri Light" panose="020F0302020204030204" pitchFamily="34" charset="0"/>
                                        <a:cs typeface="Rubik" pitchFamily="2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600" b="0" i="1" smtClean="0">
                                        <a:latin typeface="Cambria Math" panose="02040503050406030204" pitchFamily="18" charset="0"/>
                                        <a:ea typeface="Calibri Light" panose="020F0302020204030204" pitchFamily="34" charset="0"/>
                                        <a:cs typeface="Rubik" pitchFamily="2" charset="-79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3600" b="0" i="1" smtClean="0">
                                        <a:latin typeface="Cambria Math" panose="02040503050406030204" pitchFamily="18" charset="0"/>
                                        <a:ea typeface="Calibri Light" panose="020F0302020204030204" pitchFamily="34" charset="0"/>
                                        <a:cs typeface="Rubik" pitchFamily="2" charset="-79"/>
                                      </a:rPr>
                                      <m:t>4</m:t>
                                    </m:r>
                                  </m:sup>
                                </m:sSup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  <a:ea typeface="Calibri Light" panose="020F0302020204030204" pitchFamily="34" charset="0"/>
                                    <a:cs typeface="Rubik" pitchFamily="2" charset="-79"/>
                                  </a:rPr>
                                  <m:t>−</m:t>
                                </m:r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  <a:ea typeface="Calibri Light" panose="020F0302020204030204" pitchFamily="34" charset="0"/>
                                    <a:cs typeface="Rubik" pitchFamily="2" charset="-79"/>
                                  </a:rPr>
                                  <m:t>5</m:t>
                                </m:r>
                                <m:sSup>
                                  <m:sSupPr>
                                    <m:ctrlPr>
                                      <a:rPr lang="en-US" sz="3600" b="0" i="1" smtClean="0">
                                        <a:latin typeface="Cambria Math" panose="02040503050406030204" pitchFamily="18" charset="0"/>
                                        <a:ea typeface="Calibri Light" panose="020F0302020204030204" pitchFamily="34" charset="0"/>
                                        <a:cs typeface="Rubik" pitchFamily="2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600" b="0" i="1" smtClean="0">
                                        <a:latin typeface="Cambria Math" panose="02040503050406030204" pitchFamily="18" charset="0"/>
                                        <a:ea typeface="Calibri Light" panose="020F0302020204030204" pitchFamily="34" charset="0"/>
                                        <a:cs typeface="Rubik" pitchFamily="2" charset="-79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3600" b="0" i="1" smtClean="0">
                                        <a:latin typeface="Cambria Math" panose="02040503050406030204" pitchFamily="18" charset="0"/>
                                        <a:ea typeface="Calibri Light" panose="020F0302020204030204" pitchFamily="34" charset="0"/>
                                        <a:cs typeface="Rubik" pitchFamily="2" charset="-79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  <a:ea typeface="Calibri Light" panose="020F0302020204030204" pitchFamily="34" charset="0"/>
                                    <a:cs typeface="Rubik" pitchFamily="2" charset="-79"/>
                                  </a:rPr>
                                  <m:t>+</m:t>
                                </m:r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  <a:ea typeface="Calibri Light" panose="020F0302020204030204" pitchFamily="34" charset="0"/>
                                    <a:cs typeface="Rubik" pitchFamily="2" charset="-79"/>
                                  </a:rPr>
                                  <m:t>4</m:t>
                                </m:r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  <a:ea typeface="Calibri Light" panose="020F0302020204030204" pitchFamily="34" charset="0"/>
                                    <a:cs typeface="Rubik" pitchFamily="2" charset="-79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87873272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9" name="טבלה 8">
                <a:extLst>
                  <a:ext uri="{FF2B5EF4-FFF2-40B4-BE49-F238E27FC236}">
                    <a16:creationId xmlns:a16="http://schemas.microsoft.com/office/drawing/2014/main" id="{2D760F73-19FF-46C0-93D8-FE68BE314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44791375"/>
                  </p:ext>
                </p:extLst>
              </p:nvPr>
            </p:nvGraphicFramePr>
            <p:xfrm>
              <a:off x="10502036" y="6940714"/>
              <a:ext cx="12936004" cy="3820160"/>
            </p:xfrm>
            <a:graphic>
              <a:graphicData uri="http://schemas.openxmlformats.org/drawingml/2006/table">
                <a:tbl>
                  <a:tblPr rtl="1" firstRow="1" bandRow="1"/>
                  <a:tblGrid>
                    <a:gridCol w="7290125">
                      <a:extLst>
                        <a:ext uri="{9D8B030D-6E8A-4147-A177-3AD203B41FA5}">
                          <a16:colId xmlns:a16="http://schemas.microsoft.com/office/drawing/2014/main" val="3712394932"/>
                        </a:ext>
                      </a:extLst>
                    </a:gridCol>
                    <a:gridCol w="5645879">
                      <a:extLst>
                        <a:ext uri="{9D8B030D-6E8A-4147-A177-3AD203B41FA5}">
                          <a16:colId xmlns:a16="http://schemas.microsoft.com/office/drawing/2014/main" val="3009901211"/>
                        </a:ext>
                      </a:extLst>
                    </a:gridCol>
                  </a:tblGrid>
                  <a:tr h="853440">
                    <a:tc>
                      <a:txBody>
                        <a:bodyPr/>
                        <a:lstStyle/>
                        <a:p>
                          <a:pPr algn="r" rtl="1"/>
                          <a:r>
                            <a:rPr lang="he-IL" sz="4400" b="1" dirty="0">
                              <a:latin typeface="Rubik" pitchFamily="2" charset="-79"/>
                              <a:cs typeface="Rubik" pitchFamily="2" charset="-79"/>
                            </a:rPr>
                            <a:t>מעלת הפולינום</a:t>
                          </a:r>
                          <a:endParaRPr lang="he-IL" sz="4400" b="1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r" rtl="1"/>
                          <a:r>
                            <a:rPr lang="he-IL" sz="4400" b="1" dirty="0">
                              <a:latin typeface="Rubik" pitchFamily="2" charset="-79"/>
                              <a:cs typeface="Rubik" pitchFamily="2" charset="-79"/>
                            </a:rPr>
                            <a:t>דוגמא לפולינומים: </a:t>
                          </a:r>
                          <a:endParaRPr lang="he-IL" sz="4400" b="1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4161423794"/>
                      </a:ext>
                    </a:extLst>
                  </a:tr>
                  <a:tr h="741680">
                    <a:tc>
                      <a:txBody>
                        <a:bodyPr/>
                        <a:lstStyle/>
                        <a:p>
                          <a:pPr marL="0" marR="0" lvl="0" indent="0" algn="r" defTabSz="584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פולינום </a:t>
                          </a:r>
                          <a:r>
                            <a:rPr lang="he-IL" sz="3600" b="1" dirty="0">
                              <a:latin typeface="Rubik" pitchFamily="2" charset="-79"/>
                              <a:cs typeface="Rubik" pitchFamily="2" charset="-79"/>
                            </a:rPr>
                            <a:t>ממעלה אפס- </a:t>
                          </a: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ישר קבוע. </a:t>
                          </a:r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endParaRPr lang="he-IL"/>
                        </a:p>
                      </a:txBody>
                      <a:tcPr marL="182880" marR="182880" marT="91440" marB="91440">
                        <a:blipFill>
                          <a:blip r:embed="rId5"/>
                          <a:stretch>
                            <a:fillRect l="-129126" t="-124590" r="-216" b="-3229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31150378"/>
                      </a:ext>
                    </a:extLst>
                  </a:tr>
                  <a:tr h="741680">
                    <a:tc>
                      <a:txBody>
                        <a:bodyPr/>
                        <a:lstStyle/>
                        <a:p>
                          <a:pPr marL="0" marR="0" lvl="0" indent="0" algn="r" defTabSz="584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פולינום </a:t>
                          </a:r>
                          <a:r>
                            <a:rPr lang="he-IL" sz="3600" b="1" dirty="0">
                              <a:latin typeface="Rubik" pitchFamily="2" charset="-79"/>
                              <a:cs typeface="Rubik" pitchFamily="2" charset="-79"/>
                            </a:rPr>
                            <a:t>ממעלה ראשונה </a:t>
                          </a: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– ישר.</a:t>
                          </a:r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endParaRPr lang="he-IL"/>
                        </a:p>
                      </a:txBody>
                      <a:tcPr marL="182880" marR="182880" marT="91440" marB="91440">
                        <a:blipFill>
                          <a:blip r:embed="rId5"/>
                          <a:stretch>
                            <a:fillRect l="-129126" t="-224590" r="-216" b="-2229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21593714"/>
                      </a:ext>
                    </a:extLst>
                  </a:tr>
                  <a:tr h="741680">
                    <a:tc>
                      <a:txBody>
                        <a:bodyPr/>
                        <a:lstStyle/>
                        <a:p>
                          <a:pPr marL="0" marR="0" lvl="0" indent="0" algn="r" defTabSz="584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פולינום </a:t>
                          </a:r>
                          <a:r>
                            <a:rPr lang="he-IL" sz="3600" b="1" dirty="0">
                              <a:latin typeface="Rubik" pitchFamily="2" charset="-79"/>
                              <a:cs typeface="Rubik" pitchFamily="2" charset="-79"/>
                            </a:rPr>
                            <a:t>ממעלה שניה </a:t>
                          </a: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– פרבולה. </a:t>
                          </a:r>
                          <a:endParaRPr lang="en-US" sz="3600" dirty="0">
                            <a:latin typeface="Rubik" pitchFamily="2" charset="-79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endParaRPr lang="he-IL"/>
                        </a:p>
                      </a:txBody>
                      <a:tcPr marL="182880" marR="182880" marT="91440" marB="91440">
                        <a:blipFill>
                          <a:blip r:embed="rId5"/>
                          <a:stretch>
                            <a:fillRect l="-129126" t="-324590" r="-216" b="-1229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66723615"/>
                      </a:ext>
                    </a:extLst>
                  </a:tr>
                  <a:tr h="741680">
                    <a:tc>
                      <a:txBody>
                        <a:bodyPr/>
                        <a:lstStyle/>
                        <a:p>
                          <a:pPr marL="0" marR="0" lvl="0" indent="0" algn="r" defTabSz="584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פולינום ממעלה רביעית.  </a:t>
                          </a: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endParaRPr lang="he-IL"/>
                        </a:p>
                      </a:txBody>
                      <a:tcPr marL="182880" marR="182880" marT="91440" marB="91440">
                        <a:blipFill>
                          <a:blip r:embed="rId5"/>
                          <a:stretch>
                            <a:fillRect l="-129126" t="-424590" r="-216" b="-229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7873272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5" name="צורה חופשית: צורה 24">
            <a:extLst>
              <a:ext uri="{FF2B5EF4-FFF2-40B4-BE49-F238E27FC236}">
                <a16:creationId xmlns:a16="http://schemas.microsoft.com/office/drawing/2014/main" id="{2D8D5A2C-8099-400D-8D40-FEC25E5F8F4A}"/>
              </a:ext>
            </a:extLst>
          </p:cNvPr>
          <p:cNvSpPr/>
          <p:nvPr/>
        </p:nvSpPr>
        <p:spPr>
          <a:xfrm>
            <a:off x="12922817" y="6774002"/>
            <a:ext cx="4019107" cy="2062888"/>
          </a:xfrm>
          <a:custGeom>
            <a:avLst/>
            <a:gdLst>
              <a:gd name="connsiteX0" fmla="*/ 0 w 4019107"/>
              <a:gd name="connsiteY0" fmla="*/ 0 h 2062888"/>
              <a:gd name="connsiteX1" fmla="*/ 1998921 w 4019107"/>
              <a:gd name="connsiteY1" fmla="*/ 2062716 h 2062888"/>
              <a:gd name="connsiteX2" fmla="*/ 4019107 w 4019107"/>
              <a:gd name="connsiteY2" fmla="*/ 127590 h 2062888"/>
              <a:gd name="connsiteX3" fmla="*/ 4019107 w 4019107"/>
              <a:gd name="connsiteY3" fmla="*/ 127590 h 2062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19107" h="2062888">
                <a:moveTo>
                  <a:pt x="0" y="0"/>
                </a:moveTo>
                <a:cubicBezTo>
                  <a:pt x="664535" y="1020725"/>
                  <a:pt x="1329070" y="2041451"/>
                  <a:pt x="1998921" y="2062716"/>
                </a:cubicBezTo>
                <a:cubicBezTo>
                  <a:pt x="2668772" y="2083981"/>
                  <a:pt x="4019107" y="127590"/>
                  <a:pt x="4019107" y="127590"/>
                </a:cubicBezTo>
                <a:lnTo>
                  <a:pt x="4019107" y="127590"/>
                </a:lnTo>
              </a:path>
            </a:pathLst>
          </a:cu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e-IL" sz="2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cxnSp>
        <p:nvCxnSpPr>
          <p:cNvPr id="20" name="מחבר חץ ישר 19">
            <a:extLst>
              <a:ext uri="{FF2B5EF4-FFF2-40B4-BE49-F238E27FC236}">
                <a16:creationId xmlns:a16="http://schemas.microsoft.com/office/drawing/2014/main" id="{0D99B161-16C9-4CD4-A409-CC47FFF162C3}"/>
              </a:ext>
            </a:extLst>
          </p:cNvPr>
          <p:cNvCxnSpPr>
            <a:cxnSpLocks/>
          </p:cNvCxnSpPr>
          <p:nvPr/>
        </p:nvCxnSpPr>
        <p:spPr>
          <a:xfrm flipH="1" flipV="1">
            <a:off x="3492200" y="6264317"/>
            <a:ext cx="19048" cy="5305671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מחבר חץ ישר 20">
            <a:extLst>
              <a:ext uri="{FF2B5EF4-FFF2-40B4-BE49-F238E27FC236}">
                <a16:creationId xmlns:a16="http://schemas.microsoft.com/office/drawing/2014/main" id="{98534233-301C-4275-9529-780CF2EAA82D}"/>
              </a:ext>
            </a:extLst>
          </p:cNvPr>
          <p:cNvCxnSpPr>
            <a:cxnSpLocks/>
          </p:cNvCxnSpPr>
          <p:nvPr/>
        </p:nvCxnSpPr>
        <p:spPr>
          <a:xfrm>
            <a:off x="1117016" y="9053458"/>
            <a:ext cx="7133849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מחבר ישר 21">
            <a:extLst>
              <a:ext uri="{FF2B5EF4-FFF2-40B4-BE49-F238E27FC236}">
                <a16:creationId xmlns:a16="http://schemas.microsoft.com/office/drawing/2014/main" id="{0E489E7D-B2C7-407D-920B-491970F1DE8F}"/>
              </a:ext>
            </a:extLst>
          </p:cNvPr>
          <p:cNvCxnSpPr>
            <a:cxnSpLocks/>
          </p:cNvCxnSpPr>
          <p:nvPr/>
        </p:nvCxnSpPr>
        <p:spPr>
          <a:xfrm>
            <a:off x="443152" y="8073110"/>
            <a:ext cx="8357191" cy="0"/>
          </a:xfrm>
          <a:prstGeom prst="line">
            <a:avLst/>
          </a:prstGeom>
          <a:noFill/>
          <a:ln w="38100" cap="flat">
            <a:solidFill>
              <a:srgbClr val="910A3E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מלבן 22">
                <a:extLst>
                  <a:ext uri="{FF2B5EF4-FFF2-40B4-BE49-F238E27FC236}">
                    <a16:creationId xmlns:a16="http://schemas.microsoft.com/office/drawing/2014/main" id="{5E0C0E7D-0A90-4A5D-9821-8262ABD07859}"/>
                  </a:ext>
                </a:extLst>
              </p:cNvPr>
              <p:cNvSpPr/>
              <p:nvPr/>
            </p:nvSpPr>
            <p:spPr>
              <a:xfrm>
                <a:off x="7813373" y="7267422"/>
                <a:ext cx="1094017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584200" rtl="1" hangingPunct="1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US" sz="4000" dirty="0">
                    <a:latin typeface="Rubik" pitchFamily="2" charset="-79"/>
                    <a:cs typeface="Rubik" pitchFamily="2" charset="-79"/>
                  </a:rPr>
                  <a:t>r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00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he-IL" sz="40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>
          <p:sp>
            <p:nvSpPr>
              <p:cNvPr id="23" name="מלבן 22">
                <a:extLst>
                  <a:ext uri="{FF2B5EF4-FFF2-40B4-BE49-F238E27FC236}">
                    <a16:creationId xmlns:a16="http://schemas.microsoft.com/office/drawing/2014/main" id="{5E0C0E7D-0A90-4A5D-9821-8262ABD078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3373" y="7267422"/>
                <a:ext cx="1094017" cy="707886"/>
              </a:xfrm>
              <a:prstGeom prst="rect">
                <a:avLst/>
              </a:prstGeom>
              <a:blipFill>
                <a:blip r:embed="rId6"/>
                <a:stretch>
                  <a:fillRect l="-19553" t="-15517" b="-3620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מחבר ישר 26">
            <a:extLst>
              <a:ext uri="{FF2B5EF4-FFF2-40B4-BE49-F238E27FC236}">
                <a16:creationId xmlns:a16="http://schemas.microsoft.com/office/drawing/2014/main" id="{5FF0740A-7384-4811-A916-C842D508C4E9}"/>
              </a:ext>
            </a:extLst>
          </p:cNvPr>
          <p:cNvCxnSpPr>
            <a:cxnSpLocks/>
          </p:cNvCxnSpPr>
          <p:nvPr/>
        </p:nvCxnSpPr>
        <p:spPr>
          <a:xfrm flipV="1">
            <a:off x="1386154" y="6628297"/>
            <a:ext cx="6271896" cy="5567824"/>
          </a:xfrm>
          <a:prstGeom prst="line">
            <a:avLst/>
          </a:prstGeom>
          <a:noFill/>
          <a:ln w="38100" cap="flat">
            <a:solidFill>
              <a:srgbClr val="2B6FB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מלבן 27">
                <a:extLst>
                  <a:ext uri="{FF2B5EF4-FFF2-40B4-BE49-F238E27FC236}">
                    <a16:creationId xmlns:a16="http://schemas.microsoft.com/office/drawing/2014/main" id="{F0E8C8B4-C2F8-45FE-B403-7B8CF4E992B3}"/>
                  </a:ext>
                </a:extLst>
              </p:cNvPr>
              <p:cNvSpPr/>
              <p:nvPr/>
            </p:nvSpPr>
            <p:spPr>
              <a:xfrm rot="19379291">
                <a:off x="5761821" y="7228994"/>
                <a:ext cx="309700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r" defTabSz="914400" rtl="1" hangingPunct="1">
                  <a:lnSpc>
                    <a:spcPct val="100000"/>
                  </a:lnSpc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000">
                          <a:latin typeface="Cambria Math" panose="02040503050406030204" pitchFamily="18" charset="0"/>
                        </a:rPr>
                        <m:t>𝑡</m:t>
                      </m:r>
                      <m:d>
                        <m:dPr>
                          <m:ctrlPr>
                            <a:rPr lang="en-US" sz="4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00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he-IL" sz="40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>
          <p:sp>
            <p:nvSpPr>
              <p:cNvPr id="28" name="מלבן 27">
                <a:extLst>
                  <a:ext uri="{FF2B5EF4-FFF2-40B4-BE49-F238E27FC236}">
                    <a16:creationId xmlns:a16="http://schemas.microsoft.com/office/drawing/2014/main" id="{F0E8C8B4-C2F8-45FE-B403-7B8CF4E992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379291">
                <a:off x="5761821" y="7228994"/>
                <a:ext cx="309700" cy="707886"/>
              </a:xfrm>
              <a:prstGeom prst="rect">
                <a:avLst/>
              </a:prstGeom>
              <a:blipFill>
                <a:blip r:embed="rId7"/>
                <a:stretch>
                  <a:fillRect t="-26613" r="-57658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צורה חופשית: צורה 29">
            <a:extLst>
              <a:ext uri="{FF2B5EF4-FFF2-40B4-BE49-F238E27FC236}">
                <a16:creationId xmlns:a16="http://schemas.microsoft.com/office/drawing/2014/main" id="{F1DC1831-4BE2-456A-874B-58ECE37D82AF}"/>
              </a:ext>
            </a:extLst>
          </p:cNvPr>
          <p:cNvSpPr/>
          <p:nvPr/>
        </p:nvSpPr>
        <p:spPr>
          <a:xfrm>
            <a:off x="443152" y="6674221"/>
            <a:ext cx="4693257" cy="3541926"/>
          </a:xfrm>
          <a:custGeom>
            <a:avLst/>
            <a:gdLst>
              <a:gd name="connsiteX0" fmla="*/ 0 w 4019107"/>
              <a:gd name="connsiteY0" fmla="*/ 0 h 2062888"/>
              <a:gd name="connsiteX1" fmla="*/ 1998921 w 4019107"/>
              <a:gd name="connsiteY1" fmla="*/ 2062716 h 2062888"/>
              <a:gd name="connsiteX2" fmla="*/ 4019107 w 4019107"/>
              <a:gd name="connsiteY2" fmla="*/ 127590 h 2062888"/>
              <a:gd name="connsiteX3" fmla="*/ 4019107 w 4019107"/>
              <a:gd name="connsiteY3" fmla="*/ 127590 h 2062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19107" h="2062888">
                <a:moveTo>
                  <a:pt x="0" y="0"/>
                </a:moveTo>
                <a:cubicBezTo>
                  <a:pt x="664535" y="1020725"/>
                  <a:pt x="1329070" y="2041451"/>
                  <a:pt x="1998921" y="2062716"/>
                </a:cubicBezTo>
                <a:cubicBezTo>
                  <a:pt x="2668772" y="2083981"/>
                  <a:pt x="4019107" y="127590"/>
                  <a:pt x="4019107" y="127590"/>
                </a:cubicBezTo>
                <a:lnTo>
                  <a:pt x="4019107" y="127590"/>
                </a:lnTo>
              </a:path>
            </a:pathLst>
          </a:custGeom>
          <a:noFill/>
          <a:ln w="57150" cap="flat">
            <a:solidFill>
              <a:schemeClr val="accent3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e-I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מלבן 30">
                <a:extLst>
                  <a:ext uri="{FF2B5EF4-FFF2-40B4-BE49-F238E27FC236}">
                    <a16:creationId xmlns:a16="http://schemas.microsoft.com/office/drawing/2014/main" id="{CCE326D9-8E80-4644-8CAF-ECDEDA17BB2E}"/>
                  </a:ext>
                </a:extLst>
              </p:cNvPr>
              <p:cNvSpPr/>
              <p:nvPr/>
            </p:nvSpPr>
            <p:spPr>
              <a:xfrm>
                <a:off x="3639981" y="6249507"/>
                <a:ext cx="335348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r" defTabSz="914400" rtl="1" hangingPunct="1">
                  <a:lnSpc>
                    <a:spcPct val="100000"/>
                  </a:lnSpc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>
          <p:sp>
            <p:nvSpPr>
              <p:cNvPr id="31" name="מלבן 30">
                <a:extLst>
                  <a:ext uri="{FF2B5EF4-FFF2-40B4-BE49-F238E27FC236}">
                    <a16:creationId xmlns:a16="http://schemas.microsoft.com/office/drawing/2014/main" id="{CCE326D9-8E80-4644-8CAF-ECDEDA17BB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9981" y="6249507"/>
                <a:ext cx="335348" cy="830997"/>
              </a:xfrm>
              <a:prstGeom prst="rect">
                <a:avLst/>
              </a:prstGeom>
              <a:blipFill>
                <a:blip r:embed="rId8"/>
                <a:stretch>
                  <a:fillRect r="-26909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17424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23" grpId="0"/>
      <p:bldP spid="28" grpId="0"/>
      <p:bldP spid="30" grpId="0" animBg="1"/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24CAAF0F-DFF4-435F-BBC1-69FB5ABD1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823703"/>
            <a:ext cx="24384000" cy="1892299"/>
          </a:xfrm>
          <a:prstGeom prst="rect">
            <a:avLst/>
          </a:prstGeom>
        </p:spPr>
      </p:pic>
      <p:sp>
        <p:nvSpPr>
          <p:cNvPr id="3" name="כותרת 1">
            <a:extLst>
              <a:ext uri="{FF2B5EF4-FFF2-40B4-BE49-F238E27FC236}">
                <a16:creationId xmlns:a16="http://schemas.microsoft.com/office/drawing/2014/main" id="{F450F8FE-F118-4AB7-A74F-450A32CEFF9A}"/>
              </a:ext>
            </a:extLst>
          </p:cNvPr>
          <p:cNvSpPr txBox="1">
            <a:spLocks/>
          </p:cNvSpPr>
          <p:nvPr/>
        </p:nvSpPr>
        <p:spPr>
          <a:xfrm>
            <a:off x="3767847" y="285047"/>
            <a:ext cx="16848306" cy="239753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/>
            <a:r>
              <a:rPr lang="he-IL" sz="8000" b="0" dirty="0">
                <a:solidFill>
                  <a:srgbClr val="910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נקודות אפס </a:t>
            </a:r>
            <a:endParaRPr lang="he-IL" sz="8000" b="0" dirty="0">
              <a:solidFill>
                <a:srgbClr val="910A3E"/>
              </a:solidFill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טבלה 8">
                <a:extLst>
                  <a:ext uri="{FF2B5EF4-FFF2-40B4-BE49-F238E27FC236}">
                    <a16:creationId xmlns:a16="http://schemas.microsoft.com/office/drawing/2014/main" id="{2D760F73-19FF-46C0-93D8-FE68BE314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3265279"/>
                  </p:ext>
                </p:extLst>
              </p:nvPr>
            </p:nvGraphicFramePr>
            <p:xfrm>
              <a:off x="9066103" y="5196633"/>
              <a:ext cx="14728210" cy="6583680"/>
            </p:xfrm>
            <a:graphic>
              <a:graphicData uri="http://schemas.openxmlformats.org/drawingml/2006/table">
                <a:tbl>
                  <a:tblPr rtl="1" firstRow="1" bandRow="1"/>
                  <a:tblGrid>
                    <a:gridCol w="4867192">
                      <a:extLst>
                        <a:ext uri="{9D8B030D-6E8A-4147-A177-3AD203B41FA5}">
                          <a16:colId xmlns:a16="http://schemas.microsoft.com/office/drawing/2014/main" val="3712394932"/>
                        </a:ext>
                      </a:extLst>
                    </a:gridCol>
                    <a:gridCol w="4998095">
                      <a:extLst>
                        <a:ext uri="{9D8B030D-6E8A-4147-A177-3AD203B41FA5}">
                          <a16:colId xmlns:a16="http://schemas.microsoft.com/office/drawing/2014/main" val="3009901211"/>
                        </a:ext>
                      </a:extLst>
                    </a:gridCol>
                    <a:gridCol w="2076686">
                      <a:extLst>
                        <a:ext uri="{9D8B030D-6E8A-4147-A177-3AD203B41FA5}">
                          <a16:colId xmlns:a16="http://schemas.microsoft.com/office/drawing/2014/main" val="1904829269"/>
                        </a:ext>
                      </a:extLst>
                    </a:gridCol>
                    <a:gridCol w="2786237">
                      <a:extLst>
                        <a:ext uri="{9D8B030D-6E8A-4147-A177-3AD203B41FA5}">
                          <a16:colId xmlns:a16="http://schemas.microsoft.com/office/drawing/2014/main" val="983984559"/>
                        </a:ext>
                      </a:extLst>
                    </a:gridCol>
                  </a:tblGrid>
                  <a:tr h="865014">
                    <a:tc>
                      <a:txBody>
                        <a:bodyPr/>
                        <a:lstStyle/>
                        <a:p>
                          <a:pPr algn="ctr" rtl="1"/>
                          <a:endParaRPr lang="he-IL" sz="2800" b="1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4000" b="1" dirty="0">
                              <a:latin typeface="Rubik" pitchFamily="2" charset="-79"/>
                              <a:cs typeface="Rubik" pitchFamily="2" charset="-79"/>
                            </a:rPr>
                            <a:t>דוגמא לפולינומים: </a:t>
                          </a:r>
                          <a:endParaRPr lang="he-IL" sz="4000" b="1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800" b="1" dirty="0">
                              <a:latin typeface="Rubik" pitchFamily="2" charset="-79"/>
                              <a:ea typeface="Calibri Light" panose="020F0302020204030204" pitchFamily="34" charset="0"/>
                              <a:cs typeface="Rubik" pitchFamily="2" charset="-79"/>
                            </a:rPr>
                            <a:t>מעלת פולינום </a:t>
                          </a: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800" b="1" dirty="0">
                              <a:latin typeface="Rubik" pitchFamily="2" charset="-79"/>
                              <a:ea typeface="Calibri Light" panose="020F0302020204030204" pitchFamily="34" charset="0"/>
                              <a:cs typeface="Rubik" pitchFamily="2" charset="-79"/>
                            </a:rPr>
                            <a:t>מספר נקודות החיתוך עם ציר </a:t>
                          </a:r>
                          <a:r>
                            <a:rPr lang="en-US" sz="2800" b="1" dirty="0">
                              <a:latin typeface="Rubik" pitchFamily="2" charset="-79"/>
                              <a:ea typeface="Calibri Light" panose="020F0302020204030204" pitchFamily="34" charset="0"/>
                              <a:cs typeface="Rubik" pitchFamily="2" charset="-79"/>
                            </a:rPr>
                            <a:t>x</a:t>
                          </a:r>
                          <a:endParaRPr lang="he-IL" sz="2800" b="1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4161423794"/>
                      </a:ext>
                    </a:extLst>
                  </a:tr>
                  <a:tr h="741680">
                    <a:tc>
                      <a:txBody>
                        <a:bodyPr/>
                        <a:lstStyle/>
                        <a:p>
                          <a:pPr marL="0" marR="0" lvl="0" indent="0" algn="ctr" defTabSz="584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פולינום ממעלה אפס</a:t>
                          </a:r>
                          <a:br>
                            <a:rPr lang="en-US" sz="3600" dirty="0">
                              <a:latin typeface="Rubik" pitchFamily="2" charset="-79"/>
                              <a:cs typeface="Rubik" pitchFamily="2" charset="-79"/>
                            </a:rPr>
                          </a:b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 ישר קבוע. </a:t>
                          </a:r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5842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3600" dirty="0">
                              <a:latin typeface="Rubik" pitchFamily="2" charset="-79"/>
                              <a:cs typeface="Rubik" pitchFamily="2" charset="-79"/>
                            </a:rPr>
                            <a:t>r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US" sz="3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600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360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3600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oMath>
                          </a14:m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931150378"/>
                      </a:ext>
                    </a:extLst>
                  </a:tr>
                  <a:tr h="741680">
                    <a:tc>
                      <a:txBody>
                        <a:bodyPr/>
                        <a:lstStyle/>
                        <a:p>
                          <a:pPr marL="0" marR="0" lvl="0" indent="0" algn="ctr" defTabSz="584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פולינום ממעלה ראשונה </a:t>
                          </a:r>
                          <a:br>
                            <a:rPr lang="en-US" sz="3600" dirty="0">
                              <a:latin typeface="Rubik" pitchFamily="2" charset="-79"/>
                              <a:cs typeface="Rubik" pitchFamily="2" charset="-79"/>
                            </a:rPr>
                          </a:b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 ישר.</a:t>
                          </a:r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3600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d>
                                  <m:dPr>
                                    <m:ctrlPr>
                                      <a:rPr lang="en-US" sz="3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360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360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360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US" sz="360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360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3600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1621593714"/>
                      </a:ext>
                    </a:extLst>
                  </a:tr>
                  <a:tr h="741680">
                    <a:tc>
                      <a:txBody>
                        <a:bodyPr/>
                        <a:lstStyle/>
                        <a:p>
                          <a:pPr marL="0" marR="0" lvl="0" indent="0" algn="ctr" defTabSz="584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פולינום ממעלה שניה </a:t>
                          </a:r>
                        </a:p>
                        <a:p>
                          <a:pPr marL="0" marR="0" lvl="0" indent="0" algn="ctr" defTabSz="584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פרבולה. </a:t>
                          </a:r>
                          <a:endParaRPr lang="en-US" sz="3600" dirty="0">
                            <a:latin typeface="Rubik" pitchFamily="2" charset="-79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3600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d>
                                  <m:dPr>
                                    <m:ctrlPr>
                                      <a:rPr lang="en-US" sz="3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360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360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sz="3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60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360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360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3600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360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en-US" sz="360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3600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866723615"/>
                      </a:ext>
                    </a:extLst>
                  </a:tr>
                  <a:tr h="741680">
                    <a:tc>
                      <a:txBody>
                        <a:bodyPr/>
                        <a:lstStyle/>
                        <a:p>
                          <a:pPr marL="0" marR="0" lvl="0" indent="0" algn="ctr" defTabSz="584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פולינום ממעלה רביעית.  </a:t>
                          </a: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  <a:ea typeface="Calibri Light" panose="020F0302020204030204" pitchFamily="34" charset="0"/>
                                    <a:cs typeface="Rubik" pitchFamily="2" charset="-79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sz="3600" b="0" i="1" smtClean="0">
                                        <a:latin typeface="Cambria Math" panose="02040503050406030204" pitchFamily="18" charset="0"/>
                                        <a:ea typeface="Calibri Light" panose="020F0302020204030204" pitchFamily="34" charset="0"/>
                                        <a:cs typeface="Rubik" pitchFamily="2" charset="-79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3600" b="0" i="1" smtClean="0">
                                        <a:latin typeface="Cambria Math" panose="02040503050406030204" pitchFamily="18" charset="0"/>
                                        <a:ea typeface="Calibri Light" panose="020F0302020204030204" pitchFamily="34" charset="0"/>
                                        <a:cs typeface="Rubik" pitchFamily="2" charset="-79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  <a:ea typeface="Calibri Light" panose="020F0302020204030204" pitchFamily="34" charset="0"/>
                                    <a:cs typeface="Rubik" pitchFamily="2" charset="-79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sz="3600" b="0" i="1" smtClean="0">
                                        <a:latin typeface="Cambria Math" panose="02040503050406030204" pitchFamily="18" charset="0"/>
                                        <a:ea typeface="Calibri Light" panose="020F0302020204030204" pitchFamily="34" charset="0"/>
                                        <a:cs typeface="Rubik" pitchFamily="2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600" b="0" i="1" smtClean="0">
                                        <a:latin typeface="Cambria Math" panose="02040503050406030204" pitchFamily="18" charset="0"/>
                                        <a:ea typeface="Calibri Light" panose="020F0302020204030204" pitchFamily="34" charset="0"/>
                                        <a:cs typeface="Rubik" pitchFamily="2" charset="-79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3600" b="0" i="1" smtClean="0">
                                        <a:latin typeface="Cambria Math" panose="02040503050406030204" pitchFamily="18" charset="0"/>
                                        <a:ea typeface="Calibri Light" panose="020F0302020204030204" pitchFamily="34" charset="0"/>
                                        <a:cs typeface="Rubik" pitchFamily="2" charset="-79"/>
                                      </a:rPr>
                                      <m:t>4</m:t>
                                    </m:r>
                                  </m:sup>
                                </m:sSup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  <a:ea typeface="Calibri Light" panose="020F0302020204030204" pitchFamily="34" charset="0"/>
                                    <a:cs typeface="Rubik" pitchFamily="2" charset="-79"/>
                                  </a:rPr>
                                  <m:t>−</m:t>
                                </m:r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  <a:ea typeface="Calibri Light" panose="020F0302020204030204" pitchFamily="34" charset="0"/>
                                    <a:cs typeface="Rubik" pitchFamily="2" charset="-79"/>
                                  </a:rPr>
                                  <m:t>5</m:t>
                                </m:r>
                                <m:sSup>
                                  <m:sSupPr>
                                    <m:ctrlPr>
                                      <a:rPr lang="en-US" sz="3600" b="0" i="1" smtClean="0">
                                        <a:latin typeface="Cambria Math" panose="02040503050406030204" pitchFamily="18" charset="0"/>
                                        <a:ea typeface="Calibri Light" panose="020F0302020204030204" pitchFamily="34" charset="0"/>
                                        <a:cs typeface="Rubik" pitchFamily="2" charset="-79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600" b="0" i="1" smtClean="0">
                                        <a:latin typeface="Cambria Math" panose="02040503050406030204" pitchFamily="18" charset="0"/>
                                        <a:ea typeface="Calibri Light" panose="020F0302020204030204" pitchFamily="34" charset="0"/>
                                        <a:cs typeface="Rubik" pitchFamily="2" charset="-79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3600" b="0" i="1" smtClean="0">
                                        <a:latin typeface="Cambria Math" panose="02040503050406030204" pitchFamily="18" charset="0"/>
                                        <a:ea typeface="Calibri Light" panose="020F0302020204030204" pitchFamily="34" charset="0"/>
                                        <a:cs typeface="Rubik" pitchFamily="2" charset="-79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  <a:ea typeface="Calibri Light" panose="020F0302020204030204" pitchFamily="34" charset="0"/>
                                    <a:cs typeface="Rubik" pitchFamily="2" charset="-79"/>
                                  </a:rPr>
                                  <m:t>+</m:t>
                                </m:r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  <a:ea typeface="Calibri Light" panose="020F0302020204030204" pitchFamily="34" charset="0"/>
                                    <a:cs typeface="Rubik" pitchFamily="2" charset="-79"/>
                                  </a:rPr>
                                  <m:t>4</m:t>
                                </m:r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  <a:ea typeface="Calibri Light" panose="020F0302020204030204" pitchFamily="34" charset="0"/>
                                    <a:cs typeface="Rubik" pitchFamily="2" charset="-79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  <a:p>
                          <a:pPr marL="0" marR="0" lvl="0" indent="0" algn="l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87873272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9" name="טבלה 8">
                <a:extLst>
                  <a:ext uri="{FF2B5EF4-FFF2-40B4-BE49-F238E27FC236}">
                    <a16:creationId xmlns:a16="http://schemas.microsoft.com/office/drawing/2014/main" id="{2D760F73-19FF-46C0-93D8-FE68BE314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3265279"/>
                  </p:ext>
                </p:extLst>
              </p:nvPr>
            </p:nvGraphicFramePr>
            <p:xfrm>
              <a:off x="9066103" y="5196633"/>
              <a:ext cx="14728210" cy="6583680"/>
            </p:xfrm>
            <a:graphic>
              <a:graphicData uri="http://schemas.openxmlformats.org/drawingml/2006/table">
                <a:tbl>
                  <a:tblPr rtl="1" firstRow="1" bandRow="1"/>
                  <a:tblGrid>
                    <a:gridCol w="4867192">
                      <a:extLst>
                        <a:ext uri="{9D8B030D-6E8A-4147-A177-3AD203B41FA5}">
                          <a16:colId xmlns:a16="http://schemas.microsoft.com/office/drawing/2014/main" val="3712394932"/>
                        </a:ext>
                      </a:extLst>
                    </a:gridCol>
                    <a:gridCol w="4998095">
                      <a:extLst>
                        <a:ext uri="{9D8B030D-6E8A-4147-A177-3AD203B41FA5}">
                          <a16:colId xmlns:a16="http://schemas.microsoft.com/office/drawing/2014/main" val="3009901211"/>
                        </a:ext>
                      </a:extLst>
                    </a:gridCol>
                    <a:gridCol w="2076686">
                      <a:extLst>
                        <a:ext uri="{9D8B030D-6E8A-4147-A177-3AD203B41FA5}">
                          <a16:colId xmlns:a16="http://schemas.microsoft.com/office/drawing/2014/main" val="1904829269"/>
                        </a:ext>
                      </a:extLst>
                    </a:gridCol>
                    <a:gridCol w="2786237">
                      <a:extLst>
                        <a:ext uri="{9D8B030D-6E8A-4147-A177-3AD203B41FA5}">
                          <a16:colId xmlns:a16="http://schemas.microsoft.com/office/drawing/2014/main" val="983984559"/>
                        </a:ext>
                      </a:extLst>
                    </a:gridCol>
                  </a:tblGrid>
                  <a:tr h="1463040">
                    <a:tc>
                      <a:txBody>
                        <a:bodyPr/>
                        <a:lstStyle/>
                        <a:p>
                          <a:pPr algn="ctr" rtl="1"/>
                          <a:endParaRPr lang="he-IL" sz="2800" b="1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4000" b="1" dirty="0">
                              <a:latin typeface="Rubik" pitchFamily="2" charset="-79"/>
                              <a:cs typeface="Rubik" pitchFamily="2" charset="-79"/>
                            </a:rPr>
                            <a:t>דוגמא לפולינומים: </a:t>
                          </a:r>
                          <a:endParaRPr lang="he-IL" sz="4000" b="1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800" b="1" dirty="0">
                              <a:latin typeface="Rubik" pitchFamily="2" charset="-79"/>
                              <a:ea typeface="Calibri Light" panose="020F0302020204030204" pitchFamily="34" charset="0"/>
                              <a:cs typeface="Rubik" pitchFamily="2" charset="-79"/>
                            </a:rPr>
                            <a:t>מעלת פולינום </a:t>
                          </a: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2800" b="1" dirty="0">
                              <a:latin typeface="Rubik" pitchFamily="2" charset="-79"/>
                              <a:ea typeface="Calibri Light" panose="020F0302020204030204" pitchFamily="34" charset="0"/>
                              <a:cs typeface="Rubik" pitchFamily="2" charset="-79"/>
                            </a:rPr>
                            <a:t>מספר נקודות החיתוך עם ציר </a:t>
                          </a:r>
                          <a:r>
                            <a:rPr lang="en-US" sz="2800" b="1" dirty="0">
                              <a:latin typeface="Rubik" pitchFamily="2" charset="-79"/>
                              <a:ea typeface="Calibri Light" panose="020F0302020204030204" pitchFamily="34" charset="0"/>
                              <a:cs typeface="Rubik" pitchFamily="2" charset="-79"/>
                            </a:rPr>
                            <a:t>x</a:t>
                          </a:r>
                          <a:endParaRPr lang="he-IL" sz="2800" b="1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4161423794"/>
                      </a:ext>
                    </a:extLst>
                  </a:tr>
                  <a:tr h="1280160">
                    <a:tc>
                      <a:txBody>
                        <a:bodyPr/>
                        <a:lstStyle/>
                        <a:p>
                          <a:pPr marL="0" marR="0" lvl="0" indent="0" algn="ctr" defTabSz="584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פולינום ממעלה אפס</a:t>
                          </a:r>
                          <a:br>
                            <a:rPr lang="en-US" sz="3600" dirty="0">
                              <a:latin typeface="Rubik" pitchFamily="2" charset="-79"/>
                              <a:cs typeface="Rubik" pitchFamily="2" charset="-79"/>
                            </a:rPr>
                          </a:b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 ישר קבוע. </a:t>
                          </a:r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endParaRPr lang="he-IL"/>
                        </a:p>
                      </a:txBody>
                      <a:tcPr marL="182880" marR="182880" marT="91440" marB="91440">
                        <a:blipFill>
                          <a:blip r:embed="rId3"/>
                          <a:stretch>
                            <a:fillRect l="-97561" t="-119048" r="-97561" b="-3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931150378"/>
                      </a:ext>
                    </a:extLst>
                  </a:tr>
                  <a:tr h="1280160">
                    <a:tc>
                      <a:txBody>
                        <a:bodyPr/>
                        <a:lstStyle/>
                        <a:p>
                          <a:pPr marL="0" marR="0" lvl="0" indent="0" algn="ctr" defTabSz="584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פולינום ממעלה ראשונה </a:t>
                          </a:r>
                          <a:br>
                            <a:rPr lang="en-US" sz="3600" dirty="0">
                              <a:latin typeface="Rubik" pitchFamily="2" charset="-79"/>
                              <a:cs typeface="Rubik" pitchFamily="2" charset="-79"/>
                            </a:rPr>
                          </a:b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 ישר.</a:t>
                          </a:r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endParaRPr lang="he-IL"/>
                        </a:p>
                      </a:txBody>
                      <a:tcPr marL="182880" marR="182880" marT="91440" marB="91440">
                        <a:blipFill>
                          <a:blip r:embed="rId3"/>
                          <a:stretch>
                            <a:fillRect l="-97561" t="-218009" r="-9756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1621593714"/>
                      </a:ext>
                    </a:extLst>
                  </a:tr>
                  <a:tr h="1280160">
                    <a:tc>
                      <a:txBody>
                        <a:bodyPr/>
                        <a:lstStyle/>
                        <a:p>
                          <a:pPr marL="0" marR="0" lvl="0" indent="0" algn="ctr" defTabSz="584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פולינום ממעלה שניה </a:t>
                          </a:r>
                        </a:p>
                        <a:p>
                          <a:pPr marL="0" marR="0" lvl="0" indent="0" algn="ctr" defTabSz="584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פרבולה. </a:t>
                          </a:r>
                          <a:endParaRPr lang="en-US" sz="3600" dirty="0">
                            <a:latin typeface="Rubik" pitchFamily="2" charset="-79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endParaRPr lang="he-IL"/>
                        </a:p>
                      </a:txBody>
                      <a:tcPr marL="182880" marR="182880" marT="91440" marB="91440">
                        <a:blipFill>
                          <a:blip r:embed="rId3"/>
                          <a:stretch>
                            <a:fillRect l="-97561" t="-319524" r="-97561" b="-1009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866723615"/>
                      </a:ext>
                    </a:extLst>
                  </a:tr>
                  <a:tr h="1280160">
                    <a:tc>
                      <a:txBody>
                        <a:bodyPr/>
                        <a:lstStyle/>
                        <a:p>
                          <a:pPr marL="0" marR="0" lvl="0" indent="0" algn="ctr" defTabSz="584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פולינום ממעלה רביעית.  </a:t>
                          </a: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endParaRPr lang="he-IL"/>
                        </a:p>
                      </a:txBody>
                      <a:tcPr marL="182880" marR="182880" marT="91440" marB="91440">
                        <a:blipFill>
                          <a:blip r:embed="rId3"/>
                          <a:stretch>
                            <a:fillRect l="-97561" t="-419524" r="-97561" b="-9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87873272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כותרת 1">
            <a:extLst>
              <a:ext uri="{FF2B5EF4-FFF2-40B4-BE49-F238E27FC236}">
                <a16:creationId xmlns:a16="http://schemas.microsoft.com/office/drawing/2014/main" id="{9DDE41DB-1832-4645-B46B-361A39593650}"/>
              </a:ext>
            </a:extLst>
          </p:cNvPr>
          <p:cNvSpPr txBox="1">
            <a:spLocks/>
          </p:cNvSpPr>
          <p:nvPr/>
        </p:nvSpPr>
        <p:spPr>
          <a:xfrm>
            <a:off x="3340165" y="1729814"/>
            <a:ext cx="20454146" cy="1138410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b="1" u="sng" dirty="0">
                <a:solidFill>
                  <a:srgbClr val="910A3E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תחום הגדרה של פולינום </a:t>
            </a:r>
            <a:r>
              <a:rPr lang="he-IL" sz="4800" dirty="0">
                <a:solidFill>
                  <a:srgbClr val="910A3E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: </a:t>
            </a:r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כל </a:t>
            </a:r>
            <a:r>
              <a:rPr lang="en-US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X</a:t>
            </a:r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.                             </a:t>
            </a:r>
          </a:p>
        </p:txBody>
      </p:sp>
      <p:sp>
        <p:nvSpPr>
          <p:cNvPr id="11" name="חץ: ימינה 10">
            <a:extLst>
              <a:ext uri="{FF2B5EF4-FFF2-40B4-BE49-F238E27FC236}">
                <a16:creationId xmlns:a16="http://schemas.microsoft.com/office/drawing/2014/main" id="{6A30EF95-D919-4C38-9A01-F12D0A85E58E}"/>
              </a:ext>
            </a:extLst>
          </p:cNvPr>
          <p:cNvSpPr/>
          <p:nvPr/>
        </p:nvSpPr>
        <p:spPr>
          <a:xfrm flipH="1">
            <a:off x="12008219" y="1954813"/>
            <a:ext cx="3105150" cy="647700"/>
          </a:xfrm>
          <a:prstGeom prst="rightArrow">
            <a:avLst/>
          </a:prstGeom>
          <a:solidFill>
            <a:srgbClr val="910A3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 dirty="0">
              <a:latin typeface="Rubik" pitchFamily="2" charset="-79"/>
              <a:cs typeface="Rubik" pitchFamily="2" charset="-79"/>
            </a:endParaRPr>
          </a:p>
        </p:txBody>
      </p:sp>
      <p:sp>
        <p:nvSpPr>
          <p:cNvPr id="12" name="כותרת 1">
            <a:extLst>
              <a:ext uri="{FF2B5EF4-FFF2-40B4-BE49-F238E27FC236}">
                <a16:creationId xmlns:a16="http://schemas.microsoft.com/office/drawing/2014/main" id="{C83DA351-DF35-4BF2-9E3F-0A5AD68D2547}"/>
              </a:ext>
            </a:extLst>
          </p:cNvPr>
          <p:cNvSpPr txBox="1">
            <a:spLocks/>
          </p:cNvSpPr>
          <p:nvPr/>
        </p:nvSpPr>
        <p:spPr>
          <a:xfrm>
            <a:off x="11500355" y="3002167"/>
            <a:ext cx="12293955" cy="1138410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b="1" u="sng" dirty="0">
                <a:solidFill>
                  <a:srgbClr val="910A3E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נקודות חיתוך עם ציר </a:t>
            </a:r>
            <a:r>
              <a:rPr lang="en-US" sz="4800" b="1" u="sng" dirty="0">
                <a:solidFill>
                  <a:srgbClr val="910A3E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X</a:t>
            </a:r>
            <a:r>
              <a:rPr lang="he-IL" sz="4800" b="1" u="sng" dirty="0">
                <a:solidFill>
                  <a:srgbClr val="910A3E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 / נקודות אפס </a:t>
            </a:r>
            <a:r>
              <a:rPr lang="he-IL" sz="4800" dirty="0">
                <a:solidFill>
                  <a:srgbClr val="910A3E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:</a:t>
            </a:r>
            <a:endParaRPr lang="he-IL" sz="48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924CC2EF-3DCF-4FEA-A114-6C7FC7404504}"/>
              </a:ext>
            </a:extLst>
          </p:cNvPr>
          <p:cNvSpPr/>
          <p:nvPr/>
        </p:nvSpPr>
        <p:spPr>
          <a:xfrm>
            <a:off x="7332227" y="1978465"/>
            <a:ext cx="4168129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פונקציה רציפה. </a:t>
            </a:r>
            <a:endParaRPr lang="he-IL" dirty="0"/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CA421945-3F06-47F6-8D4C-A9E6EE35E9E9}"/>
              </a:ext>
            </a:extLst>
          </p:cNvPr>
          <p:cNvSpPr/>
          <p:nvPr/>
        </p:nvSpPr>
        <p:spPr>
          <a:xfrm>
            <a:off x="-1059687" y="4247554"/>
            <a:ext cx="16783827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he-IL" sz="44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מעלת הפולינום קובעת את מספר נקודות החיתוך המקסימלי האפשרי. </a:t>
            </a:r>
            <a:endParaRPr lang="he-IL" sz="4400" dirty="0"/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0AA8F34C-5D35-4D4B-B645-C09D434495A6}"/>
              </a:ext>
            </a:extLst>
          </p:cNvPr>
          <p:cNvSpPr/>
          <p:nvPr/>
        </p:nvSpPr>
        <p:spPr>
          <a:xfrm>
            <a:off x="12656935" y="6927379"/>
            <a:ext cx="575799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0</a:t>
            </a:r>
          </a:p>
        </p:txBody>
      </p:sp>
      <p:sp>
        <p:nvSpPr>
          <p:cNvPr id="25" name="מלבן 24">
            <a:extLst>
              <a:ext uri="{FF2B5EF4-FFF2-40B4-BE49-F238E27FC236}">
                <a16:creationId xmlns:a16="http://schemas.microsoft.com/office/drawing/2014/main" id="{B4750D9A-71D1-4FBE-ABD4-DAB36B22A9EE}"/>
              </a:ext>
            </a:extLst>
          </p:cNvPr>
          <p:cNvSpPr/>
          <p:nvPr/>
        </p:nvSpPr>
        <p:spPr>
          <a:xfrm>
            <a:off x="10185566" y="6888857"/>
            <a:ext cx="575799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0</a:t>
            </a:r>
          </a:p>
        </p:txBody>
      </p:sp>
      <p:sp>
        <p:nvSpPr>
          <p:cNvPr id="26" name="מלבן 25">
            <a:extLst>
              <a:ext uri="{FF2B5EF4-FFF2-40B4-BE49-F238E27FC236}">
                <a16:creationId xmlns:a16="http://schemas.microsoft.com/office/drawing/2014/main" id="{6C8EEFCE-35D0-4040-AC6F-875F199F378D}"/>
              </a:ext>
            </a:extLst>
          </p:cNvPr>
          <p:cNvSpPr/>
          <p:nvPr/>
        </p:nvSpPr>
        <p:spPr>
          <a:xfrm>
            <a:off x="12698907" y="8237192"/>
            <a:ext cx="447558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1</a:t>
            </a:r>
          </a:p>
        </p:txBody>
      </p:sp>
      <p:sp>
        <p:nvSpPr>
          <p:cNvPr id="27" name="מלבן 26">
            <a:extLst>
              <a:ext uri="{FF2B5EF4-FFF2-40B4-BE49-F238E27FC236}">
                <a16:creationId xmlns:a16="http://schemas.microsoft.com/office/drawing/2014/main" id="{8D19A67E-32B1-4685-8413-D142E7193577}"/>
              </a:ext>
            </a:extLst>
          </p:cNvPr>
          <p:cNvSpPr/>
          <p:nvPr/>
        </p:nvSpPr>
        <p:spPr>
          <a:xfrm>
            <a:off x="10246810" y="8231244"/>
            <a:ext cx="447558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1</a:t>
            </a:r>
          </a:p>
        </p:txBody>
      </p:sp>
      <p:sp>
        <p:nvSpPr>
          <p:cNvPr id="28" name="מלבן 27">
            <a:extLst>
              <a:ext uri="{FF2B5EF4-FFF2-40B4-BE49-F238E27FC236}">
                <a16:creationId xmlns:a16="http://schemas.microsoft.com/office/drawing/2014/main" id="{A64C15F3-2202-449B-B5AD-EE3EA74ABB7B}"/>
              </a:ext>
            </a:extLst>
          </p:cNvPr>
          <p:cNvSpPr/>
          <p:nvPr/>
        </p:nvSpPr>
        <p:spPr>
          <a:xfrm>
            <a:off x="12672163" y="9493461"/>
            <a:ext cx="545342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2</a:t>
            </a:r>
          </a:p>
        </p:txBody>
      </p:sp>
      <p:sp>
        <p:nvSpPr>
          <p:cNvPr id="29" name="מלבן 28">
            <a:extLst>
              <a:ext uri="{FF2B5EF4-FFF2-40B4-BE49-F238E27FC236}">
                <a16:creationId xmlns:a16="http://schemas.microsoft.com/office/drawing/2014/main" id="{317B3BCE-EE2D-48DD-B939-B9154A11C73A}"/>
              </a:ext>
            </a:extLst>
          </p:cNvPr>
          <p:cNvSpPr/>
          <p:nvPr/>
        </p:nvSpPr>
        <p:spPr>
          <a:xfrm>
            <a:off x="10222658" y="9312982"/>
            <a:ext cx="5693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he-IL" sz="36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2 </a:t>
            </a: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FF1F8AEC-67E3-4EDC-9B4A-B4C7D6FD454A}"/>
              </a:ext>
            </a:extLst>
          </p:cNvPr>
          <p:cNvSpPr/>
          <p:nvPr/>
        </p:nvSpPr>
        <p:spPr>
          <a:xfrm>
            <a:off x="9441666" y="9863565"/>
            <a:ext cx="21868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he-IL" sz="36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לכל היותר </a:t>
            </a: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37A904B2-B6D7-44ED-BFAD-6B4B58C9B929}"/>
              </a:ext>
            </a:extLst>
          </p:cNvPr>
          <p:cNvSpPr/>
          <p:nvPr/>
        </p:nvSpPr>
        <p:spPr>
          <a:xfrm>
            <a:off x="12611304" y="10781023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he-IL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4</a:t>
            </a:r>
          </a:p>
        </p:txBody>
      </p:sp>
      <p:sp>
        <p:nvSpPr>
          <p:cNvPr id="30" name="מלבן 29">
            <a:extLst>
              <a:ext uri="{FF2B5EF4-FFF2-40B4-BE49-F238E27FC236}">
                <a16:creationId xmlns:a16="http://schemas.microsoft.com/office/drawing/2014/main" id="{B990665F-2EBB-4AA7-9FFF-62801414B4B7}"/>
              </a:ext>
            </a:extLst>
          </p:cNvPr>
          <p:cNvSpPr/>
          <p:nvPr/>
        </p:nvSpPr>
        <p:spPr>
          <a:xfrm>
            <a:off x="10185625" y="10646554"/>
            <a:ext cx="5854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he-IL" sz="36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4 </a:t>
            </a:r>
          </a:p>
        </p:txBody>
      </p:sp>
      <p:sp>
        <p:nvSpPr>
          <p:cNvPr id="31" name="מלבן 30">
            <a:extLst>
              <a:ext uri="{FF2B5EF4-FFF2-40B4-BE49-F238E27FC236}">
                <a16:creationId xmlns:a16="http://schemas.microsoft.com/office/drawing/2014/main" id="{3FB61A89-9118-449B-B811-C91D2D4B693E}"/>
              </a:ext>
            </a:extLst>
          </p:cNvPr>
          <p:cNvSpPr/>
          <p:nvPr/>
        </p:nvSpPr>
        <p:spPr>
          <a:xfrm>
            <a:off x="9456270" y="11171216"/>
            <a:ext cx="21868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he-IL" sz="36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לכל היותר </a:t>
            </a:r>
          </a:p>
        </p:txBody>
      </p:sp>
      <p:cxnSp>
        <p:nvCxnSpPr>
          <p:cNvPr id="32" name="מחבר חץ ישר 31">
            <a:extLst>
              <a:ext uri="{FF2B5EF4-FFF2-40B4-BE49-F238E27FC236}">
                <a16:creationId xmlns:a16="http://schemas.microsoft.com/office/drawing/2014/main" id="{DD32C5C8-C150-4880-842B-42E758883143}"/>
              </a:ext>
            </a:extLst>
          </p:cNvPr>
          <p:cNvCxnSpPr>
            <a:cxnSpLocks/>
          </p:cNvCxnSpPr>
          <p:nvPr/>
        </p:nvCxnSpPr>
        <p:spPr>
          <a:xfrm flipH="1" flipV="1">
            <a:off x="3492200" y="6264317"/>
            <a:ext cx="19048" cy="5305671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מחבר חץ ישר 32">
            <a:extLst>
              <a:ext uri="{FF2B5EF4-FFF2-40B4-BE49-F238E27FC236}">
                <a16:creationId xmlns:a16="http://schemas.microsoft.com/office/drawing/2014/main" id="{A737AA16-5F35-42F6-B4DB-EE477C609266}"/>
              </a:ext>
            </a:extLst>
          </p:cNvPr>
          <p:cNvCxnSpPr>
            <a:cxnSpLocks/>
          </p:cNvCxnSpPr>
          <p:nvPr/>
        </p:nvCxnSpPr>
        <p:spPr>
          <a:xfrm>
            <a:off x="1117016" y="9053458"/>
            <a:ext cx="7133849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מחבר ישר 33">
            <a:extLst>
              <a:ext uri="{FF2B5EF4-FFF2-40B4-BE49-F238E27FC236}">
                <a16:creationId xmlns:a16="http://schemas.microsoft.com/office/drawing/2014/main" id="{674903CE-E450-4343-9FA3-716CD402FDE7}"/>
              </a:ext>
            </a:extLst>
          </p:cNvPr>
          <p:cNvCxnSpPr>
            <a:cxnSpLocks/>
          </p:cNvCxnSpPr>
          <p:nvPr/>
        </p:nvCxnSpPr>
        <p:spPr>
          <a:xfrm>
            <a:off x="443152" y="8073110"/>
            <a:ext cx="8357191" cy="0"/>
          </a:xfrm>
          <a:prstGeom prst="line">
            <a:avLst/>
          </a:prstGeom>
          <a:noFill/>
          <a:ln w="38100" cap="flat">
            <a:solidFill>
              <a:srgbClr val="910A3E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מלבן 34">
                <a:extLst>
                  <a:ext uri="{FF2B5EF4-FFF2-40B4-BE49-F238E27FC236}">
                    <a16:creationId xmlns:a16="http://schemas.microsoft.com/office/drawing/2014/main" id="{6D2D8E03-69AE-4984-8BBD-C9E18CE6B1F1}"/>
                  </a:ext>
                </a:extLst>
              </p:cNvPr>
              <p:cNvSpPr/>
              <p:nvPr/>
            </p:nvSpPr>
            <p:spPr>
              <a:xfrm>
                <a:off x="7813373" y="7267422"/>
                <a:ext cx="1094017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584200" rtl="1" hangingPunct="1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US" sz="4000" dirty="0">
                    <a:latin typeface="Rubik" pitchFamily="2" charset="-79"/>
                    <a:cs typeface="Rubik" pitchFamily="2" charset="-79"/>
                  </a:rPr>
                  <a:t>r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00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he-IL" sz="40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>
          <p:sp>
            <p:nvSpPr>
              <p:cNvPr id="35" name="מלבן 34">
                <a:extLst>
                  <a:ext uri="{FF2B5EF4-FFF2-40B4-BE49-F238E27FC236}">
                    <a16:creationId xmlns:a16="http://schemas.microsoft.com/office/drawing/2014/main" id="{6D2D8E03-69AE-4984-8BBD-C9E18CE6B1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3373" y="7267422"/>
                <a:ext cx="1094017" cy="707886"/>
              </a:xfrm>
              <a:prstGeom prst="rect">
                <a:avLst/>
              </a:prstGeom>
              <a:blipFill>
                <a:blip r:embed="rId4"/>
                <a:stretch>
                  <a:fillRect l="-19553" t="-15517" b="-3620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מחבר ישר 35">
            <a:extLst>
              <a:ext uri="{FF2B5EF4-FFF2-40B4-BE49-F238E27FC236}">
                <a16:creationId xmlns:a16="http://schemas.microsoft.com/office/drawing/2014/main" id="{1E385D5F-9528-4E03-8F21-620FCD00EB8F}"/>
              </a:ext>
            </a:extLst>
          </p:cNvPr>
          <p:cNvCxnSpPr>
            <a:cxnSpLocks/>
          </p:cNvCxnSpPr>
          <p:nvPr/>
        </p:nvCxnSpPr>
        <p:spPr>
          <a:xfrm flipV="1">
            <a:off x="1386154" y="6628297"/>
            <a:ext cx="6271896" cy="5567824"/>
          </a:xfrm>
          <a:prstGeom prst="line">
            <a:avLst/>
          </a:prstGeom>
          <a:noFill/>
          <a:ln w="38100" cap="flat">
            <a:solidFill>
              <a:srgbClr val="2B6FB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מלבן 36">
                <a:extLst>
                  <a:ext uri="{FF2B5EF4-FFF2-40B4-BE49-F238E27FC236}">
                    <a16:creationId xmlns:a16="http://schemas.microsoft.com/office/drawing/2014/main" id="{1C5C8C9C-DDA2-4A36-A86E-6DDF62CAEE7C}"/>
                  </a:ext>
                </a:extLst>
              </p:cNvPr>
              <p:cNvSpPr/>
              <p:nvPr/>
            </p:nvSpPr>
            <p:spPr>
              <a:xfrm rot="19379291">
                <a:off x="5761821" y="7228994"/>
                <a:ext cx="309700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r" defTabSz="914400" rtl="1" hangingPunct="1">
                  <a:lnSpc>
                    <a:spcPct val="100000"/>
                  </a:lnSpc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000">
                          <a:latin typeface="Cambria Math" panose="02040503050406030204" pitchFamily="18" charset="0"/>
                        </a:rPr>
                        <m:t>𝑡</m:t>
                      </m:r>
                      <m:d>
                        <m:dPr>
                          <m:ctrlPr>
                            <a:rPr lang="en-US" sz="4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00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he-IL" sz="40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>
          <p:sp>
            <p:nvSpPr>
              <p:cNvPr id="37" name="מלבן 36">
                <a:extLst>
                  <a:ext uri="{FF2B5EF4-FFF2-40B4-BE49-F238E27FC236}">
                    <a16:creationId xmlns:a16="http://schemas.microsoft.com/office/drawing/2014/main" id="{1C5C8C9C-DDA2-4A36-A86E-6DDF62CAEE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379291">
                <a:off x="5761821" y="7228994"/>
                <a:ext cx="309700" cy="707886"/>
              </a:xfrm>
              <a:prstGeom prst="rect">
                <a:avLst/>
              </a:prstGeom>
              <a:blipFill>
                <a:blip r:embed="rId5"/>
                <a:stretch>
                  <a:fillRect t="-26613" r="-57658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צורה חופשית: צורה 37">
            <a:extLst>
              <a:ext uri="{FF2B5EF4-FFF2-40B4-BE49-F238E27FC236}">
                <a16:creationId xmlns:a16="http://schemas.microsoft.com/office/drawing/2014/main" id="{81FEE3BE-299A-4D68-AC3C-F92E0A0D0CAF}"/>
              </a:ext>
            </a:extLst>
          </p:cNvPr>
          <p:cNvSpPr/>
          <p:nvPr/>
        </p:nvSpPr>
        <p:spPr>
          <a:xfrm>
            <a:off x="443152" y="6674221"/>
            <a:ext cx="4693257" cy="3541926"/>
          </a:xfrm>
          <a:custGeom>
            <a:avLst/>
            <a:gdLst>
              <a:gd name="connsiteX0" fmla="*/ 0 w 4019107"/>
              <a:gd name="connsiteY0" fmla="*/ 0 h 2062888"/>
              <a:gd name="connsiteX1" fmla="*/ 1998921 w 4019107"/>
              <a:gd name="connsiteY1" fmla="*/ 2062716 h 2062888"/>
              <a:gd name="connsiteX2" fmla="*/ 4019107 w 4019107"/>
              <a:gd name="connsiteY2" fmla="*/ 127590 h 2062888"/>
              <a:gd name="connsiteX3" fmla="*/ 4019107 w 4019107"/>
              <a:gd name="connsiteY3" fmla="*/ 127590 h 2062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19107" h="2062888">
                <a:moveTo>
                  <a:pt x="0" y="0"/>
                </a:moveTo>
                <a:cubicBezTo>
                  <a:pt x="664535" y="1020725"/>
                  <a:pt x="1329070" y="2041451"/>
                  <a:pt x="1998921" y="2062716"/>
                </a:cubicBezTo>
                <a:cubicBezTo>
                  <a:pt x="2668772" y="2083981"/>
                  <a:pt x="4019107" y="127590"/>
                  <a:pt x="4019107" y="127590"/>
                </a:cubicBezTo>
                <a:lnTo>
                  <a:pt x="4019107" y="127590"/>
                </a:lnTo>
              </a:path>
            </a:pathLst>
          </a:custGeom>
          <a:noFill/>
          <a:ln w="57150" cap="flat">
            <a:solidFill>
              <a:schemeClr val="accent3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e-I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מלבן 38">
                <a:extLst>
                  <a:ext uri="{FF2B5EF4-FFF2-40B4-BE49-F238E27FC236}">
                    <a16:creationId xmlns:a16="http://schemas.microsoft.com/office/drawing/2014/main" id="{C3CF7E62-3E27-4DE9-A636-23AD913590E6}"/>
                  </a:ext>
                </a:extLst>
              </p:cNvPr>
              <p:cNvSpPr/>
              <p:nvPr/>
            </p:nvSpPr>
            <p:spPr>
              <a:xfrm>
                <a:off x="3639981" y="6249507"/>
                <a:ext cx="335348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r" defTabSz="914400" rtl="1" hangingPunct="1">
                  <a:lnSpc>
                    <a:spcPct val="100000"/>
                  </a:lnSpc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>
          <p:sp>
            <p:nvSpPr>
              <p:cNvPr id="39" name="מלבן 38">
                <a:extLst>
                  <a:ext uri="{FF2B5EF4-FFF2-40B4-BE49-F238E27FC236}">
                    <a16:creationId xmlns:a16="http://schemas.microsoft.com/office/drawing/2014/main" id="{C3CF7E62-3E27-4DE9-A636-23AD913590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9981" y="6249507"/>
                <a:ext cx="335348" cy="830997"/>
              </a:xfrm>
              <a:prstGeom prst="rect">
                <a:avLst/>
              </a:prstGeom>
              <a:blipFill>
                <a:blip r:embed="rId6"/>
                <a:stretch>
                  <a:fillRect r="-26909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21464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4" grpId="0"/>
      <p:bldP spid="25" grpId="0"/>
      <p:bldP spid="26" grpId="0"/>
      <p:bldP spid="27" grpId="0"/>
      <p:bldP spid="28" grpId="0"/>
      <p:bldP spid="29" grpId="0"/>
      <p:bldP spid="5" grpId="0"/>
      <p:bldP spid="6" grpId="0"/>
      <p:bldP spid="30" grpId="0"/>
      <p:bldP spid="31" grpId="0"/>
      <p:bldP spid="35" grpId="0"/>
      <p:bldP spid="37" grpId="0"/>
      <p:bldP spid="38" grpId="0" animBg="1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6220FE5E-CD42-4BF7-957C-036D93C1FC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823703"/>
            <a:ext cx="24384000" cy="1892299"/>
          </a:xfrm>
          <a:prstGeom prst="rect">
            <a:avLst/>
          </a:prstGeom>
        </p:spPr>
      </p:pic>
      <p:sp>
        <p:nvSpPr>
          <p:cNvPr id="5" name="כותרת 1">
            <a:extLst>
              <a:ext uri="{FF2B5EF4-FFF2-40B4-BE49-F238E27FC236}">
                <a16:creationId xmlns:a16="http://schemas.microsoft.com/office/drawing/2014/main" id="{08311104-3454-4AA9-9C61-05D8EA2AC2D0}"/>
              </a:ext>
            </a:extLst>
          </p:cNvPr>
          <p:cNvSpPr txBox="1">
            <a:spLocks/>
          </p:cNvSpPr>
          <p:nvPr/>
        </p:nvSpPr>
        <p:spPr>
          <a:xfrm>
            <a:off x="7489111" y="3149877"/>
            <a:ext cx="16003232" cy="1138410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b="1" u="sng" dirty="0">
                <a:solidFill>
                  <a:srgbClr val="910A3E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1. נקודות אפס – </a:t>
            </a:r>
            <a:r>
              <a:rPr lang="he-IL" sz="4800" b="1" u="sng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לפולינום ממעלה שלישית יש לכל היותר 3 נקודות אפס. </a:t>
            </a:r>
            <a:endParaRPr lang="he-IL" sz="4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מלבן 5">
                <a:extLst>
                  <a:ext uri="{FF2B5EF4-FFF2-40B4-BE49-F238E27FC236}">
                    <a16:creationId xmlns:a16="http://schemas.microsoft.com/office/drawing/2014/main" id="{21600173-E5D6-46DC-B5A8-C0305539F38B}"/>
                  </a:ext>
                </a:extLst>
              </p:cNvPr>
              <p:cNvSpPr/>
              <p:nvPr/>
            </p:nvSpPr>
            <p:spPr>
              <a:xfrm>
                <a:off x="5495104" y="4607598"/>
                <a:ext cx="3988015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5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5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5400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he-IL" sz="5400" dirty="0"/>
              </a:p>
            </p:txBody>
          </p:sp>
        </mc:Choice>
        <mc:Fallback xmlns="">
          <p:sp>
            <p:nvSpPr>
              <p:cNvPr id="6" name="מלבן 5">
                <a:extLst>
                  <a:ext uri="{FF2B5EF4-FFF2-40B4-BE49-F238E27FC236}">
                    <a16:creationId xmlns:a16="http://schemas.microsoft.com/office/drawing/2014/main" id="{21600173-E5D6-46DC-B5A8-C0305539F3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5104" y="4607598"/>
                <a:ext cx="3988015" cy="8402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E86C7C4E-F34B-4C15-B32D-0DE7BB892E75}"/>
                  </a:ext>
                </a:extLst>
              </p:cNvPr>
              <p:cNvSpPr/>
              <p:nvPr/>
            </p:nvSpPr>
            <p:spPr>
              <a:xfrm>
                <a:off x="5495103" y="5846581"/>
                <a:ext cx="4561890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5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5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5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5400" dirty="0"/>
              </a:p>
            </p:txBody>
          </p:sp>
        </mc:Choice>
        <mc:Fallback xmlns=""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E86C7C4E-F34B-4C15-B32D-0DE7BB892E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5103" y="5846581"/>
                <a:ext cx="4561890" cy="8402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מלבן 7">
                <a:extLst>
                  <a:ext uri="{FF2B5EF4-FFF2-40B4-BE49-F238E27FC236}">
                    <a16:creationId xmlns:a16="http://schemas.microsoft.com/office/drawing/2014/main" id="{5421FF47-DEC8-4693-B453-FF9253434B45}"/>
                  </a:ext>
                </a:extLst>
              </p:cNvPr>
              <p:cNvSpPr/>
              <p:nvPr/>
            </p:nvSpPr>
            <p:spPr>
              <a:xfrm>
                <a:off x="5495103" y="7228863"/>
                <a:ext cx="6396688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5400" dirty="0"/>
              </a:p>
            </p:txBody>
          </p:sp>
        </mc:Choice>
        <mc:Fallback xmlns="">
          <p:sp>
            <p:nvSpPr>
              <p:cNvPr id="8" name="מלבן 7">
                <a:extLst>
                  <a:ext uri="{FF2B5EF4-FFF2-40B4-BE49-F238E27FC236}">
                    <a16:creationId xmlns:a16="http://schemas.microsoft.com/office/drawing/2014/main" id="{5421FF47-DEC8-4693-B453-FF9253434B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5103" y="7228863"/>
                <a:ext cx="6396688" cy="8402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מלבן 8">
                <a:extLst>
                  <a:ext uri="{FF2B5EF4-FFF2-40B4-BE49-F238E27FC236}">
                    <a16:creationId xmlns:a16="http://schemas.microsoft.com/office/drawing/2014/main" id="{9DFF0569-B833-4084-B1AF-BA860AE4A238}"/>
                  </a:ext>
                </a:extLst>
              </p:cNvPr>
              <p:cNvSpPr/>
              <p:nvPr/>
            </p:nvSpPr>
            <p:spPr>
              <a:xfrm>
                <a:off x="5061098" y="9527942"/>
                <a:ext cx="2329035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5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5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he-IL" sz="5400" dirty="0"/>
              </a:p>
            </p:txBody>
          </p:sp>
        </mc:Choice>
        <mc:Fallback xmlns="">
          <p:sp>
            <p:nvSpPr>
              <p:cNvPr id="9" name="מלבן 8">
                <a:extLst>
                  <a:ext uri="{FF2B5EF4-FFF2-40B4-BE49-F238E27FC236}">
                    <a16:creationId xmlns:a16="http://schemas.microsoft.com/office/drawing/2014/main" id="{9DFF0569-B833-4084-B1AF-BA860AE4A2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1098" y="9527942"/>
                <a:ext cx="2329035" cy="84023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מלבן 9">
                <a:extLst>
                  <a:ext uri="{FF2B5EF4-FFF2-40B4-BE49-F238E27FC236}">
                    <a16:creationId xmlns:a16="http://schemas.microsoft.com/office/drawing/2014/main" id="{4606847E-03B7-4DBC-888C-46328103636A}"/>
                  </a:ext>
                </a:extLst>
              </p:cNvPr>
              <p:cNvSpPr/>
              <p:nvPr/>
            </p:nvSpPr>
            <p:spPr>
              <a:xfrm>
                <a:off x="7698884" y="9425179"/>
                <a:ext cx="2345066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5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5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he-IL" sz="5400" dirty="0"/>
              </a:p>
            </p:txBody>
          </p:sp>
        </mc:Choice>
        <mc:Fallback xmlns="">
          <p:sp>
            <p:nvSpPr>
              <p:cNvPr id="10" name="מלבן 9">
                <a:extLst>
                  <a:ext uri="{FF2B5EF4-FFF2-40B4-BE49-F238E27FC236}">
                    <a16:creationId xmlns:a16="http://schemas.microsoft.com/office/drawing/2014/main" id="{4606847E-03B7-4DBC-888C-4632810363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8884" y="9425179"/>
                <a:ext cx="2345066" cy="84023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מלבן 10">
                <a:extLst>
                  <a:ext uri="{FF2B5EF4-FFF2-40B4-BE49-F238E27FC236}">
                    <a16:creationId xmlns:a16="http://schemas.microsoft.com/office/drawing/2014/main" id="{424EAFFB-B902-42BC-86A7-98D041CAD375}"/>
                  </a:ext>
                </a:extLst>
              </p:cNvPr>
              <p:cNvSpPr/>
              <p:nvPr/>
            </p:nvSpPr>
            <p:spPr>
              <a:xfrm>
                <a:off x="10352701" y="9398499"/>
                <a:ext cx="2862835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5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5400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he-IL" sz="5400" dirty="0"/>
              </a:p>
            </p:txBody>
          </p:sp>
        </mc:Choice>
        <mc:Fallback xmlns="">
          <p:sp>
            <p:nvSpPr>
              <p:cNvPr id="11" name="מלבן 10">
                <a:extLst>
                  <a:ext uri="{FF2B5EF4-FFF2-40B4-BE49-F238E27FC236}">
                    <a16:creationId xmlns:a16="http://schemas.microsoft.com/office/drawing/2014/main" id="{424EAFFB-B902-42BC-86A7-98D041CAD3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701" y="9398499"/>
                <a:ext cx="2862835" cy="84023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חץ: למטה 20">
            <a:extLst>
              <a:ext uri="{FF2B5EF4-FFF2-40B4-BE49-F238E27FC236}">
                <a16:creationId xmlns:a16="http://schemas.microsoft.com/office/drawing/2014/main" id="{38D41F75-004C-4310-8A40-90161E4022E5}"/>
              </a:ext>
            </a:extLst>
          </p:cNvPr>
          <p:cNvSpPr/>
          <p:nvPr/>
        </p:nvSpPr>
        <p:spPr>
          <a:xfrm rot="1655502">
            <a:off x="6466305" y="7958191"/>
            <a:ext cx="513413" cy="1521168"/>
          </a:xfrm>
          <a:prstGeom prst="downArrow">
            <a:avLst/>
          </a:prstGeom>
          <a:solidFill>
            <a:srgbClr val="910A3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e-I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2" name="חץ: למטה 21">
            <a:extLst>
              <a:ext uri="{FF2B5EF4-FFF2-40B4-BE49-F238E27FC236}">
                <a16:creationId xmlns:a16="http://schemas.microsoft.com/office/drawing/2014/main" id="{01F2EEC9-66FA-4A07-A6D2-4D4AFF8A3EC1}"/>
              </a:ext>
            </a:extLst>
          </p:cNvPr>
          <p:cNvSpPr/>
          <p:nvPr/>
        </p:nvSpPr>
        <p:spPr>
          <a:xfrm rot="20755298">
            <a:off x="8343352" y="7952122"/>
            <a:ext cx="421362" cy="1520460"/>
          </a:xfrm>
          <a:prstGeom prst="downArrow">
            <a:avLst/>
          </a:prstGeom>
          <a:solidFill>
            <a:srgbClr val="910A3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e-I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3" name="חץ: למטה 22">
            <a:extLst>
              <a:ext uri="{FF2B5EF4-FFF2-40B4-BE49-F238E27FC236}">
                <a16:creationId xmlns:a16="http://schemas.microsoft.com/office/drawing/2014/main" id="{6CFBB287-217D-4E03-B29E-0713D74E550E}"/>
              </a:ext>
            </a:extLst>
          </p:cNvPr>
          <p:cNvSpPr/>
          <p:nvPr/>
        </p:nvSpPr>
        <p:spPr>
          <a:xfrm rot="19944498" flipH="1">
            <a:off x="10686603" y="8011330"/>
            <a:ext cx="547735" cy="1487976"/>
          </a:xfrm>
          <a:prstGeom prst="downArrow">
            <a:avLst/>
          </a:prstGeom>
          <a:solidFill>
            <a:srgbClr val="910A3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e-I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מלבן 23">
                <a:extLst>
                  <a:ext uri="{FF2B5EF4-FFF2-40B4-BE49-F238E27FC236}">
                    <a16:creationId xmlns:a16="http://schemas.microsoft.com/office/drawing/2014/main" id="{BE18B261-807F-4E14-85A8-544C4F1B7431}"/>
                  </a:ext>
                </a:extLst>
              </p:cNvPr>
              <p:cNvSpPr/>
              <p:nvPr/>
            </p:nvSpPr>
            <p:spPr>
              <a:xfrm>
                <a:off x="10837962" y="10494544"/>
                <a:ext cx="2377574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5400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54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54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54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5400" dirty="0"/>
              </a:p>
            </p:txBody>
          </p:sp>
        </mc:Choice>
        <mc:Fallback xmlns="">
          <p:sp>
            <p:nvSpPr>
              <p:cNvPr id="24" name="מלבן 23">
                <a:extLst>
                  <a:ext uri="{FF2B5EF4-FFF2-40B4-BE49-F238E27FC236}">
                    <a16:creationId xmlns:a16="http://schemas.microsoft.com/office/drawing/2014/main" id="{BE18B261-807F-4E14-85A8-544C4F1B74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7962" y="10494544"/>
                <a:ext cx="2377574" cy="84023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מלבן 24">
                <a:extLst>
                  <a:ext uri="{FF2B5EF4-FFF2-40B4-BE49-F238E27FC236}">
                    <a16:creationId xmlns:a16="http://schemas.microsoft.com/office/drawing/2014/main" id="{C5D195BD-5AD5-4498-A26A-90602D19115B}"/>
                  </a:ext>
                </a:extLst>
              </p:cNvPr>
              <p:cNvSpPr/>
              <p:nvPr/>
            </p:nvSpPr>
            <p:spPr>
              <a:xfrm>
                <a:off x="8116666" y="10554124"/>
                <a:ext cx="1859805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5400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54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54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54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5400" dirty="0"/>
              </a:p>
            </p:txBody>
          </p:sp>
        </mc:Choice>
        <mc:Fallback xmlns="">
          <p:sp>
            <p:nvSpPr>
              <p:cNvPr id="25" name="מלבן 24">
                <a:extLst>
                  <a:ext uri="{FF2B5EF4-FFF2-40B4-BE49-F238E27FC236}">
                    <a16:creationId xmlns:a16="http://schemas.microsoft.com/office/drawing/2014/main" id="{C5D195BD-5AD5-4498-A26A-90602D1911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6666" y="10554124"/>
                <a:ext cx="1859805" cy="84023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מלבן 25">
                <a:extLst>
                  <a:ext uri="{FF2B5EF4-FFF2-40B4-BE49-F238E27FC236}">
                    <a16:creationId xmlns:a16="http://schemas.microsoft.com/office/drawing/2014/main" id="{6D91A27D-46BD-4348-9B2B-9B841C7AAC57}"/>
                  </a:ext>
                </a:extLst>
              </p:cNvPr>
              <p:cNvSpPr/>
              <p:nvPr/>
            </p:nvSpPr>
            <p:spPr>
              <a:xfrm>
                <a:off x="5295712" y="10494544"/>
                <a:ext cx="1859805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54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54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54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54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5400" dirty="0"/>
              </a:p>
            </p:txBody>
          </p:sp>
        </mc:Choice>
        <mc:Fallback xmlns="">
          <p:sp>
            <p:nvSpPr>
              <p:cNvPr id="26" name="מלבן 25">
                <a:extLst>
                  <a:ext uri="{FF2B5EF4-FFF2-40B4-BE49-F238E27FC236}">
                    <a16:creationId xmlns:a16="http://schemas.microsoft.com/office/drawing/2014/main" id="{6D91A27D-46BD-4348-9B2B-9B841C7AAC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5712" y="10494544"/>
                <a:ext cx="1859805" cy="84023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כותרת 1">
            <a:extLst>
              <a:ext uri="{FF2B5EF4-FFF2-40B4-BE49-F238E27FC236}">
                <a16:creationId xmlns:a16="http://schemas.microsoft.com/office/drawing/2014/main" id="{AA946DFB-7C4F-4897-8E7C-B0D612A8FE1F}"/>
              </a:ext>
            </a:extLst>
          </p:cNvPr>
          <p:cNvSpPr txBox="1">
            <a:spLocks/>
          </p:cNvSpPr>
          <p:nvPr/>
        </p:nvSpPr>
        <p:spPr>
          <a:xfrm>
            <a:off x="1032183" y="-498429"/>
            <a:ext cx="21031200" cy="165199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hangingPunct="1">
              <a:lnSpc>
                <a:spcPct val="150000"/>
              </a:lnSpc>
            </a:pPr>
            <a:r>
              <a:rPr lang="he-IL" sz="6600" b="0" u="sng" dirty="0">
                <a:solidFill>
                  <a:srgbClr val="910A3E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שרטוט סקיצה של פולינום.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כותרת 1">
                <a:extLst>
                  <a:ext uri="{FF2B5EF4-FFF2-40B4-BE49-F238E27FC236}">
                    <a16:creationId xmlns:a16="http://schemas.microsoft.com/office/drawing/2014/main" id="{D738538A-00C9-497E-BD90-60CF2BFB714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483119" y="1125920"/>
                <a:ext cx="14026986" cy="1138410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lIns="182880" tIns="91440" rIns="182880" bIns="91440" rtlCol="0" anchor="ctr">
                <a:norm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:r>
                  <a:rPr lang="he-IL" sz="4800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ננסה לשרטט גרף אפשרי של הפולינום: </a:t>
                </a:r>
                <a14:m>
                  <m:oMath xmlns:m="http://schemas.openxmlformats.org/officeDocument/2006/math">
                    <m:r>
                      <a:rPr lang="en-US" sz="48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800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4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4800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800" i="1" dirty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sz="4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sz="48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>
          <p:sp>
            <p:nvSpPr>
              <p:cNvPr id="19" name="כותרת 1">
                <a:extLst>
                  <a:ext uri="{FF2B5EF4-FFF2-40B4-BE49-F238E27FC236}">
                    <a16:creationId xmlns:a16="http://schemas.microsoft.com/office/drawing/2014/main" id="{D738538A-00C9-497E-BD90-60CF2BFB71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3119" y="1125920"/>
                <a:ext cx="14026986" cy="1138410"/>
              </a:xfrm>
              <a:prstGeom prst="rect">
                <a:avLst/>
              </a:prstGeom>
              <a:blipFill>
                <a:blip r:embed="rId13"/>
                <a:stretch>
                  <a:fillRect t="-526" r="-1215" b="-10526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31209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21" grpId="0" animBg="1"/>
      <p:bldP spid="22" grpId="0" animBg="1"/>
      <p:bldP spid="23" grpId="0" animBg="1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כותרת 1">
            <a:extLst>
              <a:ext uri="{FF2B5EF4-FFF2-40B4-BE49-F238E27FC236}">
                <a16:creationId xmlns:a16="http://schemas.microsoft.com/office/drawing/2014/main" id="{A5A4E3ED-906B-4B41-9151-3AB83E1DCC3B}"/>
              </a:ext>
            </a:extLst>
          </p:cNvPr>
          <p:cNvSpPr txBox="1">
            <a:spLocks/>
          </p:cNvSpPr>
          <p:nvPr/>
        </p:nvSpPr>
        <p:spPr>
          <a:xfrm>
            <a:off x="16214276" y="2312622"/>
            <a:ext cx="6652404" cy="1138410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 fontScale="92500"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b="1" u="sng" dirty="0">
                <a:solidFill>
                  <a:srgbClr val="910A3E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2. תחומי חיוביות ושליליות: </a:t>
            </a:r>
            <a:endParaRPr lang="he-IL" sz="4800" dirty="0">
              <a:solidFill>
                <a:srgbClr val="910A3E"/>
              </a:solidFill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30" name="כותרת 1">
            <a:extLst>
              <a:ext uri="{FF2B5EF4-FFF2-40B4-BE49-F238E27FC236}">
                <a16:creationId xmlns:a16="http://schemas.microsoft.com/office/drawing/2014/main" id="{025BF33D-1A55-4151-9F70-A3BE1F91DAD4}"/>
              </a:ext>
            </a:extLst>
          </p:cNvPr>
          <p:cNvSpPr txBox="1">
            <a:spLocks/>
          </p:cNvSpPr>
          <p:nvPr/>
        </p:nvSpPr>
        <p:spPr>
          <a:xfrm>
            <a:off x="1223124" y="2102400"/>
            <a:ext cx="14728656" cy="2200512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פונקציה שומרת על סימנה בין נקודת חיתוך אחת לאחרת. </a:t>
            </a:r>
          </a:p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נבדוק את סימן הפונקציה בכל אחד מהתחומים.  </a:t>
            </a:r>
          </a:p>
        </p:txBody>
      </p:sp>
      <p:cxnSp>
        <p:nvCxnSpPr>
          <p:cNvPr id="9" name="מחבר חץ ישר 8">
            <a:extLst>
              <a:ext uri="{FF2B5EF4-FFF2-40B4-BE49-F238E27FC236}">
                <a16:creationId xmlns:a16="http://schemas.microsoft.com/office/drawing/2014/main" id="{273BFBB5-22C6-4230-880D-3E8F9EBACA8C}"/>
              </a:ext>
            </a:extLst>
          </p:cNvPr>
          <p:cNvCxnSpPr>
            <a:cxnSpLocks/>
          </p:cNvCxnSpPr>
          <p:nvPr/>
        </p:nvCxnSpPr>
        <p:spPr>
          <a:xfrm>
            <a:off x="6041462" y="5195585"/>
            <a:ext cx="11516526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מחבר ישר 16">
            <a:extLst>
              <a:ext uri="{FF2B5EF4-FFF2-40B4-BE49-F238E27FC236}">
                <a16:creationId xmlns:a16="http://schemas.microsoft.com/office/drawing/2014/main" id="{1CAF3ADE-FDB8-4F1E-90D2-09D4901EF978}"/>
              </a:ext>
            </a:extLst>
          </p:cNvPr>
          <p:cNvCxnSpPr/>
          <p:nvPr/>
        </p:nvCxnSpPr>
        <p:spPr>
          <a:xfrm>
            <a:off x="12023161" y="4871735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מחבר ישר 25">
            <a:extLst>
              <a:ext uri="{FF2B5EF4-FFF2-40B4-BE49-F238E27FC236}">
                <a16:creationId xmlns:a16="http://schemas.microsoft.com/office/drawing/2014/main" id="{BEF31727-EA78-4BB4-81FF-912DAE65D4E7}"/>
              </a:ext>
            </a:extLst>
          </p:cNvPr>
          <p:cNvCxnSpPr/>
          <p:nvPr/>
        </p:nvCxnSpPr>
        <p:spPr>
          <a:xfrm>
            <a:off x="14918761" y="4930685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מחבר ישר 27">
            <a:extLst>
              <a:ext uri="{FF2B5EF4-FFF2-40B4-BE49-F238E27FC236}">
                <a16:creationId xmlns:a16="http://schemas.microsoft.com/office/drawing/2014/main" id="{08CAF9C6-1E81-4307-8E3D-87C32F1566EA}"/>
              </a:ext>
            </a:extLst>
          </p:cNvPr>
          <p:cNvCxnSpPr/>
          <p:nvPr/>
        </p:nvCxnSpPr>
        <p:spPr>
          <a:xfrm>
            <a:off x="9127561" y="4930685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אליפסה 17">
            <a:extLst>
              <a:ext uri="{FF2B5EF4-FFF2-40B4-BE49-F238E27FC236}">
                <a16:creationId xmlns:a16="http://schemas.microsoft.com/office/drawing/2014/main" id="{93C044B0-4D9A-486C-BC17-BBF3852F9447}"/>
              </a:ext>
            </a:extLst>
          </p:cNvPr>
          <p:cNvSpPr/>
          <p:nvPr/>
        </p:nvSpPr>
        <p:spPr>
          <a:xfrm>
            <a:off x="14737793" y="5008335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31" name="אליפסה 30">
            <a:extLst>
              <a:ext uri="{FF2B5EF4-FFF2-40B4-BE49-F238E27FC236}">
                <a16:creationId xmlns:a16="http://schemas.microsoft.com/office/drawing/2014/main" id="{7C6B0615-2BB7-4BF1-8222-9FE13B9ACC99}"/>
              </a:ext>
            </a:extLst>
          </p:cNvPr>
          <p:cNvSpPr/>
          <p:nvPr/>
        </p:nvSpPr>
        <p:spPr>
          <a:xfrm>
            <a:off x="11842193" y="4997673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32" name="אליפסה 31">
            <a:extLst>
              <a:ext uri="{FF2B5EF4-FFF2-40B4-BE49-F238E27FC236}">
                <a16:creationId xmlns:a16="http://schemas.microsoft.com/office/drawing/2014/main" id="{024BF7F2-AEE8-42E7-8828-5F69F0A6323D}"/>
              </a:ext>
            </a:extLst>
          </p:cNvPr>
          <p:cNvSpPr/>
          <p:nvPr/>
        </p:nvSpPr>
        <p:spPr>
          <a:xfrm>
            <a:off x="8946291" y="5010919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E4F5D60D-1E73-4B6E-A71D-32F329B05101}"/>
                  </a:ext>
                </a:extLst>
              </p:cNvPr>
              <p:cNvSpPr/>
              <p:nvPr/>
            </p:nvSpPr>
            <p:spPr>
              <a:xfrm>
                <a:off x="11434580" y="5504313"/>
                <a:ext cx="824264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dirty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he-IL" sz="6000" dirty="0"/>
              </a:p>
            </p:txBody>
          </p:sp>
        </mc:Choice>
        <mc:Fallback xmlns="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E4F5D60D-1E73-4B6E-A71D-32F329B051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4580" y="5504313"/>
                <a:ext cx="824264" cy="9233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מלבן 19">
                <a:extLst>
                  <a:ext uri="{FF2B5EF4-FFF2-40B4-BE49-F238E27FC236}">
                    <a16:creationId xmlns:a16="http://schemas.microsoft.com/office/drawing/2014/main" id="{4C9F0C56-FEB7-4EFA-AAE4-535DD99BBCD6}"/>
                  </a:ext>
                </a:extLst>
              </p:cNvPr>
              <p:cNvSpPr/>
              <p:nvPr/>
            </p:nvSpPr>
            <p:spPr>
              <a:xfrm>
                <a:off x="8247285" y="5479857"/>
                <a:ext cx="1399742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6000" i="1" dirty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he-IL" sz="6000" dirty="0"/>
              </a:p>
            </p:txBody>
          </p:sp>
        </mc:Choice>
        <mc:Fallback xmlns="">
          <p:sp>
            <p:nvSpPr>
              <p:cNvPr id="20" name="מלבן 19">
                <a:extLst>
                  <a:ext uri="{FF2B5EF4-FFF2-40B4-BE49-F238E27FC236}">
                    <a16:creationId xmlns:a16="http://schemas.microsoft.com/office/drawing/2014/main" id="{4C9F0C56-FEB7-4EFA-AAE4-535DD99BBC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7285" y="5479857"/>
                <a:ext cx="1399742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49CAB887-6CA4-4032-895C-60FB6B3A523A}"/>
                  </a:ext>
                </a:extLst>
              </p:cNvPr>
              <p:cNvSpPr/>
              <p:nvPr/>
            </p:nvSpPr>
            <p:spPr>
              <a:xfrm>
                <a:off x="14425436" y="5474747"/>
                <a:ext cx="824264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dirty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he-IL" sz="6000" dirty="0"/>
              </a:p>
            </p:txBody>
          </p:sp>
        </mc:Choice>
        <mc:Fallback xmlns=""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49CAB887-6CA4-4032-895C-60FB6B3A52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5436" y="5474747"/>
                <a:ext cx="824264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חץ: למטה 20">
            <a:extLst>
              <a:ext uri="{FF2B5EF4-FFF2-40B4-BE49-F238E27FC236}">
                <a16:creationId xmlns:a16="http://schemas.microsoft.com/office/drawing/2014/main" id="{48D76EA4-6BF5-49B7-B48F-947E6D6CE66A}"/>
              </a:ext>
            </a:extLst>
          </p:cNvPr>
          <p:cNvSpPr/>
          <p:nvPr/>
        </p:nvSpPr>
        <p:spPr>
          <a:xfrm>
            <a:off x="16233277" y="5519435"/>
            <a:ext cx="533336" cy="11412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34" name="כותרת 1">
            <a:extLst>
              <a:ext uri="{FF2B5EF4-FFF2-40B4-BE49-F238E27FC236}">
                <a16:creationId xmlns:a16="http://schemas.microsoft.com/office/drawing/2014/main" id="{137B2F6D-A74B-4F06-B9C6-2B1675E4C188}"/>
              </a:ext>
            </a:extLst>
          </p:cNvPr>
          <p:cNvSpPr txBox="1">
            <a:spLocks/>
          </p:cNvSpPr>
          <p:nvPr/>
        </p:nvSpPr>
        <p:spPr>
          <a:xfrm>
            <a:off x="5915417" y="6206158"/>
            <a:ext cx="15009326" cy="2200512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שלבים: </a:t>
            </a:r>
          </a:p>
          <a:p>
            <a:pPr marL="914400" indent="-914400" algn="r">
              <a:buAutoNum type="arabicPeriod"/>
            </a:pPr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נבחר מספר כלשהו מהתחום. למשל: </a:t>
            </a:r>
            <a:r>
              <a:rPr lang="en-US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X=5</a:t>
            </a:r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 או </a:t>
            </a:r>
            <a:r>
              <a:rPr lang="en-US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x=100</a:t>
            </a:r>
          </a:p>
        </p:txBody>
      </p:sp>
      <p:sp>
        <p:nvSpPr>
          <p:cNvPr id="35" name="כותרת 1">
            <a:extLst>
              <a:ext uri="{FF2B5EF4-FFF2-40B4-BE49-F238E27FC236}">
                <a16:creationId xmlns:a16="http://schemas.microsoft.com/office/drawing/2014/main" id="{EA4AEB4E-01F1-49AB-A47A-8DEEC9EB9608}"/>
              </a:ext>
            </a:extLst>
          </p:cNvPr>
          <p:cNvSpPr txBox="1">
            <a:spLocks/>
          </p:cNvSpPr>
          <p:nvPr/>
        </p:nvSpPr>
        <p:spPr>
          <a:xfrm>
            <a:off x="1502050" y="8413357"/>
            <a:ext cx="19509539" cy="999732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2.     נציב את המספר שנבחר בביטוי המקורי ונבדוק את סימן התוצאה. </a:t>
            </a:r>
            <a:endParaRPr lang="en-US" sz="48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כותרת 1">
                <a:extLst>
                  <a:ext uri="{FF2B5EF4-FFF2-40B4-BE49-F238E27FC236}">
                    <a16:creationId xmlns:a16="http://schemas.microsoft.com/office/drawing/2014/main" id="{C4FDEB42-6B6D-4F35-B909-D5C2DC3729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62238" y="9916207"/>
                <a:ext cx="4516240" cy="999738"/>
              </a:xfrm>
              <a:prstGeom prst="rect">
                <a:avLst/>
              </a:prstGeom>
            </p:spPr>
            <p:txBody>
              <a:bodyPr vert="horz" lIns="182880" tIns="91440" rIns="182880" bIns="91440" rtlCol="0" anchor="ctr">
                <a:no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800" i="1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𝑦</m:t>
                      </m:r>
                      <m:r>
                        <a:rPr lang="en-US" sz="3800" i="1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3800" i="1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</m:ctrlPr>
                        </m:sSupPr>
                        <m:e>
                          <m:r>
                            <a:rPr lang="en-US" sz="3800" i="1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  <m:t>100</m:t>
                          </m:r>
                        </m:e>
                        <m:sup>
                          <m:r>
                            <a:rPr lang="en-US" sz="3800" i="1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  <m:t>3</m:t>
                          </m:r>
                        </m:sup>
                      </m:sSup>
                      <m:r>
                        <a:rPr lang="en-US" sz="3800" i="1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−</m:t>
                      </m:r>
                      <m:r>
                        <a:rPr lang="en-US" sz="3800" i="1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4</m:t>
                      </m:r>
                      <m:r>
                        <a:rPr lang="en-US" sz="38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 Light" panose="020F0302020204030204" pitchFamily="34" charset="0"/>
                        </a:rPr>
                        <m:t>∙</m:t>
                      </m:r>
                      <m:r>
                        <a:rPr lang="en-US" sz="38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 Light" panose="020F0302020204030204" pitchFamily="34" charset="0"/>
                        </a:rPr>
                        <m:t>100</m:t>
                      </m:r>
                    </m:oMath>
                  </m:oMathPara>
                </a14:m>
                <a:endParaRPr lang="en-US" sz="380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36" name="כותרת 1">
                <a:extLst>
                  <a:ext uri="{FF2B5EF4-FFF2-40B4-BE49-F238E27FC236}">
                    <a16:creationId xmlns:a16="http://schemas.microsoft.com/office/drawing/2014/main" id="{C4FDEB42-6B6D-4F35-B909-D5C2DC3729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2238" y="9916207"/>
                <a:ext cx="4516240" cy="9997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כותרת 1">
                <a:extLst>
                  <a:ext uri="{FF2B5EF4-FFF2-40B4-BE49-F238E27FC236}">
                    <a16:creationId xmlns:a16="http://schemas.microsoft.com/office/drawing/2014/main" id="{4CDAD0EC-FE07-44FB-86F7-2281EADCA0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501299" y="9916207"/>
                <a:ext cx="1668170" cy="999738"/>
              </a:xfrm>
              <a:prstGeom prst="rect">
                <a:avLst/>
              </a:prstGeom>
            </p:spPr>
            <p:txBody>
              <a:bodyPr vert="horz" lIns="182880" tIns="91440" rIns="182880" bIns="91440" rtlCol="0" anchor="ctr">
                <a:no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400" i="1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= </m:t>
                      </m:r>
                      <m:r>
                        <a:rPr lang="en-US" sz="6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+</m:t>
                      </m:r>
                    </m:oMath>
                  </m:oMathPara>
                </a14:m>
                <a:endParaRPr lang="en-US" sz="380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38" name="כותרת 1">
                <a:extLst>
                  <a:ext uri="{FF2B5EF4-FFF2-40B4-BE49-F238E27FC236}">
                    <a16:creationId xmlns:a16="http://schemas.microsoft.com/office/drawing/2014/main" id="{4CDAD0EC-FE07-44FB-86F7-2281EADCA0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01299" y="9916207"/>
                <a:ext cx="1668170" cy="999738"/>
              </a:xfrm>
              <a:prstGeom prst="rect">
                <a:avLst/>
              </a:prstGeom>
              <a:blipFill>
                <a:blip r:embed="rId6"/>
                <a:stretch>
                  <a:fillRect r="-476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55C7FCDC-AB39-4A70-98C8-C1669E79DDC8}"/>
                  </a:ext>
                </a:extLst>
              </p:cNvPr>
              <p:cNvSpPr/>
              <p:nvPr/>
            </p:nvSpPr>
            <p:spPr>
              <a:xfrm>
                <a:off x="15642061" y="3837232"/>
                <a:ext cx="1236236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+</m:t>
                      </m:r>
                    </m:oMath>
                  </m:oMathPara>
                </a14:m>
                <a:endParaRPr lang="he-IL" sz="8000" b="1" dirty="0"/>
              </a:p>
            </p:txBody>
          </p:sp>
        </mc:Choice>
        <mc:Fallback xmlns=""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55C7FCDC-AB39-4A70-98C8-C1669E79DD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2061" y="3837232"/>
                <a:ext cx="1236236" cy="12003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כותרת 1">
            <a:extLst>
              <a:ext uri="{FF2B5EF4-FFF2-40B4-BE49-F238E27FC236}">
                <a16:creationId xmlns:a16="http://schemas.microsoft.com/office/drawing/2014/main" id="{0B1D9A7D-2656-4F29-BF7E-16CAE229ED3E}"/>
              </a:ext>
            </a:extLst>
          </p:cNvPr>
          <p:cNvSpPr txBox="1">
            <a:spLocks/>
          </p:cNvSpPr>
          <p:nvPr/>
        </p:nvSpPr>
        <p:spPr>
          <a:xfrm>
            <a:off x="7297995" y="10015603"/>
            <a:ext cx="13713594" cy="2791183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3. נרשום פלוס על ציר המספרים במקום הנכון </a:t>
            </a:r>
          </a:p>
        </p:txBody>
      </p:sp>
      <p:pic>
        <p:nvPicPr>
          <p:cNvPr id="42" name="תמונה 41">
            <a:extLst>
              <a:ext uri="{FF2B5EF4-FFF2-40B4-BE49-F238E27FC236}">
                <a16:creationId xmlns:a16="http://schemas.microsoft.com/office/drawing/2014/main" id="{0F8F74C4-2492-4DED-BC59-2455CB33B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823703"/>
            <a:ext cx="24384000" cy="1892299"/>
          </a:xfrm>
          <a:prstGeom prst="rect">
            <a:avLst/>
          </a:prstGeom>
        </p:spPr>
      </p:pic>
      <p:sp>
        <p:nvSpPr>
          <p:cNvPr id="47" name="כותרת 1">
            <a:extLst>
              <a:ext uri="{FF2B5EF4-FFF2-40B4-BE49-F238E27FC236}">
                <a16:creationId xmlns:a16="http://schemas.microsoft.com/office/drawing/2014/main" id="{D4417ED0-6A55-4C16-A5AC-D48A5986D73F}"/>
              </a:ext>
            </a:extLst>
          </p:cNvPr>
          <p:cNvSpPr txBox="1">
            <a:spLocks/>
          </p:cNvSpPr>
          <p:nvPr/>
        </p:nvSpPr>
        <p:spPr>
          <a:xfrm>
            <a:off x="1032183" y="-498429"/>
            <a:ext cx="21031200" cy="165199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hangingPunct="1">
              <a:lnSpc>
                <a:spcPct val="150000"/>
              </a:lnSpc>
            </a:pPr>
            <a:r>
              <a:rPr lang="he-IL" sz="6600" b="0" u="sng" dirty="0">
                <a:solidFill>
                  <a:srgbClr val="910A3E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שרטוט סקיצה של פולינום.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כותרת 1">
                <a:extLst>
                  <a:ext uri="{FF2B5EF4-FFF2-40B4-BE49-F238E27FC236}">
                    <a16:creationId xmlns:a16="http://schemas.microsoft.com/office/drawing/2014/main" id="{7FD247CD-95F4-4739-AD7E-B1CFC8B6631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483119" y="1125920"/>
                <a:ext cx="14026986" cy="1138410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lIns="182880" tIns="91440" rIns="182880" bIns="91440" rtlCol="0" anchor="ctr">
                <a:norm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:r>
                  <a:rPr lang="he-IL" sz="4800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ננסה לשרטט גרף אפשרי של הפולינום: </a:t>
                </a:r>
                <a14:m>
                  <m:oMath xmlns:m="http://schemas.openxmlformats.org/officeDocument/2006/math">
                    <m:r>
                      <a:rPr lang="en-US" sz="48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800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4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4800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800" i="1" dirty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sz="4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sz="48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>
          <p:sp>
            <p:nvSpPr>
              <p:cNvPr id="48" name="כותרת 1">
                <a:extLst>
                  <a:ext uri="{FF2B5EF4-FFF2-40B4-BE49-F238E27FC236}">
                    <a16:creationId xmlns:a16="http://schemas.microsoft.com/office/drawing/2014/main" id="{7FD247CD-95F4-4739-AD7E-B1CFC8B663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3119" y="1125920"/>
                <a:ext cx="14026986" cy="1138410"/>
              </a:xfrm>
              <a:prstGeom prst="rect">
                <a:avLst/>
              </a:prstGeom>
              <a:blipFill>
                <a:blip r:embed="rId9"/>
                <a:stretch>
                  <a:fillRect t="-526" r="-1215" b="-10526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9574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18" grpId="0" animBg="1"/>
      <p:bldP spid="31" grpId="0" animBg="1"/>
      <p:bldP spid="32" grpId="0" animBg="1"/>
      <p:bldP spid="19" grpId="0"/>
      <p:bldP spid="20" grpId="0"/>
      <p:bldP spid="33" grpId="0"/>
      <p:bldP spid="21" grpId="0" animBg="1"/>
      <p:bldP spid="34" grpId="0"/>
      <p:bldP spid="35" grpId="0"/>
      <p:bldP spid="36" grpId="0"/>
      <p:bldP spid="38" grpId="0"/>
      <p:bldP spid="22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כותרת 1">
            <a:extLst>
              <a:ext uri="{FF2B5EF4-FFF2-40B4-BE49-F238E27FC236}">
                <a16:creationId xmlns:a16="http://schemas.microsoft.com/office/drawing/2014/main" id="{A5A4E3ED-906B-4B41-9151-3AB83E1DCC3B}"/>
              </a:ext>
            </a:extLst>
          </p:cNvPr>
          <p:cNvSpPr txBox="1">
            <a:spLocks/>
          </p:cNvSpPr>
          <p:nvPr/>
        </p:nvSpPr>
        <p:spPr>
          <a:xfrm>
            <a:off x="16214276" y="2312622"/>
            <a:ext cx="6652404" cy="1138410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 fontScale="92500"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b="1" u="sng" dirty="0">
                <a:solidFill>
                  <a:srgbClr val="910A3E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2. תחומי חיוביות ושליליות: </a:t>
            </a:r>
            <a:endParaRPr lang="he-IL" sz="4800" dirty="0">
              <a:solidFill>
                <a:srgbClr val="910A3E"/>
              </a:solidFill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30" name="כותרת 1">
            <a:extLst>
              <a:ext uri="{FF2B5EF4-FFF2-40B4-BE49-F238E27FC236}">
                <a16:creationId xmlns:a16="http://schemas.microsoft.com/office/drawing/2014/main" id="{025BF33D-1A55-4151-9F70-A3BE1F91DAD4}"/>
              </a:ext>
            </a:extLst>
          </p:cNvPr>
          <p:cNvSpPr txBox="1">
            <a:spLocks/>
          </p:cNvSpPr>
          <p:nvPr/>
        </p:nvSpPr>
        <p:spPr>
          <a:xfrm>
            <a:off x="1223124" y="2102400"/>
            <a:ext cx="14728656" cy="2200512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פונקציה שומרת על סימנה בין נקודת חיתוך אחת לאחרת. </a:t>
            </a:r>
          </a:p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נבדוק את סימן הפונקציה בכל אחד מהתחומים.  </a:t>
            </a:r>
          </a:p>
        </p:txBody>
      </p:sp>
      <p:cxnSp>
        <p:nvCxnSpPr>
          <p:cNvPr id="9" name="מחבר חץ ישר 8">
            <a:extLst>
              <a:ext uri="{FF2B5EF4-FFF2-40B4-BE49-F238E27FC236}">
                <a16:creationId xmlns:a16="http://schemas.microsoft.com/office/drawing/2014/main" id="{273BFBB5-22C6-4230-880D-3E8F9EBACA8C}"/>
              </a:ext>
            </a:extLst>
          </p:cNvPr>
          <p:cNvCxnSpPr>
            <a:cxnSpLocks/>
          </p:cNvCxnSpPr>
          <p:nvPr/>
        </p:nvCxnSpPr>
        <p:spPr>
          <a:xfrm>
            <a:off x="6041462" y="5195585"/>
            <a:ext cx="11516526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מחבר ישר 16">
            <a:extLst>
              <a:ext uri="{FF2B5EF4-FFF2-40B4-BE49-F238E27FC236}">
                <a16:creationId xmlns:a16="http://schemas.microsoft.com/office/drawing/2014/main" id="{1CAF3ADE-FDB8-4F1E-90D2-09D4901EF978}"/>
              </a:ext>
            </a:extLst>
          </p:cNvPr>
          <p:cNvCxnSpPr/>
          <p:nvPr/>
        </p:nvCxnSpPr>
        <p:spPr>
          <a:xfrm>
            <a:off x="12023161" y="4871735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מחבר ישר 25">
            <a:extLst>
              <a:ext uri="{FF2B5EF4-FFF2-40B4-BE49-F238E27FC236}">
                <a16:creationId xmlns:a16="http://schemas.microsoft.com/office/drawing/2014/main" id="{BEF31727-EA78-4BB4-81FF-912DAE65D4E7}"/>
              </a:ext>
            </a:extLst>
          </p:cNvPr>
          <p:cNvCxnSpPr/>
          <p:nvPr/>
        </p:nvCxnSpPr>
        <p:spPr>
          <a:xfrm>
            <a:off x="14918761" y="4930685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מחבר ישר 27">
            <a:extLst>
              <a:ext uri="{FF2B5EF4-FFF2-40B4-BE49-F238E27FC236}">
                <a16:creationId xmlns:a16="http://schemas.microsoft.com/office/drawing/2014/main" id="{08CAF9C6-1E81-4307-8E3D-87C32F1566EA}"/>
              </a:ext>
            </a:extLst>
          </p:cNvPr>
          <p:cNvCxnSpPr/>
          <p:nvPr/>
        </p:nvCxnSpPr>
        <p:spPr>
          <a:xfrm>
            <a:off x="9127561" y="4930685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אליפסה 17">
            <a:extLst>
              <a:ext uri="{FF2B5EF4-FFF2-40B4-BE49-F238E27FC236}">
                <a16:creationId xmlns:a16="http://schemas.microsoft.com/office/drawing/2014/main" id="{93C044B0-4D9A-486C-BC17-BBF3852F9447}"/>
              </a:ext>
            </a:extLst>
          </p:cNvPr>
          <p:cNvSpPr/>
          <p:nvPr/>
        </p:nvSpPr>
        <p:spPr>
          <a:xfrm>
            <a:off x="14737793" y="5008335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31" name="אליפסה 30">
            <a:extLst>
              <a:ext uri="{FF2B5EF4-FFF2-40B4-BE49-F238E27FC236}">
                <a16:creationId xmlns:a16="http://schemas.microsoft.com/office/drawing/2014/main" id="{7C6B0615-2BB7-4BF1-8222-9FE13B9ACC99}"/>
              </a:ext>
            </a:extLst>
          </p:cNvPr>
          <p:cNvSpPr/>
          <p:nvPr/>
        </p:nvSpPr>
        <p:spPr>
          <a:xfrm>
            <a:off x="11842193" y="4997673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32" name="אליפסה 31">
            <a:extLst>
              <a:ext uri="{FF2B5EF4-FFF2-40B4-BE49-F238E27FC236}">
                <a16:creationId xmlns:a16="http://schemas.microsoft.com/office/drawing/2014/main" id="{024BF7F2-AEE8-42E7-8828-5F69F0A6323D}"/>
              </a:ext>
            </a:extLst>
          </p:cNvPr>
          <p:cNvSpPr/>
          <p:nvPr/>
        </p:nvSpPr>
        <p:spPr>
          <a:xfrm>
            <a:off x="8946291" y="5010919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E4F5D60D-1E73-4B6E-A71D-32F329B05101}"/>
                  </a:ext>
                </a:extLst>
              </p:cNvPr>
              <p:cNvSpPr/>
              <p:nvPr/>
            </p:nvSpPr>
            <p:spPr>
              <a:xfrm>
                <a:off x="11434580" y="5504313"/>
                <a:ext cx="824264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dirty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he-IL" sz="6000" dirty="0"/>
              </a:p>
            </p:txBody>
          </p:sp>
        </mc:Choice>
        <mc:Fallback xmlns="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E4F5D60D-1E73-4B6E-A71D-32F329B051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4580" y="5504313"/>
                <a:ext cx="824264" cy="9233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מלבן 19">
                <a:extLst>
                  <a:ext uri="{FF2B5EF4-FFF2-40B4-BE49-F238E27FC236}">
                    <a16:creationId xmlns:a16="http://schemas.microsoft.com/office/drawing/2014/main" id="{4C9F0C56-FEB7-4EFA-AAE4-535DD99BBCD6}"/>
                  </a:ext>
                </a:extLst>
              </p:cNvPr>
              <p:cNvSpPr/>
              <p:nvPr/>
            </p:nvSpPr>
            <p:spPr>
              <a:xfrm>
                <a:off x="8247285" y="5479857"/>
                <a:ext cx="1399742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6000" i="1" dirty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he-IL" sz="6000" dirty="0"/>
              </a:p>
            </p:txBody>
          </p:sp>
        </mc:Choice>
        <mc:Fallback xmlns="">
          <p:sp>
            <p:nvSpPr>
              <p:cNvPr id="20" name="מלבן 19">
                <a:extLst>
                  <a:ext uri="{FF2B5EF4-FFF2-40B4-BE49-F238E27FC236}">
                    <a16:creationId xmlns:a16="http://schemas.microsoft.com/office/drawing/2014/main" id="{4C9F0C56-FEB7-4EFA-AAE4-535DD99BBC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7285" y="5479857"/>
                <a:ext cx="1399742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49CAB887-6CA4-4032-895C-60FB6B3A523A}"/>
                  </a:ext>
                </a:extLst>
              </p:cNvPr>
              <p:cNvSpPr/>
              <p:nvPr/>
            </p:nvSpPr>
            <p:spPr>
              <a:xfrm>
                <a:off x="14425436" y="5474747"/>
                <a:ext cx="824264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dirty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he-IL" sz="6000" dirty="0"/>
              </a:p>
            </p:txBody>
          </p:sp>
        </mc:Choice>
        <mc:Fallback xmlns=""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49CAB887-6CA4-4032-895C-60FB6B3A52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5436" y="5474747"/>
                <a:ext cx="824264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חץ: למטה 20">
            <a:extLst>
              <a:ext uri="{FF2B5EF4-FFF2-40B4-BE49-F238E27FC236}">
                <a16:creationId xmlns:a16="http://schemas.microsoft.com/office/drawing/2014/main" id="{48D76EA4-6BF5-49B7-B48F-947E6D6CE66A}"/>
              </a:ext>
            </a:extLst>
          </p:cNvPr>
          <p:cNvSpPr/>
          <p:nvPr/>
        </p:nvSpPr>
        <p:spPr>
          <a:xfrm>
            <a:off x="13179972" y="5738042"/>
            <a:ext cx="533336" cy="11412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34" name="כותרת 1">
            <a:extLst>
              <a:ext uri="{FF2B5EF4-FFF2-40B4-BE49-F238E27FC236}">
                <a16:creationId xmlns:a16="http://schemas.microsoft.com/office/drawing/2014/main" id="{137B2F6D-A74B-4F06-B9C6-2B1675E4C188}"/>
              </a:ext>
            </a:extLst>
          </p:cNvPr>
          <p:cNvSpPr txBox="1">
            <a:spLocks/>
          </p:cNvSpPr>
          <p:nvPr/>
        </p:nvSpPr>
        <p:spPr>
          <a:xfrm>
            <a:off x="5915417" y="6206158"/>
            <a:ext cx="15009326" cy="2200512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שלבים: </a:t>
            </a:r>
          </a:p>
          <a:p>
            <a:pPr marL="914400" indent="-914400" algn="r">
              <a:buAutoNum type="arabicPeriod"/>
            </a:pPr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נבחר מספר כלשהו מהתחום. למשל: </a:t>
            </a:r>
            <a:r>
              <a:rPr lang="en-US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X=1</a:t>
            </a:r>
          </a:p>
        </p:txBody>
      </p:sp>
      <p:sp>
        <p:nvSpPr>
          <p:cNvPr id="35" name="כותרת 1">
            <a:extLst>
              <a:ext uri="{FF2B5EF4-FFF2-40B4-BE49-F238E27FC236}">
                <a16:creationId xmlns:a16="http://schemas.microsoft.com/office/drawing/2014/main" id="{EA4AEB4E-01F1-49AB-A47A-8DEEC9EB9608}"/>
              </a:ext>
            </a:extLst>
          </p:cNvPr>
          <p:cNvSpPr txBox="1">
            <a:spLocks/>
          </p:cNvSpPr>
          <p:nvPr/>
        </p:nvSpPr>
        <p:spPr>
          <a:xfrm>
            <a:off x="1502050" y="8330889"/>
            <a:ext cx="19509539" cy="999732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2.     נציב את המספר שנבחר בביטוי המקורי ונבדוק את סימן התוצאה. </a:t>
            </a:r>
            <a:endParaRPr lang="en-US" sz="48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כותרת 1">
                <a:extLst>
                  <a:ext uri="{FF2B5EF4-FFF2-40B4-BE49-F238E27FC236}">
                    <a16:creationId xmlns:a16="http://schemas.microsoft.com/office/drawing/2014/main" id="{C4FDEB42-6B6D-4F35-B909-D5C2DC3729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62238" y="9916207"/>
                <a:ext cx="4516240" cy="999738"/>
              </a:xfrm>
              <a:prstGeom prst="rect">
                <a:avLst/>
              </a:prstGeom>
            </p:spPr>
            <p:txBody>
              <a:bodyPr vert="horz" lIns="182880" tIns="91440" rIns="182880" bIns="91440" rtlCol="0" anchor="ctr">
                <a:no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800" i="1" smtClean="0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𝑦</m:t>
                      </m:r>
                      <m:r>
                        <a:rPr lang="en-US" sz="3800" i="1" smtClean="0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3800" i="1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</m:ctrlPr>
                        </m:sSupPr>
                        <m:e>
                          <m:r>
                            <a:rPr lang="en-US" sz="3800" i="1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  <m:t>1</m:t>
                          </m:r>
                        </m:e>
                        <m:sup>
                          <m:r>
                            <a:rPr lang="en-US" sz="3800" i="1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  <m:t>3</m:t>
                          </m:r>
                        </m:sup>
                      </m:sSup>
                      <m:r>
                        <a:rPr lang="en-US" sz="3800" i="1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−</m:t>
                      </m:r>
                      <m:r>
                        <a:rPr lang="en-US" sz="3800" i="1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4</m:t>
                      </m:r>
                      <m:r>
                        <a:rPr lang="en-US" sz="38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 Light" panose="020F0302020204030204" pitchFamily="34" charset="0"/>
                        </a:rPr>
                        <m:t>∙</m:t>
                      </m:r>
                      <m:r>
                        <a:rPr lang="en-US" sz="3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 Light" panose="020F0302020204030204" pitchFamily="34" charset="0"/>
                        </a:rPr>
                        <m:t>1</m:t>
                      </m:r>
                    </m:oMath>
                  </m:oMathPara>
                </a14:m>
                <a:endParaRPr lang="en-US" sz="380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36" name="כותרת 1">
                <a:extLst>
                  <a:ext uri="{FF2B5EF4-FFF2-40B4-BE49-F238E27FC236}">
                    <a16:creationId xmlns:a16="http://schemas.microsoft.com/office/drawing/2014/main" id="{C4FDEB42-6B6D-4F35-B909-D5C2DC3729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2238" y="9916207"/>
                <a:ext cx="4516240" cy="9997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כותרת 1">
                <a:extLst>
                  <a:ext uri="{FF2B5EF4-FFF2-40B4-BE49-F238E27FC236}">
                    <a16:creationId xmlns:a16="http://schemas.microsoft.com/office/drawing/2014/main" id="{4CDAD0EC-FE07-44FB-86F7-2281EADCA0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501299" y="9916207"/>
                <a:ext cx="1668170" cy="999738"/>
              </a:xfrm>
              <a:prstGeom prst="rect">
                <a:avLst/>
              </a:prstGeom>
            </p:spPr>
            <p:txBody>
              <a:bodyPr vert="horz" lIns="182880" tIns="91440" rIns="182880" bIns="91440" rtlCol="0" anchor="ctr">
                <a:no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=</m:t>
                      </m:r>
                      <m:r>
                        <a:rPr lang="en-US" sz="64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−</m:t>
                      </m:r>
                    </m:oMath>
                  </m:oMathPara>
                </a14:m>
                <a:endParaRPr lang="en-US" sz="3800" dirty="0">
                  <a:solidFill>
                    <a:schemeClr val="accent3"/>
                  </a:solidFill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38" name="כותרת 1">
                <a:extLst>
                  <a:ext uri="{FF2B5EF4-FFF2-40B4-BE49-F238E27FC236}">
                    <a16:creationId xmlns:a16="http://schemas.microsoft.com/office/drawing/2014/main" id="{4CDAD0EC-FE07-44FB-86F7-2281EADCA0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01299" y="9916207"/>
                <a:ext cx="1668170" cy="9997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55C7FCDC-AB39-4A70-98C8-C1669E79DDC8}"/>
                  </a:ext>
                </a:extLst>
              </p:cNvPr>
              <p:cNvSpPr/>
              <p:nvPr/>
            </p:nvSpPr>
            <p:spPr>
              <a:xfrm>
                <a:off x="12717266" y="3857111"/>
                <a:ext cx="1236236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b="1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−</m:t>
                      </m:r>
                    </m:oMath>
                  </m:oMathPara>
                </a14:m>
                <a:endParaRPr lang="he-IL" sz="8000" b="1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55C7FCDC-AB39-4A70-98C8-C1669E79DD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17266" y="3857111"/>
                <a:ext cx="1236236" cy="12003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כותרת 1">
            <a:extLst>
              <a:ext uri="{FF2B5EF4-FFF2-40B4-BE49-F238E27FC236}">
                <a16:creationId xmlns:a16="http://schemas.microsoft.com/office/drawing/2014/main" id="{0B1D9A7D-2656-4F29-BF7E-16CAE229ED3E}"/>
              </a:ext>
            </a:extLst>
          </p:cNvPr>
          <p:cNvSpPr txBox="1">
            <a:spLocks/>
          </p:cNvSpPr>
          <p:nvPr/>
        </p:nvSpPr>
        <p:spPr>
          <a:xfrm>
            <a:off x="7297995" y="10015603"/>
            <a:ext cx="13713594" cy="2791183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3. נרשום מינוס על ציר המספרים במקום הנכון </a:t>
            </a:r>
          </a:p>
        </p:txBody>
      </p:sp>
      <p:pic>
        <p:nvPicPr>
          <p:cNvPr id="42" name="תמונה 41">
            <a:extLst>
              <a:ext uri="{FF2B5EF4-FFF2-40B4-BE49-F238E27FC236}">
                <a16:creationId xmlns:a16="http://schemas.microsoft.com/office/drawing/2014/main" id="{0F8F74C4-2492-4DED-BC59-2455CB33B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823703"/>
            <a:ext cx="24384000" cy="18922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מלבן 22">
                <a:extLst>
                  <a:ext uri="{FF2B5EF4-FFF2-40B4-BE49-F238E27FC236}">
                    <a16:creationId xmlns:a16="http://schemas.microsoft.com/office/drawing/2014/main" id="{3D2FE2B0-FCEC-487E-B52B-D21876DB63AE}"/>
                  </a:ext>
                </a:extLst>
              </p:cNvPr>
              <p:cNvSpPr/>
              <p:nvPr/>
            </p:nvSpPr>
            <p:spPr>
              <a:xfrm>
                <a:off x="15642061" y="3837232"/>
                <a:ext cx="1236236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+</m:t>
                      </m:r>
                    </m:oMath>
                  </m:oMathPara>
                </a14:m>
                <a:endParaRPr lang="he-IL" sz="8000" b="1" dirty="0"/>
              </a:p>
            </p:txBody>
          </p:sp>
        </mc:Choice>
        <mc:Fallback xmlns="">
          <p:sp>
            <p:nvSpPr>
              <p:cNvPr id="23" name="מלבן 22">
                <a:extLst>
                  <a:ext uri="{FF2B5EF4-FFF2-40B4-BE49-F238E27FC236}">
                    <a16:creationId xmlns:a16="http://schemas.microsoft.com/office/drawing/2014/main" id="{3D2FE2B0-FCEC-487E-B52B-D21876DB63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2061" y="3837232"/>
                <a:ext cx="1236236" cy="12003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כותרת 1">
            <a:extLst>
              <a:ext uri="{FF2B5EF4-FFF2-40B4-BE49-F238E27FC236}">
                <a16:creationId xmlns:a16="http://schemas.microsoft.com/office/drawing/2014/main" id="{E0B6666F-70F7-44A8-B869-C00D0CE50EFF}"/>
              </a:ext>
            </a:extLst>
          </p:cNvPr>
          <p:cNvSpPr txBox="1">
            <a:spLocks/>
          </p:cNvSpPr>
          <p:nvPr/>
        </p:nvSpPr>
        <p:spPr>
          <a:xfrm>
            <a:off x="1032183" y="-498429"/>
            <a:ext cx="21031200" cy="165199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hangingPunct="1">
              <a:lnSpc>
                <a:spcPct val="150000"/>
              </a:lnSpc>
            </a:pPr>
            <a:r>
              <a:rPr lang="he-IL" sz="6600" b="0" u="sng" dirty="0">
                <a:solidFill>
                  <a:srgbClr val="910A3E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שרטוט סקיצה של פולינום.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כותרת 1">
                <a:extLst>
                  <a:ext uri="{FF2B5EF4-FFF2-40B4-BE49-F238E27FC236}">
                    <a16:creationId xmlns:a16="http://schemas.microsoft.com/office/drawing/2014/main" id="{C6C30204-6C49-476B-96C4-FD5B089A032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483119" y="1125920"/>
                <a:ext cx="14026986" cy="1138410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lIns="182880" tIns="91440" rIns="182880" bIns="91440" rtlCol="0" anchor="ctr">
                <a:norm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:r>
                  <a:rPr lang="he-IL" sz="4800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ננסה לשרטט גרף אפשרי של הפולינום: </a:t>
                </a:r>
                <a14:m>
                  <m:oMath xmlns:m="http://schemas.openxmlformats.org/officeDocument/2006/math">
                    <m:r>
                      <a:rPr lang="en-US" sz="48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800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4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4800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800" i="1" dirty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sz="4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sz="48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>
          <p:sp>
            <p:nvSpPr>
              <p:cNvPr id="37" name="כותרת 1">
                <a:extLst>
                  <a:ext uri="{FF2B5EF4-FFF2-40B4-BE49-F238E27FC236}">
                    <a16:creationId xmlns:a16="http://schemas.microsoft.com/office/drawing/2014/main" id="{C6C30204-6C49-476B-96C4-FD5B089A03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3119" y="1125920"/>
                <a:ext cx="14026986" cy="1138410"/>
              </a:xfrm>
              <a:prstGeom prst="rect">
                <a:avLst/>
              </a:prstGeom>
              <a:blipFill>
                <a:blip r:embed="rId11"/>
                <a:stretch>
                  <a:fillRect t="-526" r="-1215" b="-10526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5517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33" grpId="0"/>
      <p:bldP spid="21" grpId="0" animBg="1"/>
      <p:bldP spid="34" grpId="0"/>
      <p:bldP spid="35" grpId="0"/>
      <p:bldP spid="36" grpId="0"/>
      <p:bldP spid="38" grpId="0"/>
      <p:bldP spid="22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כותרת 1">
            <a:extLst>
              <a:ext uri="{FF2B5EF4-FFF2-40B4-BE49-F238E27FC236}">
                <a16:creationId xmlns:a16="http://schemas.microsoft.com/office/drawing/2014/main" id="{A5A4E3ED-906B-4B41-9151-3AB83E1DCC3B}"/>
              </a:ext>
            </a:extLst>
          </p:cNvPr>
          <p:cNvSpPr txBox="1">
            <a:spLocks/>
          </p:cNvSpPr>
          <p:nvPr/>
        </p:nvSpPr>
        <p:spPr>
          <a:xfrm>
            <a:off x="16214276" y="2312622"/>
            <a:ext cx="6652404" cy="1138410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 fontScale="92500"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b="1" u="sng" dirty="0">
                <a:solidFill>
                  <a:srgbClr val="910A3E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2. תחומי חיוביות ושליליות: </a:t>
            </a:r>
            <a:endParaRPr lang="he-IL" sz="4800" dirty="0">
              <a:solidFill>
                <a:srgbClr val="910A3E"/>
              </a:solidFill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30" name="כותרת 1">
            <a:extLst>
              <a:ext uri="{FF2B5EF4-FFF2-40B4-BE49-F238E27FC236}">
                <a16:creationId xmlns:a16="http://schemas.microsoft.com/office/drawing/2014/main" id="{025BF33D-1A55-4151-9F70-A3BE1F91DAD4}"/>
              </a:ext>
            </a:extLst>
          </p:cNvPr>
          <p:cNvSpPr txBox="1">
            <a:spLocks/>
          </p:cNvSpPr>
          <p:nvPr/>
        </p:nvSpPr>
        <p:spPr>
          <a:xfrm>
            <a:off x="1223124" y="2102400"/>
            <a:ext cx="14728656" cy="2200512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פונקציה שומרת על סימנה בין נקודת חיתוך אחת לאחרת. </a:t>
            </a:r>
          </a:p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נבדוק את סימן הפונקציה בכל אחד מהתחומים.  </a:t>
            </a:r>
          </a:p>
        </p:txBody>
      </p:sp>
      <p:cxnSp>
        <p:nvCxnSpPr>
          <p:cNvPr id="9" name="מחבר חץ ישר 8">
            <a:extLst>
              <a:ext uri="{FF2B5EF4-FFF2-40B4-BE49-F238E27FC236}">
                <a16:creationId xmlns:a16="http://schemas.microsoft.com/office/drawing/2014/main" id="{273BFBB5-22C6-4230-880D-3E8F9EBACA8C}"/>
              </a:ext>
            </a:extLst>
          </p:cNvPr>
          <p:cNvCxnSpPr>
            <a:cxnSpLocks/>
          </p:cNvCxnSpPr>
          <p:nvPr/>
        </p:nvCxnSpPr>
        <p:spPr>
          <a:xfrm>
            <a:off x="6041462" y="5195585"/>
            <a:ext cx="11516526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מחבר ישר 16">
            <a:extLst>
              <a:ext uri="{FF2B5EF4-FFF2-40B4-BE49-F238E27FC236}">
                <a16:creationId xmlns:a16="http://schemas.microsoft.com/office/drawing/2014/main" id="{1CAF3ADE-FDB8-4F1E-90D2-09D4901EF978}"/>
              </a:ext>
            </a:extLst>
          </p:cNvPr>
          <p:cNvCxnSpPr/>
          <p:nvPr/>
        </p:nvCxnSpPr>
        <p:spPr>
          <a:xfrm>
            <a:off x="12023161" y="4871735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מחבר ישר 25">
            <a:extLst>
              <a:ext uri="{FF2B5EF4-FFF2-40B4-BE49-F238E27FC236}">
                <a16:creationId xmlns:a16="http://schemas.microsoft.com/office/drawing/2014/main" id="{BEF31727-EA78-4BB4-81FF-912DAE65D4E7}"/>
              </a:ext>
            </a:extLst>
          </p:cNvPr>
          <p:cNvCxnSpPr/>
          <p:nvPr/>
        </p:nvCxnSpPr>
        <p:spPr>
          <a:xfrm>
            <a:off x="14918761" y="4930685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מחבר ישר 27">
            <a:extLst>
              <a:ext uri="{FF2B5EF4-FFF2-40B4-BE49-F238E27FC236}">
                <a16:creationId xmlns:a16="http://schemas.microsoft.com/office/drawing/2014/main" id="{08CAF9C6-1E81-4307-8E3D-87C32F1566EA}"/>
              </a:ext>
            </a:extLst>
          </p:cNvPr>
          <p:cNvCxnSpPr/>
          <p:nvPr/>
        </p:nvCxnSpPr>
        <p:spPr>
          <a:xfrm>
            <a:off x="9127561" y="4930685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אליפסה 17">
            <a:extLst>
              <a:ext uri="{FF2B5EF4-FFF2-40B4-BE49-F238E27FC236}">
                <a16:creationId xmlns:a16="http://schemas.microsoft.com/office/drawing/2014/main" id="{93C044B0-4D9A-486C-BC17-BBF3852F9447}"/>
              </a:ext>
            </a:extLst>
          </p:cNvPr>
          <p:cNvSpPr/>
          <p:nvPr/>
        </p:nvSpPr>
        <p:spPr>
          <a:xfrm>
            <a:off x="14737793" y="5008335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31" name="אליפסה 30">
            <a:extLst>
              <a:ext uri="{FF2B5EF4-FFF2-40B4-BE49-F238E27FC236}">
                <a16:creationId xmlns:a16="http://schemas.microsoft.com/office/drawing/2014/main" id="{7C6B0615-2BB7-4BF1-8222-9FE13B9ACC99}"/>
              </a:ext>
            </a:extLst>
          </p:cNvPr>
          <p:cNvSpPr/>
          <p:nvPr/>
        </p:nvSpPr>
        <p:spPr>
          <a:xfrm>
            <a:off x="11842193" y="4997673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32" name="אליפסה 31">
            <a:extLst>
              <a:ext uri="{FF2B5EF4-FFF2-40B4-BE49-F238E27FC236}">
                <a16:creationId xmlns:a16="http://schemas.microsoft.com/office/drawing/2014/main" id="{024BF7F2-AEE8-42E7-8828-5F69F0A6323D}"/>
              </a:ext>
            </a:extLst>
          </p:cNvPr>
          <p:cNvSpPr/>
          <p:nvPr/>
        </p:nvSpPr>
        <p:spPr>
          <a:xfrm>
            <a:off x="8946291" y="5010919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E4F5D60D-1E73-4B6E-A71D-32F329B05101}"/>
                  </a:ext>
                </a:extLst>
              </p:cNvPr>
              <p:cNvSpPr/>
              <p:nvPr/>
            </p:nvSpPr>
            <p:spPr>
              <a:xfrm>
                <a:off x="11434580" y="5504313"/>
                <a:ext cx="824264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dirty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he-IL" sz="6000" dirty="0"/>
              </a:p>
            </p:txBody>
          </p:sp>
        </mc:Choice>
        <mc:Fallback xmlns="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E4F5D60D-1E73-4B6E-A71D-32F329B051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4580" y="5504313"/>
                <a:ext cx="824264" cy="9233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מלבן 19">
                <a:extLst>
                  <a:ext uri="{FF2B5EF4-FFF2-40B4-BE49-F238E27FC236}">
                    <a16:creationId xmlns:a16="http://schemas.microsoft.com/office/drawing/2014/main" id="{4C9F0C56-FEB7-4EFA-AAE4-535DD99BBCD6}"/>
                  </a:ext>
                </a:extLst>
              </p:cNvPr>
              <p:cNvSpPr/>
              <p:nvPr/>
            </p:nvSpPr>
            <p:spPr>
              <a:xfrm>
                <a:off x="8247285" y="5479857"/>
                <a:ext cx="1399742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6000" i="1" dirty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he-IL" sz="6000" dirty="0"/>
              </a:p>
            </p:txBody>
          </p:sp>
        </mc:Choice>
        <mc:Fallback xmlns="">
          <p:sp>
            <p:nvSpPr>
              <p:cNvPr id="20" name="מלבן 19">
                <a:extLst>
                  <a:ext uri="{FF2B5EF4-FFF2-40B4-BE49-F238E27FC236}">
                    <a16:creationId xmlns:a16="http://schemas.microsoft.com/office/drawing/2014/main" id="{4C9F0C56-FEB7-4EFA-AAE4-535DD99BBC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7285" y="5479857"/>
                <a:ext cx="1399742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49CAB887-6CA4-4032-895C-60FB6B3A523A}"/>
                  </a:ext>
                </a:extLst>
              </p:cNvPr>
              <p:cNvSpPr/>
              <p:nvPr/>
            </p:nvSpPr>
            <p:spPr>
              <a:xfrm>
                <a:off x="14425436" y="5474747"/>
                <a:ext cx="824264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dirty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he-IL" sz="6000" dirty="0"/>
              </a:p>
            </p:txBody>
          </p:sp>
        </mc:Choice>
        <mc:Fallback xmlns=""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49CAB887-6CA4-4032-895C-60FB6B3A52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5436" y="5474747"/>
                <a:ext cx="824264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חץ: למטה 20">
            <a:extLst>
              <a:ext uri="{FF2B5EF4-FFF2-40B4-BE49-F238E27FC236}">
                <a16:creationId xmlns:a16="http://schemas.microsoft.com/office/drawing/2014/main" id="{48D76EA4-6BF5-49B7-B48F-947E6D6CE66A}"/>
              </a:ext>
            </a:extLst>
          </p:cNvPr>
          <p:cNvSpPr/>
          <p:nvPr/>
        </p:nvSpPr>
        <p:spPr>
          <a:xfrm>
            <a:off x="10084616" y="5585182"/>
            <a:ext cx="533336" cy="11412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34" name="כותרת 1">
            <a:extLst>
              <a:ext uri="{FF2B5EF4-FFF2-40B4-BE49-F238E27FC236}">
                <a16:creationId xmlns:a16="http://schemas.microsoft.com/office/drawing/2014/main" id="{137B2F6D-A74B-4F06-B9C6-2B1675E4C188}"/>
              </a:ext>
            </a:extLst>
          </p:cNvPr>
          <p:cNvSpPr txBox="1">
            <a:spLocks/>
          </p:cNvSpPr>
          <p:nvPr/>
        </p:nvSpPr>
        <p:spPr>
          <a:xfrm>
            <a:off x="5915417" y="6206158"/>
            <a:ext cx="15009326" cy="2200512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שלבים: </a:t>
            </a:r>
          </a:p>
          <a:p>
            <a:pPr marL="914400" indent="-914400" algn="r">
              <a:buAutoNum type="arabicPeriod"/>
            </a:pPr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נבחר מספר כלשהו מהתחום. למשל: </a:t>
            </a:r>
            <a:r>
              <a:rPr lang="en-US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X=-1</a:t>
            </a:r>
          </a:p>
        </p:txBody>
      </p:sp>
      <p:sp>
        <p:nvSpPr>
          <p:cNvPr id="35" name="כותרת 1">
            <a:extLst>
              <a:ext uri="{FF2B5EF4-FFF2-40B4-BE49-F238E27FC236}">
                <a16:creationId xmlns:a16="http://schemas.microsoft.com/office/drawing/2014/main" id="{EA4AEB4E-01F1-49AB-A47A-8DEEC9EB9608}"/>
              </a:ext>
            </a:extLst>
          </p:cNvPr>
          <p:cNvSpPr txBox="1">
            <a:spLocks/>
          </p:cNvSpPr>
          <p:nvPr/>
        </p:nvSpPr>
        <p:spPr>
          <a:xfrm>
            <a:off x="1502050" y="8330889"/>
            <a:ext cx="19509539" cy="999732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2.     נציב את המספר שנבחר בביטוי המקורי ונבדוק את סימן התוצאה. </a:t>
            </a:r>
            <a:endParaRPr lang="en-US" sz="48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כותרת 1">
                <a:extLst>
                  <a:ext uri="{FF2B5EF4-FFF2-40B4-BE49-F238E27FC236}">
                    <a16:creationId xmlns:a16="http://schemas.microsoft.com/office/drawing/2014/main" id="{C4FDEB42-6B6D-4F35-B909-D5C2DC3729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25563" y="9916207"/>
                <a:ext cx="4952915" cy="999738"/>
              </a:xfrm>
              <a:prstGeom prst="rect">
                <a:avLst/>
              </a:prstGeom>
            </p:spPr>
            <p:txBody>
              <a:bodyPr vert="horz" lIns="182880" tIns="91440" rIns="182880" bIns="91440" rtlCol="0" anchor="ctr">
                <a:no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800" i="1" smtClean="0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𝑦</m:t>
                      </m:r>
                      <m:r>
                        <a:rPr lang="en-US" sz="3800" i="1" smtClean="0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3800" i="1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</m:ctrlPr>
                        </m:sSupPr>
                        <m:e>
                          <m:r>
                            <a:rPr lang="en-US" sz="3800" b="0" i="1" smtClean="0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  <m:t>(−</m:t>
                          </m:r>
                          <m:r>
                            <a:rPr lang="en-US" sz="3800" i="1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  <m:t>1</m:t>
                          </m:r>
                          <m:r>
                            <a:rPr lang="en-US" sz="3800" b="0" i="1" smtClean="0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sz="3800" i="1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  <m:t>3</m:t>
                          </m:r>
                        </m:sup>
                      </m:sSup>
                      <m:r>
                        <a:rPr lang="en-US" sz="3800" i="1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−</m:t>
                      </m:r>
                      <m:r>
                        <a:rPr lang="en-US" sz="3800" i="1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4</m:t>
                      </m:r>
                      <m:r>
                        <a:rPr lang="en-US" sz="38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 Light" panose="020F0302020204030204" pitchFamily="34" charset="0"/>
                        </a:rPr>
                        <m:t>∙</m:t>
                      </m:r>
                      <m:r>
                        <a:rPr lang="en-US" sz="3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 Light" panose="020F0302020204030204" pitchFamily="34" charset="0"/>
                        </a:rPr>
                        <m:t>(−</m:t>
                      </m:r>
                      <m:r>
                        <a:rPr lang="en-US" sz="3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 Light" panose="020F0302020204030204" pitchFamily="34" charset="0"/>
                        </a:rPr>
                        <m:t>1</m:t>
                      </m:r>
                      <m:r>
                        <a:rPr lang="en-US" sz="3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 Light" panose="020F0302020204030204" pitchFamily="34" charset="0"/>
                        </a:rPr>
                        <m:t>)</m:t>
                      </m:r>
                    </m:oMath>
                  </m:oMathPara>
                </a14:m>
                <a:endParaRPr lang="en-US" sz="380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36" name="כותרת 1">
                <a:extLst>
                  <a:ext uri="{FF2B5EF4-FFF2-40B4-BE49-F238E27FC236}">
                    <a16:creationId xmlns:a16="http://schemas.microsoft.com/office/drawing/2014/main" id="{C4FDEB42-6B6D-4F35-B909-D5C2DC3729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5563" y="9916207"/>
                <a:ext cx="4952915" cy="9997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כותרת 1">
                <a:extLst>
                  <a:ext uri="{FF2B5EF4-FFF2-40B4-BE49-F238E27FC236}">
                    <a16:creationId xmlns:a16="http://schemas.microsoft.com/office/drawing/2014/main" id="{4CDAD0EC-FE07-44FB-86F7-2281EADCA0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501299" y="9916207"/>
                <a:ext cx="1668170" cy="999738"/>
              </a:xfrm>
              <a:prstGeom prst="rect">
                <a:avLst/>
              </a:prstGeom>
            </p:spPr>
            <p:txBody>
              <a:bodyPr vert="horz" lIns="182880" tIns="91440" rIns="182880" bIns="91440" rtlCol="0" anchor="ctr">
                <a:no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=</m:t>
                      </m:r>
                      <m:r>
                        <a:rPr lang="en-US" sz="6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+</m:t>
                      </m:r>
                    </m:oMath>
                  </m:oMathPara>
                </a14:m>
                <a:endParaRPr lang="en-US" sz="3800" dirty="0">
                  <a:solidFill>
                    <a:schemeClr val="accent3"/>
                  </a:solidFill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38" name="כותרת 1">
                <a:extLst>
                  <a:ext uri="{FF2B5EF4-FFF2-40B4-BE49-F238E27FC236}">
                    <a16:creationId xmlns:a16="http://schemas.microsoft.com/office/drawing/2014/main" id="{4CDAD0EC-FE07-44FB-86F7-2281EADCA0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01299" y="9916207"/>
                <a:ext cx="1668170" cy="9997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55C7FCDC-AB39-4A70-98C8-C1669E79DDC8}"/>
                  </a:ext>
                </a:extLst>
              </p:cNvPr>
              <p:cNvSpPr/>
              <p:nvPr/>
            </p:nvSpPr>
            <p:spPr>
              <a:xfrm>
                <a:off x="9801552" y="3964728"/>
                <a:ext cx="1236236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+</m:t>
                      </m:r>
                    </m:oMath>
                  </m:oMathPara>
                </a14:m>
                <a:endParaRPr lang="he-IL" sz="8000" b="1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55C7FCDC-AB39-4A70-98C8-C1669E79DD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1552" y="3964728"/>
                <a:ext cx="1236236" cy="12003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כותרת 1">
            <a:extLst>
              <a:ext uri="{FF2B5EF4-FFF2-40B4-BE49-F238E27FC236}">
                <a16:creationId xmlns:a16="http://schemas.microsoft.com/office/drawing/2014/main" id="{0B1D9A7D-2656-4F29-BF7E-16CAE229ED3E}"/>
              </a:ext>
            </a:extLst>
          </p:cNvPr>
          <p:cNvSpPr txBox="1">
            <a:spLocks/>
          </p:cNvSpPr>
          <p:nvPr/>
        </p:nvSpPr>
        <p:spPr>
          <a:xfrm>
            <a:off x="7297995" y="10015603"/>
            <a:ext cx="13713594" cy="2791183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3. נרשום פלוס על ציר המספרים במקום הנכון </a:t>
            </a:r>
          </a:p>
        </p:txBody>
      </p:sp>
      <p:pic>
        <p:nvPicPr>
          <p:cNvPr id="42" name="תמונה 41">
            <a:extLst>
              <a:ext uri="{FF2B5EF4-FFF2-40B4-BE49-F238E27FC236}">
                <a16:creationId xmlns:a16="http://schemas.microsoft.com/office/drawing/2014/main" id="{0F8F74C4-2492-4DED-BC59-2455CB33B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823703"/>
            <a:ext cx="24384000" cy="18922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מלבן 22">
                <a:extLst>
                  <a:ext uri="{FF2B5EF4-FFF2-40B4-BE49-F238E27FC236}">
                    <a16:creationId xmlns:a16="http://schemas.microsoft.com/office/drawing/2014/main" id="{1DD401A3-6740-4CB6-9321-17FF433461AB}"/>
                  </a:ext>
                </a:extLst>
              </p:cNvPr>
              <p:cNvSpPr/>
              <p:nvPr/>
            </p:nvSpPr>
            <p:spPr>
              <a:xfrm>
                <a:off x="12717266" y="3878376"/>
                <a:ext cx="1236236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b="1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−</m:t>
                      </m:r>
                    </m:oMath>
                  </m:oMathPara>
                </a14:m>
                <a:endParaRPr lang="he-IL" sz="8000" b="1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23" name="מלבן 22">
                <a:extLst>
                  <a:ext uri="{FF2B5EF4-FFF2-40B4-BE49-F238E27FC236}">
                    <a16:creationId xmlns:a16="http://schemas.microsoft.com/office/drawing/2014/main" id="{1DD401A3-6740-4CB6-9321-17FF433461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17266" y="3878376"/>
                <a:ext cx="1236236" cy="12003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מלבן 23">
                <a:extLst>
                  <a:ext uri="{FF2B5EF4-FFF2-40B4-BE49-F238E27FC236}">
                    <a16:creationId xmlns:a16="http://schemas.microsoft.com/office/drawing/2014/main" id="{65D9FDEE-B46D-447F-9A5D-65EE6742F596}"/>
                  </a:ext>
                </a:extLst>
              </p:cNvPr>
              <p:cNvSpPr/>
              <p:nvPr/>
            </p:nvSpPr>
            <p:spPr>
              <a:xfrm>
                <a:off x="15642061" y="3858497"/>
                <a:ext cx="1236236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+</m:t>
                      </m:r>
                    </m:oMath>
                  </m:oMathPara>
                </a14:m>
                <a:endParaRPr lang="he-IL" sz="8000" b="1" dirty="0"/>
              </a:p>
            </p:txBody>
          </p:sp>
        </mc:Choice>
        <mc:Fallback xmlns="">
          <p:sp>
            <p:nvSpPr>
              <p:cNvPr id="24" name="מלבן 23">
                <a:extLst>
                  <a:ext uri="{FF2B5EF4-FFF2-40B4-BE49-F238E27FC236}">
                    <a16:creationId xmlns:a16="http://schemas.microsoft.com/office/drawing/2014/main" id="{65D9FDEE-B46D-447F-9A5D-65EE6742F5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2061" y="3858497"/>
                <a:ext cx="1236236" cy="12003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כותרת 1">
            <a:extLst>
              <a:ext uri="{FF2B5EF4-FFF2-40B4-BE49-F238E27FC236}">
                <a16:creationId xmlns:a16="http://schemas.microsoft.com/office/drawing/2014/main" id="{C286E596-30D1-4E8F-802E-FAA9E20F5D84}"/>
              </a:ext>
            </a:extLst>
          </p:cNvPr>
          <p:cNvSpPr txBox="1">
            <a:spLocks/>
          </p:cNvSpPr>
          <p:nvPr/>
        </p:nvSpPr>
        <p:spPr>
          <a:xfrm>
            <a:off x="1032183" y="-498429"/>
            <a:ext cx="21031200" cy="165199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hangingPunct="1">
              <a:lnSpc>
                <a:spcPct val="150000"/>
              </a:lnSpc>
            </a:pPr>
            <a:r>
              <a:rPr lang="he-IL" sz="6600" b="0" u="sng" dirty="0">
                <a:solidFill>
                  <a:srgbClr val="910A3E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שרטוט סקיצה של פולינום.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כותרת 1">
                <a:extLst>
                  <a:ext uri="{FF2B5EF4-FFF2-40B4-BE49-F238E27FC236}">
                    <a16:creationId xmlns:a16="http://schemas.microsoft.com/office/drawing/2014/main" id="{DBCBF305-1153-45AB-9E3A-DA8BBC9802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483119" y="1125920"/>
                <a:ext cx="14026986" cy="1138410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lIns="182880" tIns="91440" rIns="182880" bIns="91440" rtlCol="0" anchor="ctr">
                <a:norm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:r>
                  <a:rPr lang="he-IL" sz="4800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ננסה לשרטט גרף אפשרי של הפולינום: </a:t>
                </a:r>
                <a14:m>
                  <m:oMath xmlns:m="http://schemas.openxmlformats.org/officeDocument/2006/math">
                    <m:r>
                      <a:rPr lang="en-US" sz="48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800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4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4800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800" i="1" dirty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sz="4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sz="48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>
          <p:sp>
            <p:nvSpPr>
              <p:cNvPr id="39" name="כותרת 1">
                <a:extLst>
                  <a:ext uri="{FF2B5EF4-FFF2-40B4-BE49-F238E27FC236}">
                    <a16:creationId xmlns:a16="http://schemas.microsoft.com/office/drawing/2014/main" id="{DBCBF305-1153-45AB-9E3A-DA8BBC9802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3119" y="1125920"/>
                <a:ext cx="14026986" cy="1138410"/>
              </a:xfrm>
              <a:prstGeom prst="rect">
                <a:avLst/>
              </a:prstGeom>
              <a:blipFill>
                <a:blip r:embed="rId12"/>
                <a:stretch>
                  <a:fillRect t="-526" r="-1215" b="-10526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534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  <p:bldP spid="34" grpId="0"/>
      <p:bldP spid="35" grpId="0"/>
      <p:bldP spid="36" grpId="0"/>
      <p:bldP spid="38" grpId="0"/>
      <p:bldP spid="22" grpId="0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כותרת 1">
            <a:extLst>
              <a:ext uri="{FF2B5EF4-FFF2-40B4-BE49-F238E27FC236}">
                <a16:creationId xmlns:a16="http://schemas.microsoft.com/office/drawing/2014/main" id="{A5A4E3ED-906B-4B41-9151-3AB83E1DCC3B}"/>
              </a:ext>
            </a:extLst>
          </p:cNvPr>
          <p:cNvSpPr txBox="1">
            <a:spLocks/>
          </p:cNvSpPr>
          <p:nvPr/>
        </p:nvSpPr>
        <p:spPr>
          <a:xfrm>
            <a:off x="16214276" y="2312622"/>
            <a:ext cx="6652404" cy="1138410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 fontScale="92500"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b="1" u="sng" dirty="0">
                <a:solidFill>
                  <a:srgbClr val="910A3E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2. תחומי חיוביות ושליליות: </a:t>
            </a:r>
            <a:endParaRPr lang="he-IL" sz="4800" dirty="0">
              <a:solidFill>
                <a:srgbClr val="910A3E"/>
              </a:solidFill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30" name="כותרת 1">
            <a:extLst>
              <a:ext uri="{FF2B5EF4-FFF2-40B4-BE49-F238E27FC236}">
                <a16:creationId xmlns:a16="http://schemas.microsoft.com/office/drawing/2014/main" id="{025BF33D-1A55-4151-9F70-A3BE1F91DAD4}"/>
              </a:ext>
            </a:extLst>
          </p:cNvPr>
          <p:cNvSpPr txBox="1">
            <a:spLocks/>
          </p:cNvSpPr>
          <p:nvPr/>
        </p:nvSpPr>
        <p:spPr>
          <a:xfrm>
            <a:off x="1223124" y="2102400"/>
            <a:ext cx="14728656" cy="2200512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פונקציה שומרת על סימנה בין נקודת חיתוך אחת לאחרת. </a:t>
            </a:r>
          </a:p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נבדוק את סימן הפונקציה בכל אחד מהתחומים.  </a:t>
            </a:r>
          </a:p>
        </p:txBody>
      </p:sp>
      <p:cxnSp>
        <p:nvCxnSpPr>
          <p:cNvPr id="9" name="מחבר חץ ישר 8">
            <a:extLst>
              <a:ext uri="{FF2B5EF4-FFF2-40B4-BE49-F238E27FC236}">
                <a16:creationId xmlns:a16="http://schemas.microsoft.com/office/drawing/2014/main" id="{273BFBB5-22C6-4230-880D-3E8F9EBACA8C}"/>
              </a:ext>
            </a:extLst>
          </p:cNvPr>
          <p:cNvCxnSpPr>
            <a:cxnSpLocks/>
          </p:cNvCxnSpPr>
          <p:nvPr/>
        </p:nvCxnSpPr>
        <p:spPr>
          <a:xfrm>
            <a:off x="6041462" y="5195585"/>
            <a:ext cx="11516526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מחבר ישר 16">
            <a:extLst>
              <a:ext uri="{FF2B5EF4-FFF2-40B4-BE49-F238E27FC236}">
                <a16:creationId xmlns:a16="http://schemas.microsoft.com/office/drawing/2014/main" id="{1CAF3ADE-FDB8-4F1E-90D2-09D4901EF978}"/>
              </a:ext>
            </a:extLst>
          </p:cNvPr>
          <p:cNvCxnSpPr/>
          <p:nvPr/>
        </p:nvCxnSpPr>
        <p:spPr>
          <a:xfrm>
            <a:off x="12023161" y="4871735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מחבר ישר 25">
            <a:extLst>
              <a:ext uri="{FF2B5EF4-FFF2-40B4-BE49-F238E27FC236}">
                <a16:creationId xmlns:a16="http://schemas.microsoft.com/office/drawing/2014/main" id="{BEF31727-EA78-4BB4-81FF-912DAE65D4E7}"/>
              </a:ext>
            </a:extLst>
          </p:cNvPr>
          <p:cNvCxnSpPr/>
          <p:nvPr/>
        </p:nvCxnSpPr>
        <p:spPr>
          <a:xfrm>
            <a:off x="14918761" y="4930685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מחבר ישר 27">
            <a:extLst>
              <a:ext uri="{FF2B5EF4-FFF2-40B4-BE49-F238E27FC236}">
                <a16:creationId xmlns:a16="http://schemas.microsoft.com/office/drawing/2014/main" id="{08CAF9C6-1E81-4307-8E3D-87C32F1566EA}"/>
              </a:ext>
            </a:extLst>
          </p:cNvPr>
          <p:cNvCxnSpPr/>
          <p:nvPr/>
        </p:nvCxnSpPr>
        <p:spPr>
          <a:xfrm>
            <a:off x="9127561" y="4930685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אליפסה 17">
            <a:extLst>
              <a:ext uri="{FF2B5EF4-FFF2-40B4-BE49-F238E27FC236}">
                <a16:creationId xmlns:a16="http://schemas.microsoft.com/office/drawing/2014/main" id="{93C044B0-4D9A-486C-BC17-BBF3852F9447}"/>
              </a:ext>
            </a:extLst>
          </p:cNvPr>
          <p:cNvSpPr/>
          <p:nvPr/>
        </p:nvSpPr>
        <p:spPr>
          <a:xfrm>
            <a:off x="14737793" y="5008335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31" name="אליפסה 30">
            <a:extLst>
              <a:ext uri="{FF2B5EF4-FFF2-40B4-BE49-F238E27FC236}">
                <a16:creationId xmlns:a16="http://schemas.microsoft.com/office/drawing/2014/main" id="{7C6B0615-2BB7-4BF1-8222-9FE13B9ACC99}"/>
              </a:ext>
            </a:extLst>
          </p:cNvPr>
          <p:cNvSpPr/>
          <p:nvPr/>
        </p:nvSpPr>
        <p:spPr>
          <a:xfrm>
            <a:off x="11842193" y="4997673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32" name="אליפסה 31">
            <a:extLst>
              <a:ext uri="{FF2B5EF4-FFF2-40B4-BE49-F238E27FC236}">
                <a16:creationId xmlns:a16="http://schemas.microsoft.com/office/drawing/2014/main" id="{024BF7F2-AEE8-42E7-8828-5F69F0A6323D}"/>
              </a:ext>
            </a:extLst>
          </p:cNvPr>
          <p:cNvSpPr/>
          <p:nvPr/>
        </p:nvSpPr>
        <p:spPr>
          <a:xfrm>
            <a:off x="8946291" y="5010919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E4F5D60D-1E73-4B6E-A71D-32F329B05101}"/>
                  </a:ext>
                </a:extLst>
              </p:cNvPr>
              <p:cNvSpPr/>
              <p:nvPr/>
            </p:nvSpPr>
            <p:spPr>
              <a:xfrm>
                <a:off x="11434580" y="5504313"/>
                <a:ext cx="824264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dirty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he-IL" sz="6000" dirty="0"/>
              </a:p>
            </p:txBody>
          </p:sp>
        </mc:Choice>
        <mc:Fallback xmlns="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E4F5D60D-1E73-4B6E-A71D-32F329B051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4580" y="5504313"/>
                <a:ext cx="824264" cy="9233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מלבן 19">
                <a:extLst>
                  <a:ext uri="{FF2B5EF4-FFF2-40B4-BE49-F238E27FC236}">
                    <a16:creationId xmlns:a16="http://schemas.microsoft.com/office/drawing/2014/main" id="{4C9F0C56-FEB7-4EFA-AAE4-535DD99BBCD6}"/>
                  </a:ext>
                </a:extLst>
              </p:cNvPr>
              <p:cNvSpPr/>
              <p:nvPr/>
            </p:nvSpPr>
            <p:spPr>
              <a:xfrm>
                <a:off x="8247285" y="5479857"/>
                <a:ext cx="1399742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6000" i="1" dirty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he-IL" sz="6000" dirty="0"/>
              </a:p>
            </p:txBody>
          </p:sp>
        </mc:Choice>
        <mc:Fallback xmlns="">
          <p:sp>
            <p:nvSpPr>
              <p:cNvPr id="20" name="מלבן 19">
                <a:extLst>
                  <a:ext uri="{FF2B5EF4-FFF2-40B4-BE49-F238E27FC236}">
                    <a16:creationId xmlns:a16="http://schemas.microsoft.com/office/drawing/2014/main" id="{4C9F0C56-FEB7-4EFA-AAE4-535DD99BBC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7285" y="5479857"/>
                <a:ext cx="1399742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49CAB887-6CA4-4032-895C-60FB6B3A523A}"/>
                  </a:ext>
                </a:extLst>
              </p:cNvPr>
              <p:cNvSpPr/>
              <p:nvPr/>
            </p:nvSpPr>
            <p:spPr>
              <a:xfrm>
                <a:off x="14425436" y="5474747"/>
                <a:ext cx="824264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dirty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he-IL" sz="6000" dirty="0"/>
              </a:p>
            </p:txBody>
          </p:sp>
        </mc:Choice>
        <mc:Fallback xmlns=""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49CAB887-6CA4-4032-895C-60FB6B3A52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5436" y="5474747"/>
                <a:ext cx="824264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חץ: למטה 20">
            <a:extLst>
              <a:ext uri="{FF2B5EF4-FFF2-40B4-BE49-F238E27FC236}">
                <a16:creationId xmlns:a16="http://schemas.microsoft.com/office/drawing/2014/main" id="{48D76EA4-6BF5-49B7-B48F-947E6D6CE66A}"/>
              </a:ext>
            </a:extLst>
          </p:cNvPr>
          <p:cNvSpPr/>
          <p:nvPr/>
        </p:nvSpPr>
        <p:spPr>
          <a:xfrm>
            <a:off x="7010306" y="5635528"/>
            <a:ext cx="533336" cy="11412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34" name="כותרת 1">
            <a:extLst>
              <a:ext uri="{FF2B5EF4-FFF2-40B4-BE49-F238E27FC236}">
                <a16:creationId xmlns:a16="http://schemas.microsoft.com/office/drawing/2014/main" id="{137B2F6D-A74B-4F06-B9C6-2B1675E4C188}"/>
              </a:ext>
            </a:extLst>
          </p:cNvPr>
          <p:cNvSpPr txBox="1">
            <a:spLocks/>
          </p:cNvSpPr>
          <p:nvPr/>
        </p:nvSpPr>
        <p:spPr>
          <a:xfrm>
            <a:off x="5915417" y="6206158"/>
            <a:ext cx="15009326" cy="2200512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שלבים: </a:t>
            </a:r>
          </a:p>
          <a:p>
            <a:pPr marL="914400" indent="-914400" algn="r">
              <a:buAutoNum type="arabicPeriod"/>
            </a:pPr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נבחר מספר כלשהו מהתחום. למשל: 00</a:t>
            </a:r>
            <a:r>
              <a:rPr lang="en-US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X=-1</a:t>
            </a:r>
          </a:p>
        </p:txBody>
      </p:sp>
      <p:sp>
        <p:nvSpPr>
          <p:cNvPr id="35" name="כותרת 1">
            <a:extLst>
              <a:ext uri="{FF2B5EF4-FFF2-40B4-BE49-F238E27FC236}">
                <a16:creationId xmlns:a16="http://schemas.microsoft.com/office/drawing/2014/main" id="{EA4AEB4E-01F1-49AB-A47A-8DEEC9EB9608}"/>
              </a:ext>
            </a:extLst>
          </p:cNvPr>
          <p:cNvSpPr txBox="1">
            <a:spLocks/>
          </p:cNvSpPr>
          <p:nvPr/>
        </p:nvSpPr>
        <p:spPr>
          <a:xfrm>
            <a:off x="1502050" y="8330889"/>
            <a:ext cx="19509539" cy="999732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2.     נציב את המספר שנבחר בביטוי המקורי ונבדוק את סימן התוצאה. </a:t>
            </a:r>
            <a:endParaRPr lang="en-US" sz="48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כותרת 1">
                <a:extLst>
                  <a:ext uri="{FF2B5EF4-FFF2-40B4-BE49-F238E27FC236}">
                    <a16:creationId xmlns:a16="http://schemas.microsoft.com/office/drawing/2014/main" id="{C4FDEB42-6B6D-4F35-B909-D5C2DC3729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66576" y="9855886"/>
                <a:ext cx="7153873" cy="999738"/>
              </a:xfrm>
              <a:prstGeom prst="rect">
                <a:avLst/>
              </a:prstGeom>
            </p:spPr>
            <p:txBody>
              <a:bodyPr vert="horz" lIns="182880" tIns="91440" rIns="182880" bIns="91440" rtlCol="0" anchor="ctr">
                <a:no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800" i="1" smtClean="0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𝑦</m:t>
                      </m:r>
                      <m:r>
                        <a:rPr lang="en-US" sz="3800" i="1" smtClean="0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3800" i="1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</m:ctrlPr>
                        </m:sSupPr>
                        <m:e>
                          <m:r>
                            <a:rPr lang="en-US" sz="3800" b="0" i="1" smtClean="0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  <m:t>(−</m:t>
                          </m:r>
                          <m:r>
                            <a:rPr lang="en-US" sz="3800" i="1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  <m:t>1</m:t>
                          </m:r>
                          <m:r>
                            <a:rPr lang="en-US" sz="3800" b="0" i="1" smtClean="0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  <m:t>00</m:t>
                          </m:r>
                          <m:r>
                            <a:rPr lang="en-US" sz="3800" b="0" i="1" smtClean="0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sz="3800" i="1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  <m:t>3</m:t>
                          </m:r>
                        </m:sup>
                      </m:sSup>
                      <m:r>
                        <a:rPr lang="en-US" sz="3800" i="1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−</m:t>
                      </m:r>
                      <m:r>
                        <a:rPr lang="en-US" sz="3800" i="1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4</m:t>
                      </m:r>
                      <m:r>
                        <a:rPr lang="en-US" sz="38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 Light" panose="020F0302020204030204" pitchFamily="34" charset="0"/>
                        </a:rPr>
                        <m:t>∙</m:t>
                      </m:r>
                      <m:r>
                        <a:rPr lang="en-US" sz="3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 Light" panose="020F0302020204030204" pitchFamily="34" charset="0"/>
                        </a:rPr>
                        <m:t>(−</m:t>
                      </m:r>
                      <m:r>
                        <a:rPr lang="en-US" sz="3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 Light" panose="020F0302020204030204" pitchFamily="34" charset="0"/>
                        </a:rPr>
                        <m:t>100</m:t>
                      </m:r>
                      <m:r>
                        <a:rPr lang="en-US" sz="3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 Light" panose="020F0302020204030204" pitchFamily="34" charset="0"/>
                        </a:rPr>
                        <m:t>)</m:t>
                      </m:r>
                    </m:oMath>
                  </m:oMathPara>
                </a14:m>
                <a:endParaRPr lang="en-US" sz="380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36" name="כותרת 1">
                <a:extLst>
                  <a:ext uri="{FF2B5EF4-FFF2-40B4-BE49-F238E27FC236}">
                    <a16:creationId xmlns:a16="http://schemas.microsoft.com/office/drawing/2014/main" id="{C4FDEB42-6B6D-4F35-B909-D5C2DC3729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6576" y="9855886"/>
                <a:ext cx="7153873" cy="9997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כותרת 1">
                <a:extLst>
                  <a:ext uri="{FF2B5EF4-FFF2-40B4-BE49-F238E27FC236}">
                    <a16:creationId xmlns:a16="http://schemas.microsoft.com/office/drawing/2014/main" id="{4CDAD0EC-FE07-44FB-86F7-2281EADCA0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501299" y="9916207"/>
                <a:ext cx="1668170" cy="999738"/>
              </a:xfrm>
              <a:prstGeom prst="rect">
                <a:avLst/>
              </a:prstGeom>
            </p:spPr>
            <p:txBody>
              <a:bodyPr vert="horz" lIns="182880" tIns="91440" rIns="182880" bIns="91440" rtlCol="0" anchor="ctr">
                <a:no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=</m:t>
                      </m:r>
                      <m:r>
                        <a:rPr lang="en-US" sz="64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−</m:t>
                      </m:r>
                    </m:oMath>
                  </m:oMathPara>
                </a14:m>
                <a:endParaRPr lang="en-US" sz="3800" dirty="0">
                  <a:solidFill>
                    <a:schemeClr val="accent3"/>
                  </a:solidFill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38" name="כותרת 1">
                <a:extLst>
                  <a:ext uri="{FF2B5EF4-FFF2-40B4-BE49-F238E27FC236}">
                    <a16:creationId xmlns:a16="http://schemas.microsoft.com/office/drawing/2014/main" id="{4CDAD0EC-FE07-44FB-86F7-2281EADCA0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01299" y="9916207"/>
                <a:ext cx="1668170" cy="9997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55C7FCDC-AB39-4A70-98C8-C1669E79DDC8}"/>
                  </a:ext>
                </a:extLst>
              </p:cNvPr>
              <p:cNvSpPr/>
              <p:nvPr/>
            </p:nvSpPr>
            <p:spPr>
              <a:xfrm>
                <a:off x="6925524" y="3857111"/>
                <a:ext cx="1236236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he-IL" sz="8000" b="1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55C7FCDC-AB39-4A70-98C8-C1669E79DD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5524" y="3857111"/>
                <a:ext cx="1236236" cy="12003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כותרת 1">
            <a:extLst>
              <a:ext uri="{FF2B5EF4-FFF2-40B4-BE49-F238E27FC236}">
                <a16:creationId xmlns:a16="http://schemas.microsoft.com/office/drawing/2014/main" id="{0B1D9A7D-2656-4F29-BF7E-16CAE229ED3E}"/>
              </a:ext>
            </a:extLst>
          </p:cNvPr>
          <p:cNvSpPr txBox="1">
            <a:spLocks/>
          </p:cNvSpPr>
          <p:nvPr/>
        </p:nvSpPr>
        <p:spPr>
          <a:xfrm>
            <a:off x="7297995" y="10015603"/>
            <a:ext cx="13713594" cy="2791183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3. נרשום מינוס על ציר המספרים במקום הנכון </a:t>
            </a:r>
          </a:p>
        </p:txBody>
      </p:sp>
      <p:pic>
        <p:nvPicPr>
          <p:cNvPr id="42" name="תמונה 41">
            <a:extLst>
              <a:ext uri="{FF2B5EF4-FFF2-40B4-BE49-F238E27FC236}">
                <a16:creationId xmlns:a16="http://schemas.microsoft.com/office/drawing/2014/main" id="{0F8F74C4-2492-4DED-BC59-2455CB33BD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823703"/>
            <a:ext cx="24384000" cy="18922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מלבן 22">
                <a:extLst>
                  <a:ext uri="{FF2B5EF4-FFF2-40B4-BE49-F238E27FC236}">
                    <a16:creationId xmlns:a16="http://schemas.microsoft.com/office/drawing/2014/main" id="{96BBA080-B6A3-402F-BAEB-F1BC225EFB5F}"/>
                  </a:ext>
                </a:extLst>
              </p:cNvPr>
              <p:cNvSpPr/>
              <p:nvPr/>
            </p:nvSpPr>
            <p:spPr>
              <a:xfrm>
                <a:off x="9801552" y="3943463"/>
                <a:ext cx="1236236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+</m:t>
                      </m:r>
                    </m:oMath>
                  </m:oMathPara>
                </a14:m>
                <a:endParaRPr lang="he-IL" sz="8000" b="1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23" name="מלבן 22">
                <a:extLst>
                  <a:ext uri="{FF2B5EF4-FFF2-40B4-BE49-F238E27FC236}">
                    <a16:creationId xmlns:a16="http://schemas.microsoft.com/office/drawing/2014/main" id="{96BBA080-B6A3-402F-BAEB-F1BC225EFB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1552" y="3943463"/>
                <a:ext cx="1236236" cy="12003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מלבן 23">
                <a:extLst>
                  <a:ext uri="{FF2B5EF4-FFF2-40B4-BE49-F238E27FC236}">
                    <a16:creationId xmlns:a16="http://schemas.microsoft.com/office/drawing/2014/main" id="{BC347C86-772A-420E-BE25-83DBB5316A4C}"/>
                  </a:ext>
                </a:extLst>
              </p:cNvPr>
              <p:cNvSpPr/>
              <p:nvPr/>
            </p:nvSpPr>
            <p:spPr>
              <a:xfrm>
                <a:off x="12717266" y="3857111"/>
                <a:ext cx="1236236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b="1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−</m:t>
                      </m:r>
                    </m:oMath>
                  </m:oMathPara>
                </a14:m>
                <a:endParaRPr lang="he-IL" sz="8000" b="1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24" name="מלבן 23">
                <a:extLst>
                  <a:ext uri="{FF2B5EF4-FFF2-40B4-BE49-F238E27FC236}">
                    <a16:creationId xmlns:a16="http://schemas.microsoft.com/office/drawing/2014/main" id="{BC347C86-772A-420E-BE25-83DBB5316A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17266" y="3857111"/>
                <a:ext cx="1236236" cy="12003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מלבן 24">
                <a:extLst>
                  <a:ext uri="{FF2B5EF4-FFF2-40B4-BE49-F238E27FC236}">
                    <a16:creationId xmlns:a16="http://schemas.microsoft.com/office/drawing/2014/main" id="{64B6A659-71A6-4A5A-963D-C28353E0A5A9}"/>
                  </a:ext>
                </a:extLst>
              </p:cNvPr>
              <p:cNvSpPr/>
              <p:nvPr/>
            </p:nvSpPr>
            <p:spPr>
              <a:xfrm>
                <a:off x="15642061" y="3837232"/>
                <a:ext cx="1236236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+</m:t>
                      </m:r>
                    </m:oMath>
                  </m:oMathPara>
                </a14:m>
                <a:endParaRPr lang="he-IL" sz="8000" b="1" dirty="0"/>
              </a:p>
            </p:txBody>
          </p:sp>
        </mc:Choice>
        <mc:Fallback xmlns="">
          <p:sp>
            <p:nvSpPr>
              <p:cNvPr id="25" name="מלבן 24">
                <a:extLst>
                  <a:ext uri="{FF2B5EF4-FFF2-40B4-BE49-F238E27FC236}">
                    <a16:creationId xmlns:a16="http://schemas.microsoft.com/office/drawing/2014/main" id="{64B6A659-71A6-4A5A-963D-C28353E0A5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2061" y="3837232"/>
                <a:ext cx="1236236" cy="12003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כותרת 1">
            <a:extLst>
              <a:ext uri="{FF2B5EF4-FFF2-40B4-BE49-F238E27FC236}">
                <a16:creationId xmlns:a16="http://schemas.microsoft.com/office/drawing/2014/main" id="{28245C3B-0149-47BF-8773-2318DCDDAF37}"/>
              </a:ext>
            </a:extLst>
          </p:cNvPr>
          <p:cNvSpPr txBox="1">
            <a:spLocks/>
          </p:cNvSpPr>
          <p:nvPr/>
        </p:nvSpPr>
        <p:spPr>
          <a:xfrm>
            <a:off x="1032183" y="-498429"/>
            <a:ext cx="21031200" cy="165199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hangingPunct="1">
              <a:lnSpc>
                <a:spcPct val="150000"/>
              </a:lnSpc>
            </a:pPr>
            <a:r>
              <a:rPr lang="he-IL" sz="6600" b="0" u="sng" dirty="0">
                <a:solidFill>
                  <a:srgbClr val="910A3E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שרטוט סקיצה של פולינום.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כותרת 1">
                <a:extLst>
                  <a:ext uri="{FF2B5EF4-FFF2-40B4-BE49-F238E27FC236}">
                    <a16:creationId xmlns:a16="http://schemas.microsoft.com/office/drawing/2014/main" id="{CC82A904-A9D4-4182-84C5-38E55486516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483119" y="1125920"/>
                <a:ext cx="14026986" cy="1138410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lIns="182880" tIns="91440" rIns="182880" bIns="91440" rtlCol="0" anchor="ctr">
                <a:norm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:r>
                  <a:rPr lang="he-IL" sz="4800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ננסה לשרטט גרף אפשרי של הפולינום: </a:t>
                </a:r>
                <a14:m>
                  <m:oMath xmlns:m="http://schemas.openxmlformats.org/officeDocument/2006/math">
                    <m:r>
                      <a:rPr lang="en-US" sz="48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800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4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4800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800" i="1" dirty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sz="4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sz="48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>
          <p:sp>
            <p:nvSpPr>
              <p:cNvPr id="41" name="כותרת 1">
                <a:extLst>
                  <a:ext uri="{FF2B5EF4-FFF2-40B4-BE49-F238E27FC236}">
                    <a16:creationId xmlns:a16="http://schemas.microsoft.com/office/drawing/2014/main" id="{CC82A904-A9D4-4182-84C5-38E554865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3119" y="1125920"/>
                <a:ext cx="14026986" cy="1138410"/>
              </a:xfrm>
              <a:prstGeom prst="rect">
                <a:avLst/>
              </a:prstGeom>
              <a:blipFill>
                <a:blip r:embed="rId13"/>
                <a:stretch>
                  <a:fillRect t="-526" r="-1215" b="-10526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2512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4" grpId="0"/>
      <p:bldP spid="35" grpId="0"/>
      <p:bldP spid="36" grpId="0"/>
      <p:bldP spid="38" grpId="0"/>
      <p:bldP spid="22" grpId="0"/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כותרת 1">
            <a:extLst>
              <a:ext uri="{FF2B5EF4-FFF2-40B4-BE49-F238E27FC236}">
                <a16:creationId xmlns:a16="http://schemas.microsoft.com/office/drawing/2014/main" id="{A5A4E3ED-906B-4B41-9151-3AB83E1DCC3B}"/>
              </a:ext>
            </a:extLst>
          </p:cNvPr>
          <p:cNvSpPr txBox="1">
            <a:spLocks/>
          </p:cNvSpPr>
          <p:nvPr/>
        </p:nvSpPr>
        <p:spPr>
          <a:xfrm>
            <a:off x="13205637" y="2291740"/>
            <a:ext cx="10458450" cy="1138410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b="1" u="sng" dirty="0">
                <a:solidFill>
                  <a:srgbClr val="910A3E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3. שרטוט גרף אפשרי של הפונקציה </a:t>
            </a:r>
            <a:endParaRPr lang="he-IL" sz="4800" dirty="0">
              <a:solidFill>
                <a:srgbClr val="910A3E"/>
              </a:solidFill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30" name="כותרת 1">
            <a:extLst>
              <a:ext uri="{FF2B5EF4-FFF2-40B4-BE49-F238E27FC236}">
                <a16:creationId xmlns:a16="http://schemas.microsoft.com/office/drawing/2014/main" id="{025BF33D-1A55-4151-9F70-A3BE1F91DAD4}"/>
              </a:ext>
            </a:extLst>
          </p:cNvPr>
          <p:cNvSpPr txBox="1">
            <a:spLocks/>
          </p:cNvSpPr>
          <p:nvPr/>
        </p:nvSpPr>
        <p:spPr>
          <a:xfrm>
            <a:off x="384693" y="1898000"/>
            <a:ext cx="12820944" cy="2200512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ע"פ תחומי חיוביות שליליות + נקודות אפס,</a:t>
            </a:r>
          </a:p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 נעביר פונקציה רציפה "כמו נחש".  </a:t>
            </a:r>
          </a:p>
        </p:txBody>
      </p:sp>
      <p:cxnSp>
        <p:nvCxnSpPr>
          <p:cNvPr id="9" name="מחבר חץ ישר 8">
            <a:extLst>
              <a:ext uri="{FF2B5EF4-FFF2-40B4-BE49-F238E27FC236}">
                <a16:creationId xmlns:a16="http://schemas.microsoft.com/office/drawing/2014/main" id="{273BFBB5-22C6-4230-880D-3E8F9EBACA8C}"/>
              </a:ext>
            </a:extLst>
          </p:cNvPr>
          <p:cNvCxnSpPr>
            <a:cxnSpLocks/>
          </p:cNvCxnSpPr>
          <p:nvPr/>
        </p:nvCxnSpPr>
        <p:spPr>
          <a:xfrm>
            <a:off x="4509306" y="5857282"/>
            <a:ext cx="11516526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מחבר ישר 16">
            <a:extLst>
              <a:ext uri="{FF2B5EF4-FFF2-40B4-BE49-F238E27FC236}">
                <a16:creationId xmlns:a16="http://schemas.microsoft.com/office/drawing/2014/main" id="{1CAF3ADE-FDB8-4F1E-90D2-09D4901EF978}"/>
              </a:ext>
            </a:extLst>
          </p:cNvPr>
          <p:cNvCxnSpPr/>
          <p:nvPr/>
        </p:nvCxnSpPr>
        <p:spPr>
          <a:xfrm>
            <a:off x="10491005" y="5533432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מחבר ישר 25">
            <a:extLst>
              <a:ext uri="{FF2B5EF4-FFF2-40B4-BE49-F238E27FC236}">
                <a16:creationId xmlns:a16="http://schemas.microsoft.com/office/drawing/2014/main" id="{BEF31727-EA78-4BB4-81FF-912DAE65D4E7}"/>
              </a:ext>
            </a:extLst>
          </p:cNvPr>
          <p:cNvCxnSpPr/>
          <p:nvPr/>
        </p:nvCxnSpPr>
        <p:spPr>
          <a:xfrm>
            <a:off x="13386605" y="5592382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מחבר ישר 27">
            <a:extLst>
              <a:ext uri="{FF2B5EF4-FFF2-40B4-BE49-F238E27FC236}">
                <a16:creationId xmlns:a16="http://schemas.microsoft.com/office/drawing/2014/main" id="{08CAF9C6-1E81-4307-8E3D-87C32F1566EA}"/>
              </a:ext>
            </a:extLst>
          </p:cNvPr>
          <p:cNvCxnSpPr/>
          <p:nvPr/>
        </p:nvCxnSpPr>
        <p:spPr>
          <a:xfrm>
            <a:off x="7595405" y="5592382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אליפסה 17">
            <a:extLst>
              <a:ext uri="{FF2B5EF4-FFF2-40B4-BE49-F238E27FC236}">
                <a16:creationId xmlns:a16="http://schemas.microsoft.com/office/drawing/2014/main" id="{93C044B0-4D9A-486C-BC17-BBF3852F9447}"/>
              </a:ext>
            </a:extLst>
          </p:cNvPr>
          <p:cNvSpPr/>
          <p:nvPr/>
        </p:nvSpPr>
        <p:spPr>
          <a:xfrm>
            <a:off x="13205637" y="5670032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31" name="אליפסה 30">
            <a:extLst>
              <a:ext uri="{FF2B5EF4-FFF2-40B4-BE49-F238E27FC236}">
                <a16:creationId xmlns:a16="http://schemas.microsoft.com/office/drawing/2014/main" id="{7C6B0615-2BB7-4BF1-8222-9FE13B9ACC99}"/>
              </a:ext>
            </a:extLst>
          </p:cNvPr>
          <p:cNvSpPr/>
          <p:nvPr/>
        </p:nvSpPr>
        <p:spPr>
          <a:xfrm>
            <a:off x="10310037" y="5659370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32" name="אליפסה 31">
            <a:extLst>
              <a:ext uri="{FF2B5EF4-FFF2-40B4-BE49-F238E27FC236}">
                <a16:creationId xmlns:a16="http://schemas.microsoft.com/office/drawing/2014/main" id="{024BF7F2-AEE8-42E7-8828-5F69F0A6323D}"/>
              </a:ext>
            </a:extLst>
          </p:cNvPr>
          <p:cNvSpPr/>
          <p:nvPr/>
        </p:nvSpPr>
        <p:spPr>
          <a:xfrm>
            <a:off x="7414135" y="5672616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E4F5D60D-1E73-4B6E-A71D-32F329B05101}"/>
                  </a:ext>
                </a:extLst>
              </p:cNvPr>
              <p:cNvSpPr/>
              <p:nvPr/>
            </p:nvSpPr>
            <p:spPr>
              <a:xfrm>
                <a:off x="10221924" y="6208980"/>
                <a:ext cx="760144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he-IL" sz="5400" dirty="0"/>
              </a:p>
            </p:txBody>
          </p:sp>
        </mc:Choice>
        <mc:Fallback xmlns="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E4F5D60D-1E73-4B6E-A71D-32F329B051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1924" y="6208980"/>
                <a:ext cx="760144" cy="8402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מלבן 19">
                <a:extLst>
                  <a:ext uri="{FF2B5EF4-FFF2-40B4-BE49-F238E27FC236}">
                    <a16:creationId xmlns:a16="http://schemas.microsoft.com/office/drawing/2014/main" id="{4C9F0C56-FEB7-4EFA-AAE4-535DD99BBCD6}"/>
                  </a:ext>
                </a:extLst>
              </p:cNvPr>
              <p:cNvSpPr/>
              <p:nvPr/>
            </p:nvSpPr>
            <p:spPr>
              <a:xfrm>
                <a:off x="6906514" y="6181132"/>
                <a:ext cx="1277914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he-IL" sz="5400" dirty="0"/>
              </a:p>
            </p:txBody>
          </p:sp>
        </mc:Choice>
        <mc:Fallback xmlns="">
          <p:sp>
            <p:nvSpPr>
              <p:cNvPr id="20" name="מלבן 19">
                <a:extLst>
                  <a:ext uri="{FF2B5EF4-FFF2-40B4-BE49-F238E27FC236}">
                    <a16:creationId xmlns:a16="http://schemas.microsoft.com/office/drawing/2014/main" id="{4C9F0C56-FEB7-4EFA-AAE4-535DD99BBC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6514" y="6181132"/>
                <a:ext cx="1277914" cy="8402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49CAB887-6CA4-4032-895C-60FB6B3A523A}"/>
                  </a:ext>
                </a:extLst>
              </p:cNvPr>
              <p:cNvSpPr/>
              <p:nvPr/>
            </p:nvSpPr>
            <p:spPr>
              <a:xfrm>
                <a:off x="13042135" y="6221504"/>
                <a:ext cx="760144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he-IL" sz="5400" dirty="0"/>
              </a:p>
            </p:txBody>
          </p:sp>
        </mc:Choice>
        <mc:Fallback xmlns=""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49CAB887-6CA4-4032-895C-60FB6B3A52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42135" y="6221504"/>
                <a:ext cx="760144" cy="8402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55C7FCDC-AB39-4A70-98C8-C1669E79DDC8}"/>
                  </a:ext>
                </a:extLst>
              </p:cNvPr>
              <p:cNvSpPr/>
              <p:nvPr/>
            </p:nvSpPr>
            <p:spPr>
              <a:xfrm>
                <a:off x="14109905" y="4498929"/>
                <a:ext cx="1236236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+</m:t>
                      </m:r>
                    </m:oMath>
                  </m:oMathPara>
                </a14:m>
                <a:endParaRPr lang="he-IL" sz="8000" b="1" dirty="0"/>
              </a:p>
            </p:txBody>
          </p:sp>
        </mc:Choice>
        <mc:Fallback xmlns=""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55C7FCDC-AB39-4A70-98C8-C1669E79DD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9905" y="4498929"/>
                <a:ext cx="1236236" cy="12003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מלבן 3">
                <a:extLst>
                  <a:ext uri="{FF2B5EF4-FFF2-40B4-BE49-F238E27FC236}">
                    <a16:creationId xmlns:a16="http://schemas.microsoft.com/office/drawing/2014/main" id="{B3C84293-7047-4493-827C-5BF34FBBEC57}"/>
                  </a:ext>
                </a:extLst>
              </p:cNvPr>
              <p:cNvSpPr/>
              <p:nvPr/>
            </p:nvSpPr>
            <p:spPr>
              <a:xfrm>
                <a:off x="11184587" y="4535917"/>
                <a:ext cx="1236236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b="1" i="1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−</m:t>
                      </m:r>
                    </m:oMath>
                  </m:oMathPara>
                </a14:m>
                <a:endParaRPr lang="he-IL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4" name="מלבן 3">
                <a:extLst>
                  <a:ext uri="{FF2B5EF4-FFF2-40B4-BE49-F238E27FC236}">
                    <a16:creationId xmlns:a16="http://schemas.microsoft.com/office/drawing/2014/main" id="{B3C84293-7047-4493-827C-5BF34FBBEC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84587" y="4535917"/>
                <a:ext cx="1236236" cy="12003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מלבן 36">
                <a:extLst>
                  <a:ext uri="{FF2B5EF4-FFF2-40B4-BE49-F238E27FC236}">
                    <a16:creationId xmlns:a16="http://schemas.microsoft.com/office/drawing/2014/main" id="{44F725EF-B2F6-4780-AB6A-2FB704FCEE64}"/>
                  </a:ext>
                </a:extLst>
              </p:cNvPr>
              <p:cNvSpPr/>
              <p:nvPr/>
            </p:nvSpPr>
            <p:spPr>
              <a:xfrm>
                <a:off x="8284629" y="4518119"/>
                <a:ext cx="1236236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+</m:t>
                      </m:r>
                    </m:oMath>
                  </m:oMathPara>
                </a14:m>
                <a:endParaRPr lang="he-IL" sz="8000" b="1" dirty="0"/>
              </a:p>
            </p:txBody>
          </p:sp>
        </mc:Choice>
        <mc:Fallback xmlns="">
          <p:sp>
            <p:nvSpPr>
              <p:cNvPr id="37" name="מלבן 36">
                <a:extLst>
                  <a:ext uri="{FF2B5EF4-FFF2-40B4-BE49-F238E27FC236}">
                    <a16:creationId xmlns:a16="http://schemas.microsoft.com/office/drawing/2014/main" id="{44F725EF-B2F6-4780-AB6A-2FB704FCEE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29" y="4518119"/>
                <a:ext cx="1236236" cy="12003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מלבן 42">
                <a:extLst>
                  <a:ext uri="{FF2B5EF4-FFF2-40B4-BE49-F238E27FC236}">
                    <a16:creationId xmlns:a16="http://schemas.microsoft.com/office/drawing/2014/main" id="{D0916DC9-3913-4B8D-B742-53274E2ED2D4}"/>
                  </a:ext>
                </a:extLst>
              </p:cNvPr>
              <p:cNvSpPr/>
              <p:nvPr/>
            </p:nvSpPr>
            <p:spPr>
              <a:xfrm>
                <a:off x="5011617" y="4476675"/>
                <a:ext cx="1236236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b="1" i="1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−</m:t>
                      </m:r>
                    </m:oMath>
                  </m:oMathPara>
                </a14:m>
                <a:endParaRPr lang="he-IL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43" name="מלבן 42">
                <a:extLst>
                  <a:ext uri="{FF2B5EF4-FFF2-40B4-BE49-F238E27FC236}">
                    <a16:creationId xmlns:a16="http://schemas.microsoft.com/office/drawing/2014/main" id="{D0916DC9-3913-4B8D-B742-53274E2ED2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1617" y="4476675"/>
                <a:ext cx="1236236" cy="12003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צורה חופשית: צורה 5">
            <a:extLst>
              <a:ext uri="{FF2B5EF4-FFF2-40B4-BE49-F238E27FC236}">
                <a16:creationId xmlns:a16="http://schemas.microsoft.com/office/drawing/2014/main" id="{AC5E412F-3B8B-4418-9B62-D653F7BF1E52}"/>
              </a:ext>
            </a:extLst>
          </p:cNvPr>
          <p:cNvSpPr/>
          <p:nvPr/>
        </p:nvSpPr>
        <p:spPr>
          <a:xfrm>
            <a:off x="5011617" y="3974726"/>
            <a:ext cx="9395148" cy="4175860"/>
          </a:xfrm>
          <a:custGeom>
            <a:avLst/>
            <a:gdLst>
              <a:gd name="connsiteX0" fmla="*/ 0 w 5105400"/>
              <a:gd name="connsiteY0" fmla="*/ 2066925 h 2087930"/>
              <a:gd name="connsiteX1" fmla="*/ 2505075 w 5105400"/>
              <a:gd name="connsiteY1" fmla="*/ 409575 h 2087930"/>
              <a:gd name="connsiteX2" fmla="*/ 3648075 w 5105400"/>
              <a:gd name="connsiteY2" fmla="*/ 2085975 h 2087930"/>
              <a:gd name="connsiteX3" fmla="*/ 5105400 w 5105400"/>
              <a:gd name="connsiteY3" fmla="*/ 0 h 2087930"/>
              <a:gd name="connsiteX4" fmla="*/ 5105400 w 5105400"/>
              <a:gd name="connsiteY4" fmla="*/ 0 h 2087930"/>
              <a:gd name="connsiteX5" fmla="*/ 5105400 w 5105400"/>
              <a:gd name="connsiteY5" fmla="*/ 0 h 2087930"/>
              <a:gd name="connsiteX6" fmla="*/ 5105400 w 5105400"/>
              <a:gd name="connsiteY6" fmla="*/ 0 h 20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05400" h="2087930">
                <a:moveTo>
                  <a:pt x="0" y="2066925"/>
                </a:moveTo>
                <a:cubicBezTo>
                  <a:pt x="948531" y="1236662"/>
                  <a:pt x="1897063" y="406400"/>
                  <a:pt x="2505075" y="409575"/>
                </a:cubicBezTo>
                <a:cubicBezTo>
                  <a:pt x="3113087" y="412750"/>
                  <a:pt x="3214688" y="2154237"/>
                  <a:pt x="3648075" y="2085975"/>
                </a:cubicBezTo>
                <a:cubicBezTo>
                  <a:pt x="4081462" y="2017713"/>
                  <a:pt x="5105400" y="0"/>
                  <a:pt x="5105400" y="0"/>
                </a:cubicBezTo>
                <a:lnTo>
                  <a:pt x="5105400" y="0"/>
                </a:lnTo>
                <a:lnTo>
                  <a:pt x="5105400" y="0"/>
                </a:lnTo>
                <a:lnTo>
                  <a:pt x="5105400" y="0"/>
                </a:ln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pic>
        <p:nvPicPr>
          <p:cNvPr id="21" name="תמונה 20">
            <a:extLst>
              <a:ext uri="{FF2B5EF4-FFF2-40B4-BE49-F238E27FC236}">
                <a16:creationId xmlns:a16="http://schemas.microsoft.com/office/drawing/2014/main" id="{0C9CD3D3-E1DE-4733-8F8B-9A2F0E2F9E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844968"/>
            <a:ext cx="24384000" cy="18922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כותרת 1">
                <a:extLst>
                  <a:ext uri="{FF2B5EF4-FFF2-40B4-BE49-F238E27FC236}">
                    <a16:creationId xmlns:a16="http://schemas.microsoft.com/office/drawing/2014/main" id="{FB34A07F-FFB8-448A-A61B-9C36885ABC7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70505" y="8636950"/>
                <a:ext cx="14241000" cy="3086981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lIns="182880" tIns="91440" rIns="182880" bIns="91440" rtlCol="0" anchor="ctr">
                <a:no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:r>
                  <a:rPr lang="he-IL" sz="3800" b="1" dirty="0">
                    <a:solidFill>
                      <a:srgbClr val="910A3E"/>
                    </a:solidFill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שימו לב – מעלת הפולינום מצביעה על התנהגות הפונקציה בקצוות. </a:t>
                </a:r>
              </a:p>
              <a:p>
                <a:pPr algn="r"/>
                <a:endParaRPr lang="he-IL" sz="38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  <a:p>
                <a:pPr algn="r"/>
                <a:r>
                  <a:rPr lang="he-IL" sz="3800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מעלת הפולינום היא 3 </a:t>
                </a:r>
              </a:p>
              <a:p>
                <a:pPr algn="r"/>
                <a:r>
                  <a:rPr lang="he-IL" sz="3800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לכן התנהגות הפונקציה בקצוות היא כמו התנהגות הפונקציה </a:t>
                </a:r>
                <a14:m>
                  <m:oMath xmlns:m="http://schemas.openxmlformats.org/officeDocument/2006/math">
                    <m:r>
                      <a:rPr lang="en-US" sz="3800" b="0" i="1" smtClean="0">
                        <a:latin typeface="Cambria Math" panose="02040503050406030204" pitchFamily="18" charset="0"/>
                        <a:ea typeface="Calibri Light" panose="020F0302020204030204" pitchFamily="34" charset="0"/>
                        <a:cs typeface="Rubik" pitchFamily="2" charset="-79"/>
                      </a:rPr>
                      <m:t>𝑦</m:t>
                    </m:r>
                    <m:r>
                      <a:rPr lang="en-US" sz="3800" b="0" i="1" smtClean="0">
                        <a:latin typeface="Cambria Math" panose="02040503050406030204" pitchFamily="18" charset="0"/>
                        <a:ea typeface="Calibri Light" panose="020F0302020204030204" pitchFamily="34" charset="0"/>
                        <a:cs typeface="Rubik" pitchFamily="2" charset="-79"/>
                      </a:rPr>
                      <m:t>=</m:t>
                    </m:r>
                    <m:sSup>
                      <m:sSupPr>
                        <m:ctrlPr>
                          <a:rPr lang="en-US" sz="3800" b="0" i="1" smtClean="0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Rubik" pitchFamily="2" charset="-79"/>
                          </a:rPr>
                        </m:ctrlPr>
                      </m:sSupPr>
                      <m:e>
                        <m:r>
                          <a:rPr lang="en-US" sz="3800" b="0" i="1" smtClean="0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Rubik" pitchFamily="2" charset="-79"/>
                          </a:rPr>
                          <m:t>𝑥</m:t>
                        </m:r>
                      </m:e>
                      <m:sup>
                        <m:r>
                          <a:rPr lang="en-US" sz="3800" b="0" i="1" smtClean="0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Rubik" pitchFamily="2" charset="-79"/>
                          </a:rPr>
                          <m:t>3</m:t>
                        </m:r>
                      </m:sup>
                    </m:sSup>
                  </m:oMath>
                </a14:m>
                <a:r>
                  <a:rPr lang="he-IL" sz="3800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 </a:t>
                </a:r>
                <a:endParaRPr lang="en-US" sz="38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23" name="כותרת 1">
                <a:extLst>
                  <a:ext uri="{FF2B5EF4-FFF2-40B4-BE49-F238E27FC236}">
                    <a16:creationId xmlns:a16="http://schemas.microsoft.com/office/drawing/2014/main" id="{FB34A07F-FFB8-448A-A61B-9C36885ABC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505" y="8636950"/>
                <a:ext cx="14241000" cy="3086981"/>
              </a:xfrm>
              <a:prstGeom prst="rect">
                <a:avLst/>
              </a:prstGeom>
              <a:blipFill>
                <a:blip r:embed="rId11"/>
                <a:stretch>
                  <a:fillRect r="-684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תמונה 24">
            <a:extLst>
              <a:ext uri="{FF2B5EF4-FFF2-40B4-BE49-F238E27FC236}">
                <a16:creationId xmlns:a16="http://schemas.microsoft.com/office/drawing/2014/main" id="{E46AE4E8-2D5C-4EE8-B9E6-0645F17F2E7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651591" y="7349216"/>
            <a:ext cx="2796266" cy="43233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מלבן 26">
                <a:extLst>
                  <a:ext uri="{FF2B5EF4-FFF2-40B4-BE49-F238E27FC236}">
                    <a16:creationId xmlns:a16="http://schemas.microsoft.com/office/drawing/2014/main" id="{7C52585D-48E9-4A2A-9B66-4CE8A501DF11}"/>
                  </a:ext>
                </a:extLst>
              </p:cNvPr>
              <p:cNvSpPr/>
              <p:nvPr/>
            </p:nvSpPr>
            <p:spPr>
              <a:xfrm>
                <a:off x="19723079" y="6256483"/>
                <a:ext cx="2653290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6000" i="1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60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6000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he-IL" sz="6000" dirty="0"/>
              </a:p>
            </p:txBody>
          </p:sp>
        </mc:Choice>
        <mc:Fallback xmlns="">
          <p:sp>
            <p:nvSpPr>
              <p:cNvPr id="27" name="מלבן 26">
                <a:extLst>
                  <a:ext uri="{FF2B5EF4-FFF2-40B4-BE49-F238E27FC236}">
                    <a16:creationId xmlns:a16="http://schemas.microsoft.com/office/drawing/2014/main" id="{7C52585D-48E9-4A2A-9B66-4CE8A501DF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3079" y="6256483"/>
                <a:ext cx="2653290" cy="92333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כותרת 1">
            <a:extLst>
              <a:ext uri="{FF2B5EF4-FFF2-40B4-BE49-F238E27FC236}">
                <a16:creationId xmlns:a16="http://schemas.microsoft.com/office/drawing/2014/main" id="{F0A9A3A5-2D00-4581-B8AF-6330943308FA}"/>
              </a:ext>
            </a:extLst>
          </p:cNvPr>
          <p:cNvSpPr txBox="1">
            <a:spLocks/>
          </p:cNvSpPr>
          <p:nvPr/>
        </p:nvSpPr>
        <p:spPr>
          <a:xfrm>
            <a:off x="1032183" y="-498429"/>
            <a:ext cx="21031200" cy="165199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hangingPunct="1">
              <a:lnSpc>
                <a:spcPct val="150000"/>
              </a:lnSpc>
            </a:pPr>
            <a:r>
              <a:rPr lang="he-IL" sz="6600" b="0" u="sng" dirty="0">
                <a:solidFill>
                  <a:srgbClr val="910A3E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שרטוט סקיצה של פולינום.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כותרת 1">
                <a:extLst>
                  <a:ext uri="{FF2B5EF4-FFF2-40B4-BE49-F238E27FC236}">
                    <a16:creationId xmlns:a16="http://schemas.microsoft.com/office/drawing/2014/main" id="{7DE6A57F-31DE-44BB-892B-1F360B7D64B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483119" y="1125920"/>
                <a:ext cx="14026986" cy="1138410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lIns="182880" tIns="91440" rIns="182880" bIns="91440" rtlCol="0" anchor="ctr">
                <a:norm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:r>
                  <a:rPr lang="he-IL" sz="4800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ננסה לשרטט גרף אפשרי של הפולינום: </a:t>
                </a:r>
                <a14:m>
                  <m:oMath xmlns:m="http://schemas.openxmlformats.org/officeDocument/2006/math">
                    <m:r>
                      <a:rPr lang="en-US" sz="48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800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4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4800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800" i="1" dirty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sz="4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sz="48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>
          <p:sp>
            <p:nvSpPr>
              <p:cNvPr id="35" name="כותרת 1">
                <a:extLst>
                  <a:ext uri="{FF2B5EF4-FFF2-40B4-BE49-F238E27FC236}">
                    <a16:creationId xmlns:a16="http://schemas.microsoft.com/office/drawing/2014/main" id="{7DE6A57F-31DE-44BB-892B-1F360B7D64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3119" y="1125920"/>
                <a:ext cx="14026986" cy="1138410"/>
              </a:xfrm>
              <a:prstGeom prst="rect">
                <a:avLst/>
              </a:prstGeom>
              <a:blipFill>
                <a:blip r:embed="rId14"/>
                <a:stretch>
                  <a:fillRect t="-526" r="-1215" b="-10526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569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6" grpId="0" animBg="1"/>
      <p:bldP spid="23" grpId="0" animBg="1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כותרת 1">
            <a:extLst>
              <a:ext uri="{FF2B5EF4-FFF2-40B4-BE49-F238E27FC236}">
                <a16:creationId xmlns:a16="http://schemas.microsoft.com/office/drawing/2014/main" id="{F9AAD021-0478-4262-AC37-17C7C17080C6}"/>
              </a:ext>
            </a:extLst>
          </p:cNvPr>
          <p:cNvSpPr txBox="1">
            <a:spLocks/>
          </p:cNvSpPr>
          <p:nvPr/>
        </p:nvSpPr>
        <p:spPr>
          <a:xfrm>
            <a:off x="14897749" y="2580888"/>
            <a:ext cx="4956962" cy="1138410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1. נקודות אפס: </a:t>
            </a:r>
            <a:endParaRPr lang="he-IL" sz="4800" dirty="0">
              <a:solidFill>
                <a:srgbClr val="C0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לבן 2">
                <a:extLst>
                  <a:ext uri="{FF2B5EF4-FFF2-40B4-BE49-F238E27FC236}">
                    <a16:creationId xmlns:a16="http://schemas.microsoft.com/office/drawing/2014/main" id="{CA65FA67-69D3-451E-B0DE-DD71039D754E}"/>
                  </a:ext>
                </a:extLst>
              </p:cNvPr>
              <p:cNvSpPr/>
              <p:nvPr/>
            </p:nvSpPr>
            <p:spPr>
              <a:xfrm>
                <a:off x="6992966" y="3150093"/>
                <a:ext cx="4371133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5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5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5400" i="1" dirty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27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he-IL" sz="5400" dirty="0"/>
              </a:p>
            </p:txBody>
          </p:sp>
        </mc:Choice>
        <mc:Fallback xmlns="">
          <p:sp>
            <p:nvSpPr>
              <p:cNvPr id="3" name="מלבן 2">
                <a:extLst>
                  <a:ext uri="{FF2B5EF4-FFF2-40B4-BE49-F238E27FC236}">
                    <a16:creationId xmlns:a16="http://schemas.microsoft.com/office/drawing/2014/main" id="{CA65FA67-69D3-451E-B0DE-DD71039D75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2966" y="3150093"/>
                <a:ext cx="4371133" cy="8402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6E3B840A-CE0B-4E25-9EF2-FF1D0D8CBC4B}"/>
                  </a:ext>
                </a:extLst>
              </p:cNvPr>
              <p:cNvSpPr/>
              <p:nvPr/>
            </p:nvSpPr>
            <p:spPr>
              <a:xfrm>
                <a:off x="6992966" y="5140971"/>
                <a:ext cx="4945008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5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5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5400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27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5400" dirty="0"/>
              </a:p>
            </p:txBody>
          </p:sp>
        </mc:Choice>
        <mc:Fallback xmlns=""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6E3B840A-CE0B-4E25-9EF2-FF1D0D8CBC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2966" y="5140971"/>
                <a:ext cx="4945008" cy="8402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מלבן 13">
                <a:extLst>
                  <a:ext uri="{FF2B5EF4-FFF2-40B4-BE49-F238E27FC236}">
                    <a16:creationId xmlns:a16="http://schemas.microsoft.com/office/drawing/2014/main" id="{F77CC2F5-D4E8-4DD0-BCC8-B6465E5BB63C}"/>
                  </a:ext>
                </a:extLst>
              </p:cNvPr>
              <p:cNvSpPr/>
              <p:nvPr/>
            </p:nvSpPr>
            <p:spPr>
              <a:xfrm>
                <a:off x="6593966" y="7479866"/>
                <a:ext cx="2091663" cy="7571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14" name="מלבן 13">
                <a:extLst>
                  <a:ext uri="{FF2B5EF4-FFF2-40B4-BE49-F238E27FC236}">
                    <a16:creationId xmlns:a16="http://schemas.microsoft.com/office/drawing/2014/main" id="{F77CC2F5-D4E8-4DD0-BCC8-B6465E5BB6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3966" y="7479866"/>
                <a:ext cx="2091663" cy="7571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מלבן 14">
                <a:extLst>
                  <a:ext uri="{FF2B5EF4-FFF2-40B4-BE49-F238E27FC236}">
                    <a16:creationId xmlns:a16="http://schemas.microsoft.com/office/drawing/2014/main" id="{FE5216C4-2A31-4DA2-AFA6-5C72941911EA}"/>
                  </a:ext>
                </a:extLst>
              </p:cNvPr>
              <p:cNvSpPr/>
              <p:nvPr/>
            </p:nvSpPr>
            <p:spPr>
              <a:xfrm>
                <a:off x="9865398" y="7484648"/>
                <a:ext cx="2772810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5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5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5400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27</m:t>
                      </m:r>
                    </m:oMath>
                  </m:oMathPara>
                </a14:m>
                <a:endParaRPr lang="he-IL" sz="5400" dirty="0"/>
              </a:p>
            </p:txBody>
          </p:sp>
        </mc:Choice>
        <mc:Fallback xmlns="">
          <p:sp>
            <p:nvSpPr>
              <p:cNvPr id="15" name="מלבן 14">
                <a:extLst>
                  <a:ext uri="{FF2B5EF4-FFF2-40B4-BE49-F238E27FC236}">
                    <a16:creationId xmlns:a16="http://schemas.microsoft.com/office/drawing/2014/main" id="{FE5216C4-2A31-4DA2-AFA6-5C72941911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5398" y="7484648"/>
                <a:ext cx="2772810" cy="8402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מלבן 15">
                <a:extLst>
                  <a:ext uri="{FF2B5EF4-FFF2-40B4-BE49-F238E27FC236}">
                    <a16:creationId xmlns:a16="http://schemas.microsoft.com/office/drawing/2014/main" id="{D8C0ED16-B35F-4CB6-8BCF-E7A5B2B66A51}"/>
                  </a:ext>
                </a:extLst>
              </p:cNvPr>
              <p:cNvSpPr/>
              <p:nvPr/>
            </p:nvSpPr>
            <p:spPr>
              <a:xfrm>
                <a:off x="9865398" y="8793369"/>
                <a:ext cx="2691250" cy="7734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4400" i="1" dirty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sz="4400" i="1" dirty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4400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4400" i="1" dirty="0">
                              <a:latin typeface="Cambria Math" panose="02040503050406030204" pitchFamily="18" charset="0"/>
                            </a:rPr>
                            <m:t>27</m:t>
                          </m:r>
                        </m:e>
                      </m:rad>
                    </m:oMath>
                  </m:oMathPara>
                </a14:m>
                <a:endParaRPr lang="he-IL" sz="4400" dirty="0"/>
              </a:p>
            </p:txBody>
          </p:sp>
        </mc:Choice>
        <mc:Fallback xmlns="">
          <p:sp>
            <p:nvSpPr>
              <p:cNvPr id="16" name="מלבן 15">
                <a:extLst>
                  <a:ext uri="{FF2B5EF4-FFF2-40B4-BE49-F238E27FC236}">
                    <a16:creationId xmlns:a16="http://schemas.microsoft.com/office/drawing/2014/main" id="{D8C0ED16-B35F-4CB6-8BCF-E7A5B2B66A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5398" y="8793369"/>
                <a:ext cx="2691250" cy="77341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מלבן 36">
                <a:extLst>
                  <a:ext uri="{FF2B5EF4-FFF2-40B4-BE49-F238E27FC236}">
                    <a16:creationId xmlns:a16="http://schemas.microsoft.com/office/drawing/2014/main" id="{2BA474BD-FA80-4B3F-A130-3B7A45593403}"/>
                  </a:ext>
                </a:extLst>
              </p:cNvPr>
              <p:cNvSpPr/>
              <p:nvPr/>
            </p:nvSpPr>
            <p:spPr>
              <a:xfrm>
                <a:off x="9846030" y="10102273"/>
                <a:ext cx="2105897" cy="7571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37" name="מלבן 36">
                <a:extLst>
                  <a:ext uri="{FF2B5EF4-FFF2-40B4-BE49-F238E27FC236}">
                    <a16:creationId xmlns:a16="http://schemas.microsoft.com/office/drawing/2014/main" id="{2BA474BD-FA80-4B3F-A130-3B7A455934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6030" y="10102273"/>
                <a:ext cx="2105897" cy="75713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כותרת 1">
                <a:extLst>
                  <a:ext uri="{FF2B5EF4-FFF2-40B4-BE49-F238E27FC236}">
                    <a16:creationId xmlns:a16="http://schemas.microsoft.com/office/drawing/2014/main" id="{F0077B75-2FF5-4633-80BD-5CCFC5C361F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167629" y="1122986"/>
                <a:ext cx="14026986" cy="1138410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lIns="182880" tIns="91440" rIns="182880" bIns="91440" rtlCol="0" anchor="ctr">
                <a:norm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:r>
                  <a:rPr lang="he-IL" sz="4800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ננסה לשרטט גרף אפשרי של הפולינום: </a:t>
                </a:r>
                <a14:m>
                  <m:oMath xmlns:m="http://schemas.openxmlformats.org/officeDocument/2006/math">
                    <m:r>
                      <a:rPr lang="en-US" sz="48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800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4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4800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800" i="1" dirty="0">
                        <a:latin typeface="Cambria Math" panose="02040503050406030204" pitchFamily="18" charset="0"/>
                      </a:rPr>
                      <m:t>27</m:t>
                    </m:r>
                    <m:r>
                      <a:rPr lang="en-US" sz="48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he-IL" sz="48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>
          <p:sp>
            <p:nvSpPr>
              <p:cNvPr id="42" name="כותרת 1">
                <a:extLst>
                  <a:ext uri="{FF2B5EF4-FFF2-40B4-BE49-F238E27FC236}">
                    <a16:creationId xmlns:a16="http://schemas.microsoft.com/office/drawing/2014/main" id="{F0077B75-2FF5-4633-80BD-5CCFC5C361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7629" y="1122986"/>
                <a:ext cx="14026986" cy="1138410"/>
              </a:xfrm>
              <a:prstGeom prst="rect">
                <a:avLst/>
              </a:prstGeom>
              <a:blipFill>
                <a:blip r:embed="rId8"/>
                <a:stretch>
                  <a:fillRect t="-524" r="-1215" b="-9948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חץ: למטה 42">
            <a:extLst>
              <a:ext uri="{FF2B5EF4-FFF2-40B4-BE49-F238E27FC236}">
                <a16:creationId xmlns:a16="http://schemas.microsoft.com/office/drawing/2014/main" id="{B1550C03-FC3D-4B13-BC81-08BF794FE4C3}"/>
              </a:ext>
            </a:extLst>
          </p:cNvPr>
          <p:cNvSpPr/>
          <p:nvPr/>
        </p:nvSpPr>
        <p:spPr>
          <a:xfrm rot="1655502">
            <a:off x="7962881" y="5926300"/>
            <a:ext cx="513413" cy="1521168"/>
          </a:xfrm>
          <a:prstGeom prst="downArrow">
            <a:avLst/>
          </a:prstGeom>
          <a:solidFill>
            <a:srgbClr val="910A3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e-I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מלבן 44">
                <a:extLst>
                  <a:ext uri="{FF2B5EF4-FFF2-40B4-BE49-F238E27FC236}">
                    <a16:creationId xmlns:a16="http://schemas.microsoft.com/office/drawing/2014/main" id="{C5291347-1400-47A9-904C-0F0B5EFE4186}"/>
                  </a:ext>
                </a:extLst>
              </p:cNvPr>
              <p:cNvSpPr/>
              <p:nvPr/>
            </p:nvSpPr>
            <p:spPr>
              <a:xfrm>
                <a:off x="6593966" y="8713614"/>
                <a:ext cx="1675459" cy="7571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45" name="מלבן 44">
                <a:extLst>
                  <a:ext uri="{FF2B5EF4-FFF2-40B4-BE49-F238E27FC236}">
                    <a16:creationId xmlns:a16="http://schemas.microsoft.com/office/drawing/2014/main" id="{C5291347-1400-47A9-904C-0F0B5EFE41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3966" y="8713614"/>
                <a:ext cx="1675459" cy="75713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מלבן 46">
                <a:extLst>
                  <a:ext uri="{FF2B5EF4-FFF2-40B4-BE49-F238E27FC236}">
                    <a16:creationId xmlns:a16="http://schemas.microsoft.com/office/drawing/2014/main" id="{7083E0BE-DD14-451C-877E-72DCD2B4C142}"/>
                  </a:ext>
                </a:extLst>
              </p:cNvPr>
              <p:cNvSpPr/>
              <p:nvPr/>
            </p:nvSpPr>
            <p:spPr>
              <a:xfrm>
                <a:off x="10061248" y="11087839"/>
                <a:ext cx="1675459" cy="7571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47" name="מלבן 46">
                <a:extLst>
                  <a:ext uri="{FF2B5EF4-FFF2-40B4-BE49-F238E27FC236}">
                    <a16:creationId xmlns:a16="http://schemas.microsoft.com/office/drawing/2014/main" id="{7083E0BE-DD14-451C-877E-72DCD2B4C1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1248" y="11087839"/>
                <a:ext cx="1675459" cy="75713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8" name="תמונה 47">
            <a:extLst>
              <a:ext uri="{FF2B5EF4-FFF2-40B4-BE49-F238E27FC236}">
                <a16:creationId xmlns:a16="http://schemas.microsoft.com/office/drawing/2014/main" id="{DBBFD078-6BC5-4E21-8123-1026D52B88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844968"/>
            <a:ext cx="24384000" cy="1892299"/>
          </a:xfrm>
          <a:prstGeom prst="rect">
            <a:avLst/>
          </a:prstGeom>
        </p:spPr>
      </p:pic>
      <p:sp>
        <p:nvSpPr>
          <p:cNvPr id="17" name="חץ: למטה 16">
            <a:extLst>
              <a:ext uri="{FF2B5EF4-FFF2-40B4-BE49-F238E27FC236}">
                <a16:creationId xmlns:a16="http://schemas.microsoft.com/office/drawing/2014/main" id="{7A5C1091-33B5-44D3-8307-43F62C71D58C}"/>
              </a:ext>
            </a:extLst>
          </p:cNvPr>
          <p:cNvSpPr/>
          <p:nvPr/>
        </p:nvSpPr>
        <p:spPr>
          <a:xfrm rot="19944498" flipH="1">
            <a:off x="10490712" y="5926301"/>
            <a:ext cx="513413" cy="1521168"/>
          </a:xfrm>
          <a:prstGeom prst="downArrow">
            <a:avLst/>
          </a:prstGeom>
          <a:solidFill>
            <a:srgbClr val="910A3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e-I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0" name="כותרת 1">
            <a:extLst>
              <a:ext uri="{FF2B5EF4-FFF2-40B4-BE49-F238E27FC236}">
                <a16:creationId xmlns:a16="http://schemas.microsoft.com/office/drawing/2014/main" id="{444CA314-A7A5-4A48-822D-02ADDD10938D}"/>
              </a:ext>
            </a:extLst>
          </p:cNvPr>
          <p:cNvSpPr txBox="1">
            <a:spLocks/>
          </p:cNvSpPr>
          <p:nvPr/>
        </p:nvSpPr>
        <p:spPr>
          <a:xfrm>
            <a:off x="1032183" y="-498429"/>
            <a:ext cx="21031200" cy="165199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hangingPunct="1">
              <a:lnSpc>
                <a:spcPct val="150000"/>
              </a:lnSpc>
            </a:pPr>
            <a:r>
              <a:rPr lang="he-IL" sz="6600" b="0" u="sng" dirty="0">
                <a:solidFill>
                  <a:srgbClr val="910A3E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שרטוט סקיצה של פולינום. </a:t>
            </a:r>
          </a:p>
        </p:txBody>
      </p:sp>
    </p:spTree>
    <p:extLst>
      <p:ext uri="{BB962C8B-B14F-4D97-AF65-F5344CB8AC3E}">
        <p14:creationId xmlns:p14="http://schemas.microsoft.com/office/powerpoint/2010/main" val="2933453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" grpId="0"/>
      <p:bldP spid="12" grpId="0"/>
      <p:bldP spid="14" grpId="0"/>
      <p:bldP spid="15" grpId="0"/>
      <p:bldP spid="16" grpId="0"/>
      <p:bldP spid="37" grpId="0"/>
      <p:bldP spid="43" grpId="0" animBg="1"/>
      <p:bldP spid="45" grpId="0"/>
      <p:bldP spid="47" grpId="0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כותרת 1">
            <a:extLst>
              <a:ext uri="{FF2B5EF4-FFF2-40B4-BE49-F238E27FC236}">
                <a16:creationId xmlns:a16="http://schemas.microsoft.com/office/drawing/2014/main" id="{A5A4E3ED-906B-4B41-9151-3AB83E1DCC3B}"/>
              </a:ext>
            </a:extLst>
          </p:cNvPr>
          <p:cNvSpPr txBox="1">
            <a:spLocks/>
          </p:cNvSpPr>
          <p:nvPr/>
        </p:nvSpPr>
        <p:spPr>
          <a:xfrm>
            <a:off x="17102716" y="2154121"/>
            <a:ext cx="6652404" cy="1138410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 fontScale="92500"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b="1" u="sng" dirty="0">
                <a:solidFill>
                  <a:srgbClr val="910A3E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2. תחומי חיוביות ושליליות: </a:t>
            </a:r>
            <a:endParaRPr lang="he-IL" sz="4800" dirty="0">
              <a:solidFill>
                <a:srgbClr val="910A3E"/>
              </a:solidFill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30" name="כותרת 1">
            <a:extLst>
              <a:ext uri="{FF2B5EF4-FFF2-40B4-BE49-F238E27FC236}">
                <a16:creationId xmlns:a16="http://schemas.microsoft.com/office/drawing/2014/main" id="{025BF33D-1A55-4151-9F70-A3BE1F91DAD4}"/>
              </a:ext>
            </a:extLst>
          </p:cNvPr>
          <p:cNvSpPr txBox="1">
            <a:spLocks/>
          </p:cNvSpPr>
          <p:nvPr/>
        </p:nvSpPr>
        <p:spPr>
          <a:xfrm>
            <a:off x="1964590" y="1961296"/>
            <a:ext cx="14653821" cy="2200512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פונקציה שומרת על סימנה בין נקודת חיתוך אחת לאחרת. </a:t>
            </a:r>
          </a:p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נבדוק את סימן הפונקציה בכל אחד מהתחומים.  </a:t>
            </a:r>
          </a:p>
        </p:txBody>
      </p:sp>
      <p:cxnSp>
        <p:nvCxnSpPr>
          <p:cNvPr id="9" name="מחבר חץ ישר 8">
            <a:extLst>
              <a:ext uri="{FF2B5EF4-FFF2-40B4-BE49-F238E27FC236}">
                <a16:creationId xmlns:a16="http://schemas.microsoft.com/office/drawing/2014/main" id="{273BFBB5-22C6-4230-880D-3E8F9EBACA8C}"/>
              </a:ext>
            </a:extLst>
          </p:cNvPr>
          <p:cNvCxnSpPr>
            <a:cxnSpLocks/>
          </p:cNvCxnSpPr>
          <p:nvPr/>
        </p:nvCxnSpPr>
        <p:spPr>
          <a:xfrm>
            <a:off x="5089655" y="4887864"/>
            <a:ext cx="8077994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מחבר ישר 16">
            <a:extLst>
              <a:ext uri="{FF2B5EF4-FFF2-40B4-BE49-F238E27FC236}">
                <a16:creationId xmlns:a16="http://schemas.microsoft.com/office/drawing/2014/main" id="{1CAF3ADE-FDB8-4F1E-90D2-09D4901EF978}"/>
              </a:ext>
            </a:extLst>
          </p:cNvPr>
          <p:cNvCxnSpPr/>
          <p:nvPr/>
        </p:nvCxnSpPr>
        <p:spPr>
          <a:xfrm>
            <a:off x="7632822" y="4564014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מחבר ישר 25">
            <a:extLst>
              <a:ext uri="{FF2B5EF4-FFF2-40B4-BE49-F238E27FC236}">
                <a16:creationId xmlns:a16="http://schemas.microsoft.com/office/drawing/2014/main" id="{BEF31727-EA78-4BB4-81FF-912DAE65D4E7}"/>
              </a:ext>
            </a:extLst>
          </p:cNvPr>
          <p:cNvCxnSpPr/>
          <p:nvPr/>
        </p:nvCxnSpPr>
        <p:spPr>
          <a:xfrm>
            <a:off x="10528422" y="4622964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אליפסה 17">
            <a:extLst>
              <a:ext uri="{FF2B5EF4-FFF2-40B4-BE49-F238E27FC236}">
                <a16:creationId xmlns:a16="http://schemas.microsoft.com/office/drawing/2014/main" id="{93C044B0-4D9A-486C-BC17-BBF3852F9447}"/>
              </a:ext>
            </a:extLst>
          </p:cNvPr>
          <p:cNvSpPr/>
          <p:nvPr/>
        </p:nvSpPr>
        <p:spPr>
          <a:xfrm>
            <a:off x="10347454" y="4700614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31" name="אליפסה 30">
            <a:extLst>
              <a:ext uri="{FF2B5EF4-FFF2-40B4-BE49-F238E27FC236}">
                <a16:creationId xmlns:a16="http://schemas.microsoft.com/office/drawing/2014/main" id="{7C6B0615-2BB7-4BF1-8222-9FE13B9ACC99}"/>
              </a:ext>
            </a:extLst>
          </p:cNvPr>
          <p:cNvSpPr/>
          <p:nvPr/>
        </p:nvSpPr>
        <p:spPr>
          <a:xfrm>
            <a:off x="7451854" y="4689952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E4F5D60D-1E73-4B6E-A71D-32F329B05101}"/>
                  </a:ext>
                </a:extLst>
              </p:cNvPr>
              <p:cNvSpPr/>
              <p:nvPr/>
            </p:nvSpPr>
            <p:spPr>
              <a:xfrm>
                <a:off x="7193096" y="5281652"/>
                <a:ext cx="697627" cy="7571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E4F5D60D-1E73-4B6E-A71D-32F329B051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096" y="5281652"/>
                <a:ext cx="697627" cy="7571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49CAB887-6CA4-4032-895C-60FB6B3A523A}"/>
                  </a:ext>
                </a:extLst>
              </p:cNvPr>
              <p:cNvSpPr/>
              <p:nvPr/>
            </p:nvSpPr>
            <p:spPr>
              <a:xfrm>
                <a:off x="10183952" y="5252086"/>
                <a:ext cx="697627" cy="7571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49CAB887-6CA4-4032-895C-60FB6B3A52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3952" y="5252086"/>
                <a:ext cx="697627" cy="7571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חץ: למטה 20">
            <a:extLst>
              <a:ext uri="{FF2B5EF4-FFF2-40B4-BE49-F238E27FC236}">
                <a16:creationId xmlns:a16="http://schemas.microsoft.com/office/drawing/2014/main" id="{48D76EA4-6BF5-49B7-B48F-947E6D6CE66A}"/>
              </a:ext>
            </a:extLst>
          </p:cNvPr>
          <p:cNvSpPr/>
          <p:nvPr/>
        </p:nvSpPr>
        <p:spPr>
          <a:xfrm>
            <a:off x="11896272" y="5329518"/>
            <a:ext cx="533336" cy="11412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34" name="כותרת 1">
            <a:extLst>
              <a:ext uri="{FF2B5EF4-FFF2-40B4-BE49-F238E27FC236}">
                <a16:creationId xmlns:a16="http://schemas.microsoft.com/office/drawing/2014/main" id="{137B2F6D-A74B-4F06-B9C6-2B1675E4C188}"/>
              </a:ext>
            </a:extLst>
          </p:cNvPr>
          <p:cNvSpPr txBox="1">
            <a:spLocks/>
          </p:cNvSpPr>
          <p:nvPr/>
        </p:nvSpPr>
        <p:spPr>
          <a:xfrm>
            <a:off x="4295554" y="5994545"/>
            <a:ext cx="16024851" cy="2200512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שלבים: </a:t>
            </a:r>
          </a:p>
          <a:p>
            <a:pPr marL="914400" indent="-914400" algn="r">
              <a:buAutoNum type="arabicPeriod"/>
            </a:pPr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נבחר מספר כלשהו מהתחום. למשל: </a:t>
            </a:r>
            <a:r>
              <a:rPr lang="en-US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X=5</a:t>
            </a:r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 או </a:t>
            </a:r>
            <a:r>
              <a:rPr lang="en-US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x=100</a:t>
            </a:r>
          </a:p>
        </p:txBody>
      </p:sp>
      <p:sp>
        <p:nvSpPr>
          <p:cNvPr id="35" name="כותרת 1">
            <a:extLst>
              <a:ext uri="{FF2B5EF4-FFF2-40B4-BE49-F238E27FC236}">
                <a16:creationId xmlns:a16="http://schemas.microsoft.com/office/drawing/2014/main" id="{EA4AEB4E-01F1-49AB-A47A-8DEEC9EB9608}"/>
              </a:ext>
            </a:extLst>
          </p:cNvPr>
          <p:cNvSpPr txBox="1">
            <a:spLocks/>
          </p:cNvSpPr>
          <p:nvPr/>
        </p:nvSpPr>
        <p:spPr>
          <a:xfrm>
            <a:off x="3470754" y="8337398"/>
            <a:ext cx="16958164" cy="999732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2.   נציב את המספר שנבחר בביטוי המקורי ונבדוק את סימן התוצאה. </a:t>
            </a:r>
            <a:endParaRPr lang="en-US" sz="48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כותרת 1">
                <a:extLst>
                  <a:ext uri="{FF2B5EF4-FFF2-40B4-BE49-F238E27FC236}">
                    <a16:creationId xmlns:a16="http://schemas.microsoft.com/office/drawing/2014/main" id="{C4FDEB42-6B6D-4F35-B909-D5C2DC3729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78159" y="9376028"/>
                <a:ext cx="5244638" cy="999738"/>
              </a:xfrm>
              <a:prstGeom prst="rect">
                <a:avLst/>
              </a:prstGeom>
            </p:spPr>
            <p:txBody>
              <a:bodyPr vert="horz" lIns="182880" tIns="91440" rIns="182880" bIns="91440" rtlCol="0" anchor="ctr">
                <a:no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800" i="1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𝑦</m:t>
                      </m:r>
                      <m:r>
                        <a:rPr lang="en-US" sz="3800" i="1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3800" i="1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</m:ctrlPr>
                        </m:sSupPr>
                        <m:e>
                          <m:r>
                            <a:rPr lang="en-US" sz="3800" i="1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  <m:t>100</m:t>
                          </m:r>
                        </m:e>
                        <m:sup>
                          <m:r>
                            <a:rPr lang="en-US" sz="3800" i="1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  <m:t>4</m:t>
                          </m:r>
                        </m:sup>
                      </m:sSup>
                      <m:r>
                        <a:rPr lang="en-US" sz="3800" i="1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−</m:t>
                      </m:r>
                      <m:r>
                        <a:rPr lang="en-US" sz="3800" i="1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27</m:t>
                      </m:r>
                      <m:r>
                        <a:rPr lang="en-US" sz="38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 Light" panose="020F0302020204030204" pitchFamily="34" charset="0"/>
                        </a:rPr>
                        <m:t>∙</m:t>
                      </m:r>
                      <m:r>
                        <a:rPr lang="en-US" sz="38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 Light" panose="020F0302020204030204" pitchFamily="34" charset="0"/>
                        </a:rPr>
                        <m:t>100</m:t>
                      </m:r>
                    </m:oMath>
                  </m:oMathPara>
                </a14:m>
                <a:endParaRPr lang="en-US" sz="380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36" name="כותרת 1">
                <a:extLst>
                  <a:ext uri="{FF2B5EF4-FFF2-40B4-BE49-F238E27FC236}">
                    <a16:creationId xmlns:a16="http://schemas.microsoft.com/office/drawing/2014/main" id="{C4FDEB42-6B6D-4F35-B909-D5C2DC3729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8159" y="9376028"/>
                <a:ext cx="5244638" cy="9997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כותרת 1">
                <a:extLst>
                  <a:ext uri="{FF2B5EF4-FFF2-40B4-BE49-F238E27FC236}">
                    <a16:creationId xmlns:a16="http://schemas.microsoft.com/office/drawing/2014/main" id="{4CDAD0EC-FE07-44FB-86F7-2281EADCA0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745617" y="9376028"/>
                <a:ext cx="1668170" cy="999738"/>
              </a:xfrm>
              <a:prstGeom prst="rect">
                <a:avLst/>
              </a:prstGeom>
            </p:spPr>
            <p:txBody>
              <a:bodyPr vert="horz" lIns="182880" tIns="91440" rIns="182880" bIns="91440" rtlCol="0" anchor="ctr">
                <a:no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400" i="1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= </m:t>
                      </m:r>
                      <m:r>
                        <a:rPr lang="en-US" sz="6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+</m:t>
                      </m:r>
                    </m:oMath>
                  </m:oMathPara>
                </a14:m>
                <a:endParaRPr lang="en-US" sz="380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38" name="כותרת 1">
                <a:extLst>
                  <a:ext uri="{FF2B5EF4-FFF2-40B4-BE49-F238E27FC236}">
                    <a16:creationId xmlns:a16="http://schemas.microsoft.com/office/drawing/2014/main" id="{4CDAD0EC-FE07-44FB-86F7-2281EADCA0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5617" y="9376028"/>
                <a:ext cx="1668170" cy="999738"/>
              </a:xfrm>
              <a:prstGeom prst="rect">
                <a:avLst/>
              </a:prstGeom>
              <a:blipFill>
                <a:blip r:embed="rId5"/>
                <a:stretch>
                  <a:fillRect r="-476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55C7FCDC-AB39-4A70-98C8-C1669E79DDC8}"/>
                  </a:ext>
                </a:extLst>
              </p:cNvPr>
              <p:cNvSpPr/>
              <p:nvPr/>
            </p:nvSpPr>
            <p:spPr>
              <a:xfrm>
                <a:off x="11251722" y="3529511"/>
                <a:ext cx="1236236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+</m:t>
                      </m:r>
                    </m:oMath>
                  </m:oMathPara>
                </a14:m>
                <a:endParaRPr lang="he-IL" sz="8000" b="1" dirty="0"/>
              </a:p>
            </p:txBody>
          </p:sp>
        </mc:Choice>
        <mc:Fallback xmlns=""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55C7FCDC-AB39-4A70-98C8-C1669E79DD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51722" y="3529511"/>
                <a:ext cx="1236236" cy="12003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כותרת 1">
            <a:extLst>
              <a:ext uri="{FF2B5EF4-FFF2-40B4-BE49-F238E27FC236}">
                <a16:creationId xmlns:a16="http://schemas.microsoft.com/office/drawing/2014/main" id="{0B1D9A7D-2656-4F29-BF7E-16CAE229ED3E}"/>
              </a:ext>
            </a:extLst>
          </p:cNvPr>
          <p:cNvSpPr txBox="1">
            <a:spLocks/>
          </p:cNvSpPr>
          <p:nvPr/>
        </p:nvSpPr>
        <p:spPr>
          <a:xfrm>
            <a:off x="5906380" y="10612279"/>
            <a:ext cx="14522538" cy="569584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3.    נרשום פלוס על ציר המספרים במקום הנכון </a:t>
            </a:r>
          </a:p>
        </p:txBody>
      </p:sp>
      <p:pic>
        <p:nvPicPr>
          <p:cNvPr id="32" name="תמונה 31">
            <a:extLst>
              <a:ext uri="{FF2B5EF4-FFF2-40B4-BE49-F238E27FC236}">
                <a16:creationId xmlns:a16="http://schemas.microsoft.com/office/drawing/2014/main" id="{1096AA16-2D05-457D-9B91-6251D20085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389" y="11870121"/>
            <a:ext cx="24384000" cy="189229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0" name="כותרת 1">
                <a:extLst>
                  <a:ext uri="{FF2B5EF4-FFF2-40B4-BE49-F238E27FC236}">
                    <a16:creationId xmlns:a16="http://schemas.microsoft.com/office/drawing/2014/main" id="{36DF1944-EEA0-4D32-9C87-0A37E7F2BC2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167629" y="1122986"/>
                <a:ext cx="14026986" cy="1138410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lIns="182880" tIns="91440" rIns="182880" bIns="91440" rtlCol="0" anchor="ctr">
                <a:norm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:r>
                  <a:rPr lang="he-IL" sz="4800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ננסה לשרטט גרף אפשרי של הפולינום: </a:t>
                </a:r>
                <a14:m>
                  <m:oMath xmlns:m="http://schemas.openxmlformats.org/officeDocument/2006/math">
                    <m:r>
                      <a:rPr lang="en-US" sz="48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800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4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4800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800" i="1" dirty="0">
                        <a:latin typeface="Cambria Math" panose="02040503050406030204" pitchFamily="18" charset="0"/>
                      </a:rPr>
                      <m:t>27</m:t>
                    </m:r>
                    <m:r>
                      <a:rPr lang="en-US" sz="48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he-IL" sz="48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>
          <p:sp>
            <p:nvSpPr>
              <p:cNvPr id="20" name="כותרת 1">
                <a:extLst>
                  <a:ext uri="{FF2B5EF4-FFF2-40B4-BE49-F238E27FC236}">
                    <a16:creationId xmlns:a16="http://schemas.microsoft.com/office/drawing/2014/main" id="{36DF1944-EEA0-4D32-9C87-0A37E7F2BC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7629" y="1122986"/>
                <a:ext cx="14026986" cy="1138410"/>
              </a:xfrm>
              <a:prstGeom prst="rect">
                <a:avLst/>
              </a:prstGeom>
              <a:blipFill>
                <a:blip r:embed="rId8"/>
                <a:stretch>
                  <a:fillRect t="-524" r="-1215" b="-9948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כותרת 1">
            <a:extLst>
              <a:ext uri="{FF2B5EF4-FFF2-40B4-BE49-F238E27FC236}">
                <a16:creationId xmlns:a16="http://schemas.microsoft.com/office/drawing/2014/main" id="{A25A032F-AFDB-446E-BBED-62724DEA518F}"/>
              </a:ext>
            </a:extLst>
          </p:cNvPr>
          <p:cNvSpPr txBox="1">
            <a:spLocks/>
          </p:cNvSpPr>
          <p:nvPr/>
        </p:nvSpPr>
        <p:spPr>
          <a:xfrm>
            <a:off x="1032183" y="-498429"/>
            <a:ext cx="21031200" cy="165199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hangingPunct="1">
              <a:lnSpc>
                <a:spcPct val="150000"/>
              </a:lnSpc>
            </a:pPr>
            <a:r>
              <a:rPr lang="he-IL" sz="6600" b="0" u="sng" dirty="0">
                <a:solidFill>
                  <a:srgbClr val="910A3E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שרטוט סקיצה של פולינום. </a:t>
            </a:r>
          </a:p>
        </p:txBody>
      </p:sp>
    </p:spTree>
    <p:extLst>
      <p:ext uri="{BB962C8B-B14F-4D97-AF65-F5344CB8AC3E}">
        <p14:creationId xmlns:p14="http://schemas.microsoft.com/office/powerpoint/2010/main" val="105466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18" grpId="0" animBg="1"/>
      <p:bldP spid="31" grpId="0" animBg="1"/>
      <p:bldP spid="19" grpId="0"/>
      <p:bldP spid="33" grpId="0"/>
      <p:bldP spid="21" grpId="0" animBg="1"/>
      <p:bldP spid="34" grpId="0"/>
      <p:bldP spid="35" grpId="0"/>
      <p:bldP spid="36" grpId="0"/>
      <p:bldP spid="38" grpId="0"/>
      <p:bldP spid="22" grpId="0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כותרת 1">
            <a:extLst>
              <a:ext uri="{FF2B5EF4-FFF2-40B4-BE49-F238E27FC236}">
                <a16:creationId xmlns:a16="http://schemas.microsoft.com/office/drawing/2014/main" id="{A5A4E3ED-906B-4B41-9151-3AB83E1DCC3B}"/>
              </a:ext>
            </a:extLst>
          </p:cNvPr>
          <p:cNvSpPr txBox="1">
            <a:spLocks/>
          </p:cNvSpPr>
          <p:nvPr/>
        </p:nvSpPr>
        <p:spPr>
          <a:xfrm>
            <a:off x="17102716" y="2154121"/>
            <a:ext cx="6652404" cy="1138410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 fontScale="92500"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b="1" u="sng" dirty="0">
                <a:solidFill>
                  <a:srgbClr val="C00000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2. תחומי חיוביות ושליליות: </a:t>
            </a:r>
            <a:endParaRPr lang="he-IL" sz="4800" dirty="0">
              <a:solidFill>
                <a:srgbClr val="C00000"/>
              </a:solidFill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30" name="כותרת 1">
            <a:extLst>
              <a:ext uri="{FF2B5EF4-FFF2-40B4-BE49-F238E27FC236}">
                <a16:creationId xmlns:a16="http://schemas.microsoft.com/office/drawing/2014/main" id="{025BF33D-1A55-4151-9F70-A3BE1F91DAD4}"/>
              </a:ext>
            </a:extLst>
          </p:cNvPr>
          <p:cNvSpPr txBox="1">
            <a:spLocks/>
          </p:cNvSpPr>
          <p:nvPr/>
        </p:nvSpPr>
        <p:spPr>
          <a:xfrm>
            <a:off x="1964590" y="1961296"/>
            <a:ext cx="14653821" cy="2200512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פונקציה שומרת על סימנה בין נקודת חיתוך אחת לאחרת. </a:t>
            </a:r>
          </a:p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נבדוק את סימן הפונקציה בכל אחד מהתחומים.  </a:t>
            </a:r>
          </a:p>
        </p:txBody>
      </p:sp>
      <p:cxnSp>
        <p:nvCxnSpPr>
          <p:cNvPr id="9" name="מחבר חץ ישר 8">
            <a:extLst>
              <a:ext uri="{FF2B5EF4-FFF2-40B4-BE49-F238E27FC236}">
                <a16:creationId xmlns:a16="http://schemas.microsoft.com/office/drawing/2014/main" id="{273BFBB5-22C6-4230-880D-3E8F9EBACA8C}"/>
              </a:ext>
            </a:extLst>
          </p:cNvPr>
          <p:cNvCxnSpPr>
            <a:cxnSpLocks/>
          </p:cNvCxnSpPr>
          <p:nvPr/>
        </p:nvCxnSpPr>
        <p:spPr>
          <a:xfrm>
            <a:off x="5089655" y="4887864"/>
            <a:ext cx="8077994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מחבר ישר 16">
            <a:extLst>
              <a:ext uri="{FF2B5EF4-FFF2-40B4-BE49-F238E27FC236}">
                <a16:creationId xmlns:a16="http://schemas.microsoft.com/office/drawing/2014/main" id="{1CAF3ADE-FDB8-4F1E-90D2-09D4901EF978}"/>
              </a:ext>
            </a:extLst>
          </p:cNvPr>
          <p:cNvCxnSpPr/>
          <p:nvPr/>
        </p:nvCxnSpPr>
        <p:spPr>
          <a:xfrm>
            <a:off x="7632822" y="4564014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מחבר ישר 25">
            <a:extLst>
              <a:ext uri="{FF2B5EF4-FFF2-40B4-BE49-F238E27FC236}">
                <a16:creationId xmlns:a16="http://schemas.microsoft.com/office/drawing/2014/main" id="{BEF31727-EA78-4BB4-81FF-912DAE65D4E7}"/>
              </a:ext>
            </a:extLst>
          </p:cNvPr>
          <p:cNvCxnSpPr/>
          <p:nvPr/>
        </p:nvCxnSpPr>
        <p:spPr>
          <a:xfrm>
            <a:off x="10528422" y="4622964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אליפסה 17">
            <a:extLst>
              <a:ext uri="{FF2B5EF4-FFF2-40B4-BE49-F238E27FC236}">
                <a16:creationId xmlns:a16="http://schemas.microsoft.com/office/drawing/2014/main" id="{93C044B0-4D9A-486C-BC17-BBF3852F9447}"/>
              </a:ext>
            </a:extLst>
          </p:cNvPr>
          <p:cNvSpPr/>
          <p:nvPr/>
        </p:nvSpPr>
        <p:spPr>
          <a:xfrm>
            <a:off x="10347454" y="4700614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31" name="אליפסה 30">
            <a:extLst>
              <a:ext uri="{FF2B5EF4-FFF2-40B4-BE49-F238E27FC236}">
                <a16:creationId xmlns:a16="http://schemas.microsoft.com/office/drawing/2014/main" id="{7C6B0615-2BB7-4BF1-8222-9FE13B9ACC99}"/>
              </a:ext>
            </a:extLst>
          </p:cNvPr>
          <p:cNvSpPr/>
          <p:nvPr/>
        </p:nvSpPr>
        <p:spPr>
          <a:xfrm>
            <a:off x="7451854" y="4689952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E4F5D60D-1E73-4B6E-A71D-32F329B05101}"/>
                  </a:ext>
                </a:extLst>
              </p:cNvPr>
              <p:cNvSpPr/>
              <p:nvPr/>
            </p:nvSpPr>
            <p:spPr>
              <a:xfrm>
                <a:off x="7193096" y="5281652"/>
                <a:ext cx="697627" cy="7571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E4F5D60D-1E73-4B6E-A71D-32F329B051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096" y="5281652"/>
                <a:ext cx="697627" cy="7571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49CAB887-6CA4-4032-895C-60FB6B3A523A}"/>
                  </a:ext>
                </a:extLst>
              </p:cNvPr>
              <p:cNvSpPr/>
              <p:nvPr/>
            </p:nvSpPr>
            <p:spPr>
              <a:xfrm>
                <a:off x="10183952" y="5252086"/>
                <a:ext cx="697627" cy="7571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49CAB887-6CA4-4032-895C-60FB6B3A52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3952" y="5252086"/>
                <a:ext cx="697627" cy="7571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חץ: למטה 20">
            <a:extLst>
              <a:ext uri="{FF2B5EF4-FFF2-40B4-BE49-F238E27FC236}">
                <a16:creationId xmlns:a16="http://schemas.microsoft.com/office/drawing/2014/main" id="{48D76EA4-6BF5-49B7-B48F-947E6D6CE66A}"/>
              </a:ext>
            </a:extLst>
          </p:cNvPr>
          <p:cNvSpPr/>
          <p:nvPr/>
        </p:nvSpPr>
        <p:spPr>
          <a:xfrm>
            <a:off x="8770669" y="5352745"/>
            <a:ext cx="533336" cy="11412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34" name="כותרת 1">
            <a:extLst>
              <a:ext uri="{FF2B5EF4-FFF2-40B4-BE49-F238E27FC236}">
                <a16:creationId xmlns:a16="http://schemas.microsoft.com/office/drawing/2014/main" id="{137B2F6D-A74B-4F06-B9C6-2B1675E4C188}"/>
              </a:ext>
            </a:extLst>
          </p:cNvPr>
          <p:cNvSpPr txBox="1">
            <a:spLocks/>
          </p:cNvSpPr>
          <p:nvPr/>
        </p:nvSpPr>
        <p:spPr>
          <a:xfrm>
            <a:off x="4295554" y="5994545"/>
            <a:ext cx="16024851" cy="2200512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שלבים: </a:t>
            </a:r>
          </a:p>
          <a:p>
            <a:pPr marL="914400" indent="-914400" algn="r">
              <a:buAutoNum type="arabicPeriod"/>
            </a:pPr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נבחר מספר כלשהו מהתחום. למשל: </a:t>
            </a:r>
            <a:r>
              <a:rPr lang="en-US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X=1</a:t>
            </a:r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 או </a:t>
            </a:r>
            <a:r>
              <a:rPr lang="en-US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x=2</a:t>
            </a:r>
          </a:p>
        </p:txBody>
      </p:sp>
      <p:sp>
        <p:nvSpPr>
          <p:cNvPr id="35" name="כותרת 1">
            <a:extLst>
              <a:ext uri="{FF2B5EF4-FFF2-40B4-BE49-F238E27FC236}">
                <a16:creationId xmlns:a16="http://schemas.microsoft.com/office/drawing/2014/main" id="{EA4AEB4E-01F1-49AB-A47A-8DEEC9EB9608}"/>
              </a:ext>
            </a:extLst>
          </p:cNvPr>
          <p:cNvSpPr txBox="1">
            <a:spLocks/>
          </p:cNvSpPr>
          <p:nvPr/>
        </p:nvSpPr>
        <p:spPr>
          <a:xfrm>
            <a:off x="3470754" y="8337398"/>
            <a:ext cx="16958164" cy="999732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2.   נציב את המספר שנבחר בביטוי המקורי ונבדוק את סימן התוצאה. </a:t>
            </a:r>
            <a:endParaRPr lang="en-US" sz="48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כותרת 1">
                <a:extLst>
                  <a:ext uri="{FF2B5EF4-FFF2-40B4-BE49-F238E27FC236}">
                    <a16:creationId xmlns:a16="http://schemas.microsoft.com/office/drawing/2014/main" id="{C4FDEB42-6B6D-4F35-B909-D5C2DC3729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78159" y="9376028"/>
                <a:ext cx="5244638" cy="999738"/>
              </a:xfrm>
              <a:prstGeom prst="rect">
                <a:avLst/>
              </a:prstGeom>
            </p:spPr>
            <p:txBody>
              <a:bodyPr vert="horz" lIns="182880" tIns="91440" rIns="182880" bIns="91440" rtlCol="0" anchor="ctr">
                <a:no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800" i="1" smtClean="0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𝑦</m:t>
                      </m:r>
                      <m:r>
                        <a:rPr lang="en-US" sz="3800" i="1" smtClean="0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3800" i="1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</m:ctrlPr>
                        </m:sSupPr>
                        <m:e>
                          <m:r>
                            <a:rPr lang="en-US" sz="3800" i="1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  <m:t>1</m:t>
                          </m:r>
                        </m:e>
                        <m:sup>
                          <m:r>
                            <a:rPr lang="en-US" sz="3800" i="1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  <m:t>4</m:t>
                          </m:r>
                        </m:sup>
                      </m:sSup>
                      <m:r>
                        <a:rPr lang="en-US" sz="3800" i="1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−</m:t>
                      </m:r>
                      <m:r>
                        <a:rPr lang="en-US" sz="3800" i="1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27</m:t>
                      </m:r>
                      <m:r>
                        <a:rPr lang="en-US" sz="38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 Light" panose="020F0302020204030204" pitchFamily="34" charset="0"/>
                        </a:rPr>
                        <m:t>∙</m:t>
                      </m:r>
                      <m:r>
                        <a:rPr lang="en-US" sz="3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 Light" panose="020F0302020204030204" pitchFamily="34" charset="0"/>
                        </a:rPr>
                        <m:t>1</m:t>
                      </m:r>
                    </m:oMath>
                  </m:oMathPara>
                </a14:m>
                <a:endParaRPr lang="en-US" sz="380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36" name="כותרת 1">
                <a:extLst>
                  <a:ext uri="{FF2B5EF4-FFF2-40B4-BE49-F238E27FC236}">
                    <a16:creationId xmlns:a16="http://schemas.microsoft.com/office/drawing/2014/main" id="{C4FDEB42-6B6D-4F35-B909-D5C2DC3729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8159" y="9376028"/>
                <a:ext cx="5244638" cy="9997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כותרת 1">
                <a:extLst>
                  <a:ext uri="{FF2B5EF4-FFF2-40B4-BE49-F238E27FC236}">
                    <a16:creationId xmlns:a16="http://schemas.microsoft.com/office/drawing/2014/main" id="{4CDAD0EC-FE07-44FB-86F7-2281EADCA0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745617" y="9376028"/>
                <a:ext cx="1668170" cy="999738"/>
              </a:xfrm>
              <a:prstGeom prst="rect">
                <a:avLst/>
              </a:prstGeom>
            </p:spPr>
            <p:txBody>
              <a:bodyPr vert="horz" lIns="182880" tIns="91440" rIns="182880" bIns="91440" rtlCol="0" anchor="ctr">
                <a:no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400" i="1" smtClean="0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=</m:t>
                      </m:r>
                      <m:r>
                        <a:rPr lang="en-US" sz="64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−</m:t>
                      </m:r>
                    </m:oMath>
                  </m:oMathPara>
                </a14:m>
                <a:endParaRPr lang="en-US" sz="380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38" name="כותרת 1">
                <a:extLst>
                  <a:ext uri="{FF2B5EF4-FFF2-40B4-BE49-F238E27FC236}">
                    <a16:creationId xmlns:a16="http://schemas.microsoft.com/office/drawing/2014/main" id="{4CDAD0EC-FE07-44FB-86F7-2281EADCA0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5617" y="9376028"/>
                <a:ext cx="1668170" cy="9997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55C7FCDC-AB39-4A70-98C8-C1669E79DDC8}"/>
                  </a:ext>
                </a:extLst>
              </p:cNvPr>
              <p:cNvSpPr/>
              <p:nvPr/>
            </p:nvSpPr>
            <p:spPr>
              <a:xfrm flipH="1">
                <a:off x="8400478" y="3571344"/>
                <a:ext cx="1448488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b="1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−</m:t>
                      </m:r>
                    </m:oMath>
                  </m:oMathPara>
                </a14:m>
                <a:endParaRPr lang="he-IL" sz="8000" b="1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55C7FCDC-AB39-4A70-98C8-C1669E79DD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400478" y="3571344"/>
                <a:ext cx="1448488" cy="12003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כותרת 1">
            <a:extLst>
              <a:ext uri="{FF2B5EF4-FFF2-40B4-BE49-F238E27FC236}">
                <a16:creationId xmlns:a16="http://schemas.microsoft.com/office/drawing/2014/main" id="{0B1D9A7D-2656-4F29-BF7E-16CAE229ED3E}"/>
              </a:ext>
            </a:extLst>
          </p:cNvPr>
          <p:cNvSpPr txBox="1">
            <a:spLocks/>
          </p:cNvSpPr>
          <p:nvPr/>
        </p:nvSpPr>
        <p:spPr>
          <a:xfrm>
            <a:off x="5906380" y="10612279"/>
            <a:ext cx="14522538" cy="569584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3.    נרשום מינוס על ציר המספרים במקום הנכון </a:t>
            </a:r>
          </a:p>
        </p:txBody>
      </p:sp>
      <p:pic>
        <p:nvPicPr>
          <p:cNvPr id="32" name="תמונה 31">
            <a:extLst>
              <a:ext uri="{FF2B5EF4-FFF2-40B4-BE49-F238E27FC236}">
                <a16:creationId xmlns:a16="http://schemas.microsoft.com/office/drawing/2014/main" id="{1096AA16-2D05-457D-9B91-6251D20085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389" y="11870121"/>
            <a:ext cx="24384000" cy="18922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מלבן 19">
                <a:extLst>
                  <a:ext uri="{FF2B5EF4-FFF2-40B4-BE49-F238E27FC236}">
                    <a16:creationId xmlns:a16="http://schemas.microsoft.com/office/drawing/2014/main" id="{7DCB183F-7D2B-427E-A849-B09F53B561A8}"/>
                  </a:ext>
                </a:extLst>
              </p:cNvPr>
              <p:cNvSpPr/>
              <p:nvPr/>
            </p:nvSpPr>
            <p:spPr>
              <a:xfrm>
                <a:off x="11251722" y="3529511"/>
                <a:ext cx="1236236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+</m:t>
                      </m:r>
                    </m:oMath>
                  </m:oMathPara>
                </a14:m>
                <a:endParaRPr lang="he-IL" sz="8000" b="1" dirty="0"/>
              </a:p>
            </p:txBody>
          </p:sp>
        </mc:Choice>
        <mc:Fallback xmlns="">
          <p:sp>
            <p:nvSpPr>
              <p:cNvPr id="20" name="מלבן 19">
                <a:extLst>
                  <a:ext uri="{FF2B5EF4-FFF2-40B4-BE49-F238E27FC236}">
                    <a16:creationId xmlns:a16="http://schemas.microsoft.com/office/drawing/2014/main" id="{7DCB183F-7D2B-427E-A849-B09F53B561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51722" y="3529511"/>
                <a:ext cx="1236236" cy="12003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כותרת 1">
                <a:extLst>
                  <a:ext uri="{FF2B5EF4-FFF2-40B4-BE49-F238E27FC236}">
                    <a16:creationId xmlns:a16="http://schemas.microsoft.com/office/drawing/2014/main" id="{1E9DF17D-E878-445A-8C8B-6A892F768DA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167629" y="1122986"/>
                <a:ext cx="14026986" cy="1138410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lIns="182880" tIns="91440" rIns="182880" bIns="91440" rtlCol="0" anchor="ctr">
                <a:norm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:r>
                  <a:rPr lang="he-IL" sz="4800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ננסה לשרטט גרף אפשרי של הפולינום: </a:t>
                </a:r>
                <a14:m>
                  <m:oMath xmlns:m="http://schemas.openxmlformats.org/officeDocument/2006/math">
                    <m:r>
                      <a:rPr lang="en-US" sz="48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800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4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4800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800" i="1" dirty="0">
                        <a:latin typeface="Cambria Math" panose="02040503050406030204" pitchFamily="18" charset="0"/>
                      </a:rPr>
                      <m:t>27</m:t>
                    </m:r>
                    <m:r>
                      <a:rPr lang="en-US" sz="48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he-IL" sz="48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>
          <p:sp>
            <p:nvSpPr>
              <p:cNvPr id="23" name="כותרת 1">
                <a:extLst>
                  <a:ext uri="{FF2B5EF4-FFF2-40B4-BE49-F238E27FC236}">
                    <a16:creationId xmlns:a16="http://schemas.microsoft.com/office/drawing/2014/main" id="{1E9DF17D-E878-445A-8C8B-6A892F768D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7629" y="1122986"/>
                <a:ext cx="14026986" cy="1138410"/>
              </a:xfrm>
              <a:prstGeom prst="rect">
                <a:avLst/>
              </a:prstGeom>
              <a:blipFill>
                <a:blip r:embed="rId10"/>
                <a:stretch>
                  <a:fillRect t="-524" r="-1215" b="-9948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כותרת 1">
            <a:extLst>
              <a:ext uri="{FF2B5EF4-FFF2-40B4-BE49-F238E27FC236}">
                <a16:creationId xmlns:a16="http://schemas.microsoft.com/office/drawing/2014/main" id="{B6EC2535-C4CC-4763-A5A8-4A1BABD00F79}"/>
              </a:ext>
            </a:extLst>
          </p:cNvPr>
          <p:cNvSpPr txBox="1">
            <a:spLocks/>
          </p:cNvSpPr>
          <p:nvPr/>
        </p:nvSpPr>
        <p:spPr>
          <a:xfrm>
            <a:off x="1032183" y="-498429"/>
            <a:ext cx="21031200" cy="165199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hangingPunct="1">
              <a:lnSpc>
                <a:spcPct val="150000"/>
              </a:lnSpc>
            </a:pPr>
            <a:r>
              <a:rPr lang="he-IL" sz="6600" b="0" u="sng" dirty="0">
                <a:solidFill>
                  <a:srgbClr val="910A3E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שרטוט סקיצה של פולינום. </a:t>
            </a:r>
          </a:p>
        </p:txBody>
      </p:sp>
    </p:spTree>
    <p:extLst>
      <p:ext uri="{BB962C8B-B14F-4D97-AF65-F5344CB8AC3E}">
        <p14:creationId xmlns:p14="http://schemas.microsoft.com/office/powerpoint/2010/main" val="209641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4" grpId="0"/>
      <p:bldP spid="35" grpId="0"/>
      <p:bldP spid="36" grpId="0"/>
      <p:bldP spid="38" grpId="0"/>
      <p:bldP spid="22" grpId="0"/>
      <p:bldP spid="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כותרת 1">
            <a:extLst>
              <a:ext uri="{FF2B5EF4-FFF2-40B4-BE49-F238E27FC236}">
                <a16:creationId xmlns:a16="http://schemas.microsoft.com/office/drawing/2014/main" id="{A5A4E3ED-906B-4B41-9151-3AB83E1DCC3B}"/>
              </a:ext>
            </a:extLst>
          </p:cNvPr>
          <p:cNvSpPr txBox="1">
            <a:spLocks/>
          </p:cNvSpPr>
          <p:nvPr/>
        </p:nvSpPr>
        <p:spPr>
          <a:xfrm>
            <a:off x="17102716" y="2154121"/>
            <a:ext cx="6652404" cy="1138410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 fontScale="92500"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b="1" u="sng" dirty="0">
                <a:solidFill>
                  <a:srgbClr val="C00000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2. תחומי חיוביות ושליליות: </a:t>
            </a:r>
            <a:endParaRPr lang="he-IL" sz="4800" dirty="0">
              <a:solidFill>
                <a:srgbClr val="C00000"/>
              </a:solidFill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30" name="כותרת 1">
            <a:extLst>
              <a:ext uri="{FF2B5EF4-FFF2-40B4-BE49-F238E27FC236}">
                <a16:creationId xmlns:a16="http://schemas.microsoft.com/office/drawing/2014/main" id="{025BF33D-1A55-4151-9F70-A3BE1F91DAD4}"/>
              </a:ext>
            </a:extLst>
          </p:cNvPr>
          <p:cNvSpPr txBox="1">
            <a:spLocks/>
          </p:cNvSpPr>
          <p:nvPr/>
        </p:nvSpPr>
        <p:spPr>
          <a:xfrm>
            <a:off x="1964590" y="1961296"/>
            <a:ext cx="14653821" cy="2200512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פונקציה שומרת על סימנה בין נקודת חיתוך אחת לאחרת. </a:t>
            </a:r>
          </a:p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נבדוק את סימן הפונקציה בכל אחד מהתחומים.  </a:t>
            </a:r>
          </a:p>
        </p:txBody>
      </p:sp>
      <p:cxnSp>
        <p:nvCxnSpPr>
          <p:cNvPr id="9" name="מחבר חץ ישר 8">
            <a:extLst>
              <a:ext uri="{FF2B5EF4-FFF2-40B4-BE49-F238E27FC236}">
                <a16:creationId xmlns:a16="http://schemas.microsoft.com/office/drawing/2014/main" id="{273BFBB5-22C6-4230-880D-3E8F9EBACA8C}"/>
              </a:ext>
            </a:extLst>
          </p:cNvPr>
          <p:cNvCxnSpPr>
            <a:cxnSpLocks/>
          </p:cNvCxnSpPr>
          <p:nvPr/>
        </p:nvCxnSpPr>
        <p:spPr>
          <a:xfrm>
            <a:off x="5089655" y="4887864"/>
            <a:ext cx="8077994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מחבר ישר 16">
            <a:extLst>
              <a:ext uri="{FF2B5EF4-FFF2-40B4-BE49-F238E27FC236}">
                <a16:creationId xmlns:a16="http://schemas.microsoft.com/office/drawing/2014/main" id="{1CAF3ADE-FDB8-4F1E-90D2-09D4901EF978}"/>
              </a:ext>
            </a:extLst>
          </p:cNvPr>
          <p:cNvCxnSpPr/>
          <p:nvPr/>
        </p:nvCxnSpPr>
        <p:spPr>
          <a:xfrm>
            <a:off x="7632822" y="4564014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מחבר ישר 25">
            <a:extLst>
              <a:ext uri="{FF2B5EF4-FFF2-40B4-BE49-F238E27FC236}">
                <a16:creationId xmlns:a16="http://schemas.microsoft.com/office/drawing/2014/main" id="{BEF31727-EA78-4BB4-81FF-912DAE65D4E7}"/>
              </a:ext>
            </a:extLst>
          </p:cNvPr>
          <p:cNvCxnSpPr/>
          <p:nvPr/>
        </p:nvCxnSpPr>
        <p:spPr>
          <a:xfrm>
            <a:off x="10528422" y="4622964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אליפסה 17">
            <a:extLst>
              <a:ext uri="{FF2B5EF4-FFF2-40B4-BE49-F238E27FC236}">
                <a16:creationId xmlns:a16="http://schemas.microsoft.com/office/drawing/2014/main" id="{93C044B0-4D9A-486C-BC17-BBF3852F9447}"/>
              </a:ext>
            </a:extLst>
          </p:cNvPr>
          <p:cNvSpPr/>
          <p:nvPr/>
        </p:nvSpPr>
        <p:spPr>
          <a:xfrm>
            <a:off x="10347454" y="4700614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31" name="אליפסה 30">
            <a:extLst>
              <a:ext uri="{FF2B5EF4-FFF2-40B4-BE49-F238E27FC236}">
                <a16:creationId xmlns:a16="http://schemas.microsoft.com/office/drawing/2014/main" id="{7C6B0615-2BB7-4BF1-8222-9FE13B9ACC99}"/>
              </a:ext>
            </a:extLst>
          </p:cNvPr>
          <p:cNvSpPr/>
          <p:nvPr/>
        </p:nvSpPr>
        <p:spPr>
          <a:xfrm>
            <a:off x="7451854" y="4689952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E4F5D60D-1E73-4B6E-A71D-32F329B05101}"/>
                  </a:ext>
                </a:extLst>
              </p:cNvPr>
              <p:cNvSpPr/>
              <p:nvPr/>
            </p:nvSpPr>
            <p:spPr>
              <a:xfrm>
                <a:off x="7193096" y="5281652"/>
                <a:ext cx="697627" cy="7571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E4F5D60D-1E73-4B6E-A71D-32F329B051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096" y="5281652"/>
                <a:ext cx="697627" cy="7571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49CAB887-6CA4-4032-895C-60FB6B3A523A}"/>
                  </a:ext>
                </a:extLst>
              </p:cNvPr>
              <p:cNvSpPr/>
              <p:nvPr/>
            </p:nvSpPr>
            <p:spPr>
              <a:xfrm>
                <a:off x="10183952" y="5252086"/>
                <a:ext cx="697627" cy="7571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49CAB887-6CA4-4032-895C-60FB6B3A52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3952" y="5252086"/>
                <a:ext cx="697627" cy="7571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חץ: למטה 20">
            <a:extLst>
              <a:ext uri="{FF2B5EF4-FFF2-40B4-BE49-F238E27FC236}">
                <a16:creationId xmlns:a16="http://schemas.microsoft.com/office/drawing/2014/main" id="{48D76EA4-6BF5-49B7-B48F-947E6D6CE66A}"/>
              </a:ext>
            </a:extLst>
          </p:cNvPr>
          <p:cNvSpPr/>
          <p:nvPr/>
        </p:nvSpPr>
        <p:spPr>
          <a:xfrm>
            <a:off x="5778159" y="5233777"/>
            <a:ext cx="533336" cy="11412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34" name="כותרת 1">
            <a:extLst>
              <a:ext uri="{FF2B5EF4-FFF2-40B4-BE49-F238E27FC236}">
                <a16:creationId xmlns:a16="http://schemas.microsoft.com/office/drawing/2014/main" id="{137B2F6D-A74B-4F06-B9C6-2B1675E4C188}"/>
              </a:ext>
            </a:extLst>
          </p:cNvPr>
          <p:cNvSpPr txBox="1">
            <a:spLocks/>
          </p:cNvSpPr>
          <p:nvPr/>
        </p:nvSpPr>
        <p:spPr>
          <a:xfrm>
            <a:off x="4295554" y="5994545"/>
            <a:ext cx="16024851" cy="2200512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שלבים: </a:t>
            </a:r>
          </a:p>
          <a:p>
            <a:pPr marL="914400" indent="-914400" algn="r">
              <a:buAutoNum type="arabicPeriod"/>
            </a:pPr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נבחר מספר כלשהו מהתחום. למשל: </a:t>
            </a:r>
            <a:r>
              <a:rPr lang="en-US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X=-1</a:t>
            </a:r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 או </a:t>
            </a:r>
            <a:r>
              <a:rPr lang="en-US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x = -100</a:t>
            </a:r>
          </a:p>
        </p:txBody>
      </p:sp>
      <p:sp>
        <p:nvSpPr>
          <p:cNvPr id="35" name="כותרת 1">
            <a:extLst>
              <a:ext uri="{FF2B5EF4-FFF2-40B4-BE49-F238E27FC236}">
                <a16:creationId xmlns:a16="http://schemas.microsoft.com/office/drawing/2014/main" id="{EA4AEB4E-01F1-49AB-A47A-8DEEC9EB9608}"/>
              </a:ext>
            </a:extLst>
          </p:cNvPr>
          <p:cNvSpPr txBox="1">
            <a:spLocks/>
          </p:cNvSpPr>
          <p:nvPr/>
        </p:nvSpPr>
        <p:spPr>
          <a:xfrm>
            <a:off x="3470754" y="8337398"/>
            <a:ext cx="16958164" cy="999732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2.   נציב את המספר שנבחר בביטוי המקורי ונבדוק את סימן התוצאה. </a:t>
            </a:r>
            <a:endParaRPr lang="en-US" sz="48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כותרת 1">
                <a:extLst>
                  <a:ext uri="{FF2B5EF4-FFF2-40B4-BE49-F238E27FC236}">
                    <a16:creationId xmlns:a16="http://schemas.microsoft.com/office/drawing/2014/main" id="{C4FDEB42-6B6D-4F35-B909-D5C2DC3729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89655" y="9376028"/>
                <a:ext cx="5933142" cy="999738"/>
              </a:xfrm>
              <a:prstGeom prst="rect">
                <a:avLst/>
              </a:prstGeom>
            </p:spPr>
            <p:txBody>
              <a:bodyPr vert="horz" lIns="182880" tIns="91440" rIns="182880" bIns="91440" rtlCol="0" anchor="ctr">
                <a:no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800" i="1" smtClean="0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𝑦</m:t>
                      </m:r>
                      <m:r>
                        <a:rPr lang="en-US" sz="3800" i="1" smtClean="0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3800" i="1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</m:ctrlPr>
                        </m:sSupPr>
                        <m:e>
                          <m:r>
                            <a:rPr lang="en-US" sz="3800" b="0" i="1" smtClean="0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  <m:t>(−</m:t>
                          </m:r>
                          <m:r>
                            <a:rPr lang="en-US" sz="3800" i="1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  <m:t>1</m:t>
                          </m:r>
                          <m:r>
                            <a:rPr lang="en-US" sz="3800" b="0" i="1" smtClean="0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  <m:t>00</m:t>
                          </m:r>
                          <m:r>
                            <a:rPr lang="en-US" sz="3800" b="0" i="1" smtClean="0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sz="3800" i="1">
                              <a:latin typeface="Cambria Math" panose="02040503050406030204" pitchFamily="18" charset="0"/>
                              <a:ea typeface="Calibri Light" panose="020F0302020204030204" pitchFamily="34" charset="0"/>
                              <a:cs typeface="Calibri Light" panose="020F0302020204030204" pitchFamily="34" charset="0"/>
                            </a:rPr>
                            <m:t>4</m:t>
                          </m:r>
                        </m:sup>
                      </m:sSup>
                      <m:r>
                        <a:rPr lang="en-US" sz="3800" i="1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−</m:t>
                      </m:r>
                      <m:r>
                        <a:rPr lang="en-US" sz="3800" i="1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27</m:t>
                      </m:r>
                      <m:r>
                        <a:rPr lang="en-US" sz="38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 Light" panose="020F0302020204030204" pitchFamily="34" charset="0"/>
                        </a:rPr>
                        <m:t>∙</m:t>
                      </m:r>
                      <m:r>
                        <a:rPr lang="en-US" sz="3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 Light" panose="020F0302020204030204" pitchFamily="34" charset="0"/>
                        </a:rPr>
                        <m:t>(−</m:t>
                      </m:r>
                      <m:r>
                        <a:rPr lang="en-US" sz="3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 Light" panose="020F0302020204030204" pitchFamily="34" charset="0"/>
                        </a:rPr>
                        <m:t>100</m:t>
                      </m:r>
                      <m:r>
                        <a:rPr lang="en-US" sz="3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 Light" panose="020F0302020204030204" pitchFamily="34" charset="0"/>
                        </a:rPr>
                        <m:t>)</m:t>
                      </m:r>
                    </m:oMath>
                  </m:oMathPara>
                </a14:m>
                <a:endParaRPr lang="en-US" sz="380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36" name="כותרת 1">
                <a:extLst>
                  <a:ext uri="{FF2B5EF4-FFF2-40B4-BE49-F238E27FC236}">
                    <a16:creationId xmlns:a16="http://schemas.microsoft.com/office/drawing/2014/main" id="{C4FDEB42-6B6D-4F35-B909-D5C2DC3729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9655" y="9376028"/>
                <a:ext cx="5933142" cy="9997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כותרת 1">
                <a:extLst>
                  <a:ext uri="{FF2B5EF4-FFF2-40B4-BE49-F238E27FC236}">
                    <a16:creationId xmlns:a16="http://schemas.microsoft.com/office/drawing/2014/main" id="{4CDAD0EC-FE07-44FB-86F7-2281EADCA0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745617" y="9376028"/>
                <a:ext cx="1668170" cy="999738"/>
              </a:xfrm>
              <a:prstGeom prst="rect">
                <a:avLst/>
              </a:prstGeom>
            </p:spPr>
            <p:txBody>
              <a:bodyPr vert="horz" lIns="182880" tIns="91440" rIns="182880" bIns="91440" rtlCol="0" anchor="ctr">
                <a:no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400" i="1" smtClean="0"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=</m:t>
                      </m:r>
                      <m:r>
                        <a:rPr lang="en-US" sz="6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+</m:t>
                      </m:r>
                    </m:oMath>
                  </m:oMathPara>
                </a14:m>
                <a:endParaRPr lang="en-US" sz="380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38" name="כותרת 1">
                <a:extLst>
                  <a:ext uri="{FF2B5EF4-FFF2-40B4-BE49-F238E27FC236}">
                    <a16:creationId xmlns:a16="http://schemas.microsoft.com/office/drawing/2014/main" id="{4CDAD0EC-FE07-44FB-86F7-2281EADCA0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5617" y="9376028"/>
                <a:ext cx="1668170" cy="9997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55C7FCDC-AB39-4A70-98C8-C1669E79DDC8}"/>
                  </a:ext>
                </a:extLst>
              </p:cNvPr>
              <p:cNvSpPr/>
              <p:nvPr/>
            </p:nvSpPr>
            <p:spPr>
              <a:xfrm flipH="1">
                <a:off x="5370294" y="3676342"/>
                <a:ext cx="1448488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+</m:t>
                      </m:r>
                    </m:oMath>
                  </m:oMathPara>
                </a14:m>
                <a:endParaRPr lang="he-IL" sz="8000" b="1" dirty="0"/>
              </a:p>
            </p:txBody>
          </p:sp>
        </mc:Choice>
        <mc:Fallback xmlns=""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55C7FCDC-AB39-4A70-98C8-C1669E79DD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370294" y="3676342"/>
                <a:ext cx="1448488" cy="12003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כותרת 1">
            <a:extLst>
              <a:ext uri="{FF2B5EF4-FFF2-40B4-BE49-F238E27FC236}">
                <a16:creationId xmlns:a16="http://schemas.microsoft.com/office/drawing/2014/main" id="{0B1D9A7D-2656-4F29-BF7E-16CAE229ED3E}"/>
              </a:ext>
            </a:extLst>
          </p:cNvPr>
          <p:cNvSpPr txBox="1">
            <a:spLocks/>
          </p:cNvSpPr>
          <p:nvPr/>
        </p:nvSpPr>
        <p:spPr>
          <a:xfrm>
            <a:off x="5906380" y="10612279"/>
            <a:ext cx="14522538" cy="569584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3.    נרשום פלוס על ציר המספרים במקום הנכון </a:t>
            </a:r>
          </a:p>
        </p:txBody>
      </p:sp>
      <p:pic>
        <p:nvPicPr>
          <p:cNvPr id="32" name="תמונה 31">
            <a:extLst>
              <a:ext uri="{FF2B5EF4-FFF2-40B4-BE49-F238E27FC236}">
                <a16:creationId xmlns:a16="http://schemas.microsoft.com/office/drawing/2014/main" id="{1096AA16-2D05-457D-9B91-6251D20085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389" y="11870121"/>
            <a:ext cx="24384000" cy="18922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מלבן 19">
                <a:extLst>
                  <a:ext uri="{FF2B5EF4-FFF2-40B4-BE49-F238E27FC236}">
                    <a16:creationId xmlns:a16="http://schemas.microsoft.com/office/drawing/2014/main" id="{9A8F907B-D17B-49E7-9C44-1B27E6573B35}"/>
                  </a:ext>
                </a:extLst>
              </p:cNvPr>
              <p:cNvSpPr/>
              <p:nvPr/>
            </p:nvSpPr>
            <p:spPr>
              <a:xfrm flipH="1">
                <a:off x="8400478" y="3571344"/>
                <a:ext cx="1448488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b="1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−</m:t>
                      </m:r>
                    </m:oMath>
                  </m:oMathPara>
                </a14:m>
                <a:endParaRPr lang="he-IL" sz="8000" b="1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20" name="מלבן 19">
                <a:extLst>
                  <a:ext uri="{FF2B5EF4-FFF2-40B4-BE49-F238E27FC236}">
                    <a16:creationId xmlns:a16="http://schemas.microsoft.com/office/drawing/2014/main" id="{9A8F907B-D17B-49E7-9C44-1B27E6573B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400478" y="3571344"/>
                <a:ext cx="1448488" cy="12003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מלבן 22">
                <a:extLst>
                  <a:ext uri="{FF2B5EF4-FFF2-40B4-BE49-F238E27FC236}">
                    <a16:creationId xmlns:a16="http://schemas.microsoft.com/office/drawing/2014/main" id="{1AAE5D43-19B4-48D5-A57E-E48FC736EB5D}"/>
                  </a:ext>
                </a:extLst>
              </p:cNvPr>
              <p:cNvSpPr/>
              <p:nvPr/>
            </p:nvSpPr>
            <p:spPr>
              <a:xfrm>
                <a:off x="11251722" y="3529511"/>
                <a:ext cx="1236236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+</m:t>
                      </m:r>
                    </m:oMath>
                  </m:oMathPara>
                </a14:m>
                <a:endParaRPr lang="he-IL" sz="8000" b="1" dirty="0"/>
              </a:p>
            </p:txBody>
          </p:sp>
        </mc:Choice>
        <mc:Fallback xmlns="">
          <p:sp>
            <p:nvSpPr>
              <p:cNvPr id="23" name="מלבן 22">
                <a:extLst>
                  <a:ext uri="{FF2B5EF4-FFF2-40B4-BE49-F238E27FC236}">
                    <a16:creationId xmlns:a16="http://schemas.microsoft.com/office/drawing/2014/main" id="{1AAE5D43-19B4-48D5-A57E-E48FC736EB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51722" y="3529511"/>
                <a:ext cx="1236236" cy="12003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כותרת 1">
                <a:extLst>
                  <a:ext uri="{FF2B5EF4-FFF2-40B4-BE49-F238E27FC236}">
                    <a16:creationId xmlns:a16="http://schemas.microsoft.com/office/drawing/2014/main" id="{EA48A53F-662A-41AD-94DB-35CF88C2B78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167629" y="1122986"/>
                <a:ext cx="14026986" cy="1138410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lIns="182880" tIns="91440" rIns="182880" bIns="91440" rtlCol="0" anchor="ctr">
                <a:norm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:r>
                  <a:rPr lang="he-IL" sz="4800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ננסה לשרטט גרף אפשרי של הפולינום: </a:t>
                </a:r>
                <a14:m>
                  <m:oMath xmlns:m="http://schemas.openxmlformats.org/officeDocument/2006/math">
                    <m:r>
                      <a:rPr lang="en-US" sz="48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800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4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4800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800" i="1" dirty="0">
                        <a:latin typeface="Cambria Math" panose="02040503050406030204" pitchFamily="18" charset="0"/>
                      </a:rPr>
                      <m:t>27</m:t>
                    </m:r>
                    <m:r>
                      <a:rPr lang="en-US" sz="48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he-IL" sz="48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>
          <p:sp>
            <p:nvSpPr>
              <p:cNvPr id="24" name="כותרת 1">
                <a:extLst>
                  <a:ext uri="{FF2B5EF4-FFF2-40B4-BE49-F238E27FC236}">
                    <a16:creationId xmlns:a16="http://schemas.microsoft.com/office/drawing/2014/main" id="{EA48A53F-662A-41AD-94DB-35CF88C2B7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7629" y="1122986"/>
                <a:ext cx="14026986" cy="1138410"/>
              </a:xfrm>
              <a:prstGeom prst="rect">
                <a:avLst/>
              </a:prstGeom>
              <a:blipFill>
                <a:blip r:embed="rId10"/>
                <a:stretch>
                  <a:fillRect t="-524" r="-1215" b="-9948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כותרת 1">
            <a:extLst>
              <a:ext uri="{FF2B5EF4-FFF2-40B4-BE49-F238E27FC236}">
                <a16:creationId xmlns:a16="http://schemas.microsoft.com/office/drawing/2014/main" id="{0CAB4B23-C329-43A4-8711-29CA14B75379}"/>
              </a:ext>
            </a:extLst>
          </p:cNvPr>
          <p:cNvSpPr txBox="1">
            <a:spLocks/>
          </p:cNvSpPr>
          <p:nvPr/>
        </p:nvSpPr>
        <p:spPr>
          <a:xfrm>
            <a:off x="1032183" y="-498429"/>
            <a:ext cx="21031200" cy="165199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hangingPunct="1">
              <a:lnSpc>
                <a:spcPct val="150000"/>
              </a:lnSpc>
            </a:pPr>
            <a:r>
              <a:rPr lang="he-IL" sz="6600" b="0" u="sng" dirty="0">
                <a:solidFill>
                  <a:srgbClr val="910A3E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שרטוט סקיצה של פולינום. </a:t>
            </a:r>
          </a:p>
        </p:txBody>
      </p:sp>
    </p:spTree>
    <p:extLst>
      <p:ext uri="{BB962C8B-B14F-4D97-AF65-F5344CB8AC3E}">
        <p14:creationId xmlns:p14="http://schemas.microsoft.com/office/powerpoint/2010/main" val="241913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4" grpId="0"/>
      <p:bldP spid="35" grpId="0"/>
      <p:bldP spid="36" grpId="0"/>
      <p:bldP spid="38" grpId="0"/>
      <p:bldP spid="22" grpId="0"/>
      <p:bldP spid="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כותרת 1">
            <a:extLst>
              <a:ext uri="{FF2B5EF4-FFF2-40B4-BE49-F238E27FC236}">
                <a16:creationId xmlns:a16="http://schemas.microsoft.com/office/drawing/2014/main" id="{A5A4E3ED-906B-4B41-9151-3AB83E1DCC3B}"/>
              </a:ext>
            </a:extLst>
          </p:cNvPr>
          <p:cNvSpPr txBox="1">
            <a:spLocks/>
          </p:cNvSpPr>
          <p:nvPr/>
        </p:nvSpPr>
        <p:spPr>
          <a:xfrm>
            <a:off x="13326894" y="2849893"/>
            <a:ext cx="8392884" cy="1138410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b="1" u="sng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3. נשרטט גרף אפשרי של הפונקציה </a:t>
            </a:r>
            <a:endParaRPr lang="he-IL" sz="4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מחבר חץ ישר 8">
            <a:extLst>
              <a:ext uri="{FF2B5EF4-FFF2-40B4-BE49-F238E27FC236}">
                <a16:creationId xmlns:a16="http://schemas.microsoft.com/office/drawing/2014/main" id="{273BFBB5-22C6-4230-880D-3E8F9EBACA8C}"/>
              </a:ext>
            </a:extLst>
          </p:cNvPr>
          <p:cNvCxnSpPr>
            <a:cxnSpLocks/>
          </p:cNvCxnSpPr>
          <p:nvPr/>
        </p:nvCxnSpPr>
        <p:spPr>
          <a:xfrm>
            <a:off x="4609031" y="7027222"/>
            <a:ext cx="8077994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מחבר ישר 16">
            <a:extLst>
              <a:ext uri="{FF2B5EF4-FFF2-40B4-BE49-F238E27FC236}">
                <a16:creationId xmlns:a16="http://schemas.microsoft.com/office/drawing/2014/main" id="{1CAF3ADE-FDB8-4F1E-90D2-09D4901EF978}"/>
              </a:ext>
            </a:extLst>
          </p:cNvPr>
          <p:cNvCxnSpPr/>
          <p:nvPr/>
        </p:nvCxnSpPr>
        <p:spPr>
          <a:xfrm>
            <a:off x="7152198" y="6703372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מחבר ישר 25">
            <a:extLst>
              <a:ext uri="{FF2B5EF4-FFF2-40B4-BE49-F238E27FC236}">
                <a16:creationId xmlns:a16="http://schemas.microsoft.com/office/drawing/2014/main" id="{BEF31727-EA78-4BB4-81FF-912DAE65D4E7}"/>
              </a:ext>
            </a:extLst>
          </p:cNvPr>
          <p:cNvCxnSpPr/>
          <p:nvPr/>
        </p:nvCxnSpPr>
        <p:spPr>
          <a:xfrm>
            <a:off x="10047798" y="6762322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אליפסה 17">
            <a:extLst>
              <a:ext uri="{FF2B5EF4-FFF2-40B4-BE49-F238E27FC236}">
                <a16:creationId xmlns:a16="http://schemas.microsoft.com/office/drawing/2014/main" id="{93C044B0-4D9A-486C-BC17-BBF3852F9447}"/>
              </a:ext>
            </a:extLst>
          </p:cNvPr>
          <p:cNvSpPr/>
          <p:nvPr/>
        </p:nvSpPr>
        <p:spPr>
          <a:xfrm>
            <a:off x="9866830" y="6839972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31" name="אליפסה 30">
            <a:extLst>
              <a:ext uri="{FF2B5EF4-FFF2-40B4-BE49-F238E27FC236}">
                <a16:creationId xmlns:a16="http://schemas.microsoft.com/office/drawing/2014/main" id="{7C6B0615-2BB7-4BF1-8222-9FE13B9ACC99}"/>
              </a:ext>
            </a:extLst>
          </p:cNvPr>
          <p:cNvSpPr/>
          <p:nvPr/>
        </p:nvSpPr>
        <p:spPr>
          <a:xfrm>
            <a:off x="6971230" y="6829310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E4F5D60D-1E73-4B6E-A71D-32F329B05101}"/>
                  </a:ext>
                </a:extLst>
              </p:cNvPr>
              <p:cNvSpPr/>
              <p:nvPr/>
            </p:nvSpPr>
            <p:spPr>
              <a:xfrm>
                <a:off x="6889096" y="7228148"/>
                <a:ext cx="697627" cy="7571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E4F5D60D-1E73-4B6E-A71D-32F329B051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9096" y="7228148"/>
                <a:ext cx="697627" cy="7571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49CAB887-6CA4-4032-895C-60FB6B3A523A}"/>
                  </a:ext>
                </a:extLst>
              </p:cNvPr>
              <p:cNvSpPr/>
              <p:nvPr/>
            </p:nvSpPr>
            <p:spPr>
              <a:xfrm>
                <a:off x="9879952" y="7198582"/>
                <a:ext cx="697627" cy="7571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49CAB887-6CA4-4032-895C-60FB6B3A52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9952" y="7198582"/>
                <a:ext cx="697627" cy="7571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55C7FCDC-AB39-4A70-98C8-C1669E79DDC8}"/>
                  </a:ext>
                </a:extLst>
              </p:cNvPr>
              <p:cNvSpPr/>
              <p:nvPr/>
            </p:nvSpPr>
            <p:spPr>
              <a:xfrm>
                <a:off x="10771098" y="5668869"/>
                <a:ext cx="1236236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+</m:t>
                      </m:r>
                    </m:oMath>
                  </m:oMathPara>
                </a14:m>
                <a:endParaRPr lang="he-IL" sz="8000" b="1" dirty="0"/>
              </a:p>
            </p:txBody>
          </p:sp>
        </mc:Choice>
        <mc:Fallback xmlns=""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55C7FCDC-AB39-4A70-98C8-C1669E79DD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1098" y="5668869"/>
                <a:ext cx="1236236" cy="12003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מלבן 31">
                <a:extLst>
                  <a:ext uri="{FF2B5EF4-FFF2-40B4-BE49-F238E27FC236}">
                    <a16:creationId xmlns:a16="http://schemas.microsoft.com/office/drawing/2014/main" id="{36287E95-9A42-4FD5-8076-E0572CC58CB5}"/>
                  </a:ext>
                </a:extLst>
              </p:cNvPr>
              <p:cNvSpPr/>
              <p:nvPr/>
            </p:nvSpPr>
            <p:spPr>
              <a:xfrm>
                <a:off x="7799064" y="5706097"/>
                <a:ext cx="1236236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b="1" i="1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−</m:t>
                      </m:r>
                    </m:oMath>
                  </m:oMathPara>
                </a14:m>
                <a:endParaRPr lang="he-IL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2" name="מלבן 31">
                <a:extLst>
                  <a:ext uri="{FF2B5EF4-FFF2-40B4-BE49-F238E27FC236}">
                    <a16:creationId xmlns:a16="http://schemas.microsoft.com/office/drawing/2014/main" id="{36287E95-9A42-4FD5-8076-E0572CC58C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9064" y="5706097"/>
                <a:ext cx="1236236" cy="12003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מלבן 42">
                <a:extLst>
                  <a:ext uri="{FF2B5EF4-FFF2-40B4-BE49-F238E27FC236}">
                    <a16:creationId xmlns:a16="http://schemas.microsoft.com/office/drawing/2014/main" id="{B97A8DFD-51CF-4B38-9D8A-4FD48D06E53F}"/>
                  </a:ext>
                </a:extLst>
              </p:cNvPr>
              <p:cNvSpPr/>
              <p:nvPr/>
            </p:nvSpPr>
            <p:spPr>
              <a:xfrm>
                <a:off x="5076226" y="5611451"/>
                <a:ext cx="1236236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m:t>+</m:t>
                      </m:r>
                    </m:oMath>
                  </m:oMathPara>
                </a14:m>
                <a:endParaRPr lang="he-IL" sz="8000" b="1" dirty="0"/>
              </a:p>
            </p:txBody>
          </p:sp>
        </mc:Choice>
        <mc:Fallback xmlns="">
          <p:sp>
            <p:nvSpPr>
              <p:cNvPr id="43" name="מלבן 42">
                <a:extLst>
                  <a:ext uri="{FF2B5EF4-FFF2-40B4-BE49-F238E27FC236}">
                    <a16:creationId xmlns:a16="http://schemas.microsoft.com/office/drawing/2014/main" id="{B97A8DFD-51CF-4B38-9D8A-4FD48D06E5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226" y="5611451"/>
                <a:ext cx="1236236" cy="12003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צורה חופשית: צורה 4">
            <a:extLst>
              <a:ext uri="{FF2B5EF4-FFF2-40B4-BE49-F238E27FC236}">
                <a16:creationId xmlns:a16="http://schemas.microsoft.com/office/drawing/2014/main" id="{26095F1B-5BFB-451E-BC6A-98210E34C9C4}"/>
              </a:ext>
            </a:extLst>
          </p:cNvPr>
          <p:cNvSpPr/>
          <p:nvPr/>
        </p:nvSpPr>
        <p:spPr>
          <a:xfrm>
            <a:off x="6034475" y="3257551"/>
            <a:ext cx="4819650" cy="6896154"/>
          </a:xfrm>
          <a:custGeom>
            <a:avLst/>
            <a:gdLst>
              <a:gd name="connsiteX0" fmla="*/ 0 w 2667000"/>
              <a:gd name="connsiteY0" fmla="*/ 47625 h 3448077"/>
              <a:gd name="connsiteX1" fmla="*/ 1552575 w 2667000"/>
              <a:gd name="connsiteY1" fmla="*/ 3448050 h 3448077"/>
              <a:gd name="connsiteX2" fmla="*/ 2667000 w 2667000"/>
              <a:gd name="connsiteY2" fmla="*/ 0 h 3448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67000" h="3448077">
                <a:moveTo>
                  <a:pt x="0" y="47625"/>
                </a:moveTo>
                <a:cubicBezTo>
                  <a:pt x="554037" y="1751806"/>
                  <a:pt x="1108075" y="3455987"/>
                  <a:pt x="1552575" y="3448050"/>
                </a:cubicBezTo>
                <a:cubicBezTo>
                  <a:pt x="1997075" y="3440113"/>
                  <a:pt x="2332037" y="1720056"/>
                  <a:pt x="2667000" y="0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 sz="9600" dirty="0"/>
          </a:p>
        </p:txBody>
      </p:sp>
      <p:pic>
        <p:nvPicPr>
          <p:cNvPr id="16" name="תמונה 15">
            <a:extLst>
              <a:ext uri="{FF2B5EF4-FFF2-40B4-BE49-F238E27FC236}">
                <a16:creationId xmlns:a16="http://schemas.microsoft.com/office/drawing/2014/main" id="{3B2DB05F-CFC4-439C-9A09-9C9D993263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389" y="11870121"/>
            <a:ext cx="24384000" cy="189229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0" name="כותרת 1">
                <a:extLst>
                  <a:ext uri="{FF2B5EF4-FFF2-40B4-BE49-F238E27FC236}">
                    <a16:creationId xmlns:a16="http://schemas.microsoft.com/office/drawing/2014/main" id="{510146B0-E0E7-4BE6-A87B-C559FDB907A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167629" y="1122986"/>
                <a:ext cx="14026986" cy="1138410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lIns="182880" tIns="91440" rIns="182880" bIns="91440" rtlCol="0" anchor="ctr">
                <a:norm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:r>
                  <a:rPr lang="he-IL" sz="4800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ננסה לשרטט גרף אפשרי של הפולינום: </a:t>
                </a:r>
                <a14:m>
                  <m:oMath xmlns:m="http://schemas.openxmlformats.org/officeDocument/2006/math">
                    <m:r>
                      <a:rPr lang="en-US" sz="48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800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4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 i="1" dirty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4800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800" i="1" dirty="0">
                        <a:latin typeface="Cambria Math" panose="02040503050406030204" pitchFamily="18" charset="0"/>
                      </a:rPr>
                      <m:t>27</m:t>
                    </m:r>
                    <m:r>
                      <a:rPr lang="en-US" sz="48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he-IL" sz="48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>
          <p:sp>
            <p:nvSpPr>
              <p:cNvPr id="20" name="כותרת 1">
                <a:extLst>
                  <a:ext uri="{FF2B5EF4-FFF2-40B4-BE49-F238E27FC236}">
                    <a16:creationId xmlns:a16="http://schemas.microsoft.com/office/drawing/2014/main" id="{510146B0-E0E7-4BE6-A87B-C559FDB907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7629" y="1122986"/>
                <a:ext cx="14026986" cy="1138410"/>
              </a:xfrm>
              <a:prstGeom prst="rect">
                <a:avLst/>
              </a:prstGeom>
              <a:blipFill>
                <a:blip r:embed="rId9"/>
                <a:stretch>
                  <a:fillRect t="-524" r="-1215" b="-9948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כותרת 1">
            <a:extLst>
              <a:ext uri="{FF2B5EF4-FFF2-40B4-BE49-F238E27FC236}">
                <a16:creationId xmlns:a16="http://schemas.microsoft.com/office/drawing/2014/main" id="{75477917-92C8-4ED2-BE9F-BDF4BFF25564}"/>
              </a:ext>
            </a:extLst>
          </p:cNvPr>
          <p:cNvSpPr txBox="1">
            <a:spLocks/>
          </p:cNvSpPr>
          <p:nvPr/>
        </p:nvSpPr>
        <p:spPr>
          <a:xfrm>
            <a:off x="1032183" y="-498429"/>
            <a:ext cx="21031200" cy="165199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hangingPunct="1">
              <a:lnSpc>
                <a:spcPct val="150000"/>
              </a:lnSpc>
            </a:pPr>
            <a:r>
              <a:rPr lang="he-IL" sz="6600" b="0" u="sng" dirty="0">
                <a:solidFill>
                  <a:srgbClr val="910A3E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שרטוט סקיצה של פולינום. </a:t>
            </a:r>
          </a:p>
        </p:txBody>
      </p:sp>
    </p:spTree>
    <p:extLst>
      <p:ext uri="{BB962C8B-B14F-4D97-AF65-F5344CB8AC3E}">
        <p14:creationId xmlns:p14="http://schemas.microsoft.com/office/powerpoint/2010/main" val="154098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>
            <a:extLst>
              <a:ext uri="{FF2B5EF4-FFF2-40B4-BE49-F238E27FC236}">
                <a16:creationId xmlns:a16="http://schemas.microsoft.com/office/drawing/2014/main" id="{A824092F-3032-4F76-985B-CD3296786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441" y="142345"/>
            <a:ext cx="21031200" cy="2651126"/>
          </a:xfrm>
        </p:spPr>
        <p:txBody>
          <a:bodyPr/>
          <a:lstStyle/>
          <a:p>
            <a:pPr algn="ctr"/>
            <a:r>
              <a:rPr lang="he-I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מסקנות – מעלת הפולינום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מציין מיקום טקסט 4">
                <a:extLst>
                  <a:ext uri="{FF2B5EF4-FFF2-40B4-BE49-F238E27FC236}">
                    <a16:creationId xmlns:a16="http://schemas.microsoft.com/office/drawing/2014/main" id="{CD53B736-85DF-402F-AC4A-FCB085BB1B6A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1386624" y="1710295"/>
                <a:ext cx="10315574" cy="1647824"/>
              </a:xfrm>
            </p:spPr>
            <p:txBody>
              <a:bodyPr>
                <a:normAutofit fontScale="85000" lnSpcReduction="20000"/>
              </a:bodyPr>
              <a:lstStyle/>
              <a:p>
                <a:pPr algn="ctr"/>
                <a:r>
                  <a:rPr lang="he-IL" b="0" u="sng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מעלת הפולינום  זוגית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27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he-IL" b="0" dirty="0">
                    <a:latin typeface="Rubik" pitchFamily="2" charset="-79"/>
                    <a:cs typeface="Rubik" pitchFamily="2" charset="-79"/>
                  </a:rPr>
                  <a:t>לדוגמא: </a:t>
                </a:r>
              </a:p>
            </p:txBody>
          </p:sp>
        </mc:Choice>
        <mc:Fallback xmlns="">
          <p:sp>
            <p:nvSpPr>
              <p:cNvPr id="5" name="מציין מיקום טקסט 4">
                <a:extLst>
                  <a:ext uri="{FF2B5EF4-FFF2-40B4-BE49-F238E27FC236}">
                    <a16:creationId xmlns:a16="http://schemas.microsoft.com/office/drawing/2014/main" id="{CD53B736-85DF-402F-AC4A-FCB085BB1B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386624" y="1710295"/>
                <a:ext cx="10315574" cy="1647824"/>
              </a:xfrm>
              <a:blipFill>
                <a:blip r:embed="rId2"/>
                <a:stretch>
                  <a:fillRect t="-11852" b="-1555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מציין מיקום טקסט 6">
                <a:extLst>
                  <a:ext uri="{FF2B5EF4-FFF2-40B4-BE49-F238E27FC236}">
                    <a16:creationId xmlns:a16="http://schemas.microsoft.com/office/drawing/2014/main" id="{453F1B80-1179-4354-9860-C622DD19FD38}"/>
                  </a:ext>
                </a:extLst>
              </p:cNvPr>
              <p:cNvSpPr>
                <a:spLocks noGrp="1"/>
              </p:cNvSpPr>
              <p:nvPr>
                <p:ph type="body" sz="quarter" idx="3"/>
              </p:nvPr>
            </p:nvSpPr>
            <p:spPr>
              <a:xfrm>
                <a:off x="12923787" y="1732808"/>
                <a:ext cx="10366376" cy="1647824"/>
              </a:xfrm>
            </p:spPr>
            <p:txBody>
              <a:bodyPr>
                <a:normAutofit fontScale="85000" lnSpcReduction="20000"/>
              </a:bodyPr>
              <a:lstStyle/>
              <a:p>
                <a:pPr algn="ctr"/>
                <a:r>
                  <a:rPr lang="he-IL" b="0" u="sng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מעלת הפולינום אי זוגית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b="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e-IL" b="0" dirty="0">
                    <a:latin typeface="Rubik" pitchFamily="2" charset="-79"/>
                    <a:cs typeface="Rubik" pitchFamily="2" charset="-79"/>
                  </a:rPr>
                  <a:t> לדוגמא: </a:t>
                </a:r>
              </a:p>
            </p:txBody>
          </p:sp>
        </mc:Choice>
        <mc:Fallback xmlns="">
          <p:sp>
            <p:nvSpPr>
              <p:cNvPr id="7" name="מציין מיקום טקסט 6">
                <a:extLst>
                  <a:ext uri="{FF2B5EF4-FFF2-40B4-BE49-F238E27FC236}">
                    <a16:creationId xmlns:a16="http://schemas.microsoft.com/office/drawing/2014/main" id="{453F1B80-1179-4354-9860-C622DD19FD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3"/>
              </p:nvPr>
            </p:nvSpPr>
            <p:spPr>
              <a:xfrm>
                <a:off x="12923787" y="1732808"/>
                <a:ext cx="10366376" cy="1647824"/>
              </a:xfrm>
              <a:blipFill>
                <a:blip r:embed="rId3"/>
                <a:stretch>
                  <a:fillRect t="-11439" b="-15498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609ED8A3-1477-4064-A41C-040D2DA618DF}"/>
              </a:ext>
            </a:extLst>
          </p:cNvPr>
          <p:cNvGrpSpPr/>
          <p:nvPr/>
        </p:nvGrpSpPr>
        <p:grpSpPr>
          <a:xfrm>
            <a:off x="13140478" y="3686189"/>
            <a:ext cx="9932994" cy="2623296"/>
            <a:chOff x="12192000" y="3600617"/>
            <a:chExt cx="11516526" cy="4175860"/>
          </a:xfrm>
        </p:grpSpPr>
        <p:cxnSp>
          <p:nvCxnSpPr>
            <p:cNvPr id="23" name="מחבר חץ ישר 22">
              <a:extLst>
                <a:ext uri="{FF2B5EF4-FFF2-40B4-BE49-F238E27FC236}">
                  <a16:creationId xmlns:a16="http://schemas.microsoft.com/office/drawing/2014/main" id="{670D0659-6517-4C1D-8CFE-EC107674BF22}"/>
                </a:ext>
              </a:extLst>
            </p:cNvPr>
            <p:cNvCxnSpPr>
              <a:cxnSpLocks/>
            </p:cNvCxnSpPr>
            <p:nvPr/>
          </p:nvCxnSpPr>
          <p:spPr>
            <a:xfrm>
              <a:off x="12192000" y="5483173"/>
              <a:ext cx="11516526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מחבר ישר 23">
              <a:extLst>
                <a:ext uri="{FF2B5EF4-FFF2-40B4-BE49-F238E27FC236}">
                  <a16:creationId xmlns:a16="http://schemas.microsoft.com/office/drawing/2014/main" id="{60544DCC-B343-4723-8489-D44A58F58E6B}"/>
                </a:ext>
              </a:extLst>
            </p:cNvPr>
            <p:cNvCxnSpPr/>
            <p:nvPr/>
          </p:nvCxnSpPr>
          <p:spPr>
            <a:xfrm>
              <a:off x="18173699" y="5159323"/>
              <a:ext cx="0" cy="647700"/>
            </a:xfrm>
            <a:prstGeom prst="line">
              <a:avLst/>
            </a:prstGeom>
            <a:ln w="38100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מחבר ישר 24">
              <a:extLst>
                <a:ext uri="{FF2B5EF4-FFF2-40B4-BE49-F238E27FC236}">
                  <a16:creationId xmlns:a16="http://schemas.microsoft.com/office/drawing/2014/main" id="{CAF89798-EE32-4437-B9F7-BF219D40C37E}"/>
                </a:ext>
              </a:extLst>
            </p:cNvPr>
            <p:cNvCxnSpPr/>
            <p:nvPr/>
          </p:nvCxnSpPr>
          <p:spPr>
            <a:xfrm>
              <a:off x="21069299" y="5218273"/>
              <a:ext cx="0" cy="647700"/>
            </a:xfrm>
            <a:prstGeom prst="line">
              <a:avLst/>
            </a:prstGeom>
            <a:ln w="38100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מחבר ישר 25">
              <a:extLst>
                <a:ext uri="{FF2B5EF4-FFF2-40B4-BE49-F238E27FC236}">
                  <a16:creationId xmlns:a16="http://schemas.microsoft.com/office/drawing/2014/main" id="{E1A5703C-6B32-483E-8031-27BB879C4901}"/>
                </a:ext>
              </a:extLst>
            </p:cNvPr>
            <p:cNvCxnSpPr/>
            <p:nvPr/>
          </p:nvCxnSpPr>
          <p:spPr>
            <a:xfrm>
              <a:off x="15278099" y="5218273"/>
              <a:ext cx="0" cy="647700"/>
            </a:xfrm>
            <a:prstGeom prst="line">
              <a:avLst/>
            </a:prstGeom>
            <a:ln w="38100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אליפסה 26">
              <a:extLst>
                <a:ext uri="{FF2B5EF4-FFF2-40B4-BE49-F238E27FC236}">
                  <a16:creationId xmlns:a16="http://schemas.microsoft.com/office/drawing/2014/main" id="{D4CE73C2-DC98-48B2-A983-309825FEF89E}"/>
                </a:ext>
              </a:extLst>
            </p:cNvPr>
            <p:cNvSpPr/>
            <p:nvPr/>
          </p:nvSpPr>
          <p:spPr>
            <a:xfrm>
              <a:off x="20888331" y="5295923"/>
              <a:ext cx="361936" cy="369332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9600"/>
            </a:p>
          </p:txBody>
        </p:sp>
        <p:sp>
          <p:nvSpPr>
            <p:cNvPr id="28" name="אליפסה 27">
              <a:extLst>
                <a:ext uri="{FF2B5EF4-FFF2-40B4-BE49-F238E27FC236}">
                  <a16:creationId xmlns:a16="http://schemas.microsoft.com/office/drawing/2014/main" id="{87F005C8-ED59-4DB0-BA52-B590793C7ABD}"/>
                </a:ext>
              </a:extLst>
            </p:cNvPr>
            <p:cNvSpPr/>
            <p:nvPr/>
          </p:nvSpPr>
          <p:spPr>
            <a:xfrm>
              <a:off x="17992731" y="5285261"/>
              <a:ext cx="361936" cy="369332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9600"/>
            </a:p>
          </p:txBody>
        </p:sp>
        <p:sp>
          <p:nvSpPr>
            <p:cNvPr id="29" name="אליפסה 28">
              <a:extLst>
                <a:ext uri="{FF2B5EF4-FFF2-40B4-BE49-F238E27FC236}">
                  <a16:creationId xmlns:a16="http://schemas.microsoft.com/office/drawing/2014/main" id="{06DBEE72-81F5-4FC0-8B15-B3920EF6D563}"/>
                </a:ext>
              </a:extLst>
            </p:cNvPr>
            <p:cNvSpPr/>
            <p:nvPr/>
          </p:nvSpPr>
          <p:spPr>
            <a:xfrm>
              <a:off x="15096829" y="5298507"/>
              <a:ext cx="361936" cy="369332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96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מלבן 29">
                  <a:extLst>
                    <a:ext uri="{FF2B5EF4-FFF2-40B4-BE49-F238E27FC236}">
                      <a16:creationId xmlns:a16="http://schemas.microsoft.com/office/drawing/2014/main" id="{D5FFFD44-9811-41FF-A3FB-6642454695A7}"/>
                    </a:ext>
                  </a:extLst>
                </p:cNvPr>
                <p:cNvSpPr/>
                <p:nvPr/>
              </p:nvSpPr>
              <p:spPr>
                <a:xfrm>
                  <a:off x="17733973" y="5876961"/>
                  <a:ext cx="697627" cy="75713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he-IL" dirty="0"/>
                </a:p>
              </p:txBody>
            </p:sp>
          </mc:Choice>
          <mc:Fallback xmlns="">
            <p:sp>
              <p:nvSpPr>
                <p:cNvPr id="30" name="מלבן 29">
                  <a:extLst>
                    <a:ext uri="{FF2B5EF4-FFF2-40B4-BE49-F238E27FC236}">
                      <a16:creationId xmlns:a16="http://schemas.microsoft.com/office/drawing/2014/main" id="{D5FFFD44-9811-41FF-A3FB-6642454695A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733973" y="5876961"/>
                  <a:ext cx="697627" cy="757130"/>
                </a:xfrm>
                <a:prstGeom prst="rect">
                  <a:avLst/>
                </a:prstGeom>
                <a:blipFill>
                  <a:blip r:embed="rId4"/>
                  <a:stretch>
                    <a:fillRect b="-20513"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מלבן 30">
                  <a:extLst>
                    <a:ext uri="{FF2B5EF4-FFF2-40B4-BE49-F238E27FC236}">
                      <a16:creationId xmlns:a16="http://schemas.microsoft.com/office/drawing/2014/main" id="{F9C0F250-D735-4166-B15E-8D1BBE087C78}"/>
                    </a:ext>
                  </a:extLst>
                </p:cNvPr>
                <p:cNvSpPr/>
                <p:nvPr/>
              </p:nvSpPr>
              <p:spPr>
                <a:xfrm>
                  <a:off x="14546678" y="5852505"/>
                  <a:ext cx="1157689" cy="75713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he-IL" dirty="0"/>
                </a:p>
              </p:txBody>
            </p:sp>
          </mc:Choice>
          <mc:Fallback xmlns="">
            <p:sp>
              <p:nvSpPr>
                <p:cNvPr id="31" name="מלבן 30">
                  <a:extLst>
                    <a:ext uri="{FF2B5EF4-FFF2-40B4-BE49-F238E27FC236}">
                      <a16:creationId xmlns:a16="http://schemas.microsoft.com/office/drawing/2014/main" id="{F9C0F250-D735-4166-B15E-8D1BBE087C7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546678" y="5852505"/>
                  <a:ext cx="1157689" cy="757130"/>
                </a:xfrm>
                <a:prstGeom prst="rect">
                  <a:avLst/>
                </a:prstGeom>
                <a:blipFill>
                  <a:blip r:embed="rId5"/>
                  <a:stretch>
                    <a:fillRect b="-19231"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מלבן 31">
                  <a:extLst>
                    <a:ext uri="{FF2B5EF4-FFF2-40B4-BE49-F238E27FC236}">
                      <a16:creationId xmlns:a16="http://schemas.microsoft.com/office/drawing/2014/main" id="{7F6E024B-B939-4DE1-B318-E027893038BF}"/>
                    </a:ext>
                  </a:extLst>
                </p:cNvPr>
                <p:cNvSpPr/>
                <p:nvPr/>
              </p:nvSpPr>
              <p:spPr>
                <a:xfrm>
                  <a:off x="20724829" y="5847395"/>
                  <a:ext cx="697627" cy="75713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he-IL" dirty="0"/>
                </a:p>
              </p:txBody>
            </p:sp>
          </mc:Choice>
          <mc:Fallback xmlns="">
            <p:sp>
              <p:nvSpPr>
                <p:cNvPr id="32" name="מלבן 31">
                  <a:extLst>
                    <a:ext uri="{FF2B5EF4-FFF2-40B4-BE49-F238E27FC236}">
                      <a16:creationId xmlns:a16="http://schemas.microsoft.com/office/drawing/2014/main" id="{7F6E024B-B939-4DE1-B318-E027893038B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24829" y="5847395"/>
                  <a:ext cx="697627" cy="757130"/>
                </a:xfrm>
                <a:prstGeom prst="rect">
                  <a:avLst/>
                </a:prstGeom>
                <a:blipFill>
                  <a:blip r:embed="rId6"/>
                  <a:stretch>
                    <a:fillRect b="-19231"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מלבן 32">
                  <a:extLst>
                    <a:ext uri="{FF2B5EF4-FFF2-40B4-BE49-F238E27FC236}">
                      <a16:creationId xmlns:a16="http://schemas.microsoft.com/office/drawing/2014/main" id="{DE65E28C-28AE-45D1-9294-96201A578822}"/>
                    </a:ext>
                  </a:extLst>
                </p:cNvPr>
                <p:cNvSpPr/>
                <p:nvPr/>
              </p:nvSpPr>
              <p:spPr>
                <a:xfrm>
                  <a:off x="21792599" y="4124820"/>
                  <a:ext cx="1236236" cy="12003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8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+</m:t>
                        </m:r>
                      </m:oMath>
                    </m:oMathPara>
                  </a14:m>
                  <a:endParaRPr lang="he-IL" sz="8000" b="1" dirty="0"/>
                </a:p>
              </p:txBody>
            </p:sp>
          </mc:Choice>
          <mc:Fallback xmlns="">
            <p:sp>
              <p:nvSpPr>
                <p:cNvPr id="33" name="מלבן 32">
                  <a:extLst>
                    <a:ext uri="{FF2B5EF4-FFF2-40B4-BE49-F238E27FC236}">
                      <a16:creationId xmlns:a16="http://schemas.microsoft.com/office/drawing/2014/main" id="{DE65E28C-28AE-45D1-9294-96201A57882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792599" y="4124820"/>
                  <a:ext cx="1236236" cy="1200329"/>
                </a:xfrm>
                <a:prstGeom prst="rect">
                  <a:avLst/>
                </a:prstGeom>
                <a:blipFill>
                  <a:blip r:embed="rId7"/>
                  <a:stretch>
                    <a:fillRect b="-25203"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מלבן 33">
                  <a:extLst>
                    <a:ext uri="{FF2B5EF4-FFF2-40B4-BE49-F238E27FC236}">
                      <a16:creationId xmlns:a16="http://schemas.microsoft.com/office/drawing/2014/main" id="{B69C31A8-C658-48AE-8FC2-361FEFAB48BF}"/>
                    </a:ext>
                  </a:extLst>
                </p:cNvPr>
                <p:cNvSpPr/>
                <p:nvPr/>
              </p:nvSpPr>
              <p:spPr>
                <a:xfrm>
                  <a:off x="18867281" y="4161808"/>
                  <a:ext cx="1236236" cy="12003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8000" b="1" i="1">
                            <a:solidFill>
                              <a:srgbClr val="00B05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−</m:t>
                        </m:r>
                      </m:oMath>
                    </m:oMathPara>
                  </a14:m>
                  <a:endParaRPr lang="he-IL" sz="8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34" name="מלבן 33">
                  <a:extLst>
                    <a:ext uri="{FF2B5EF4-FFF2-40B4-BE49-F238E27FC236}">
                      <a16:creationId xmlns:a16="http://schemas.microsoft.com/office/drawing/2014/main" id="{B69C31A8-C658-48AE-8FC2-361FEFAB48B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867281" y="4161808"/>
                  <a:ext cx="1236236" cy="120032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מלבן 34">
                  <a:extLst>
                    <a:ext uri="{FF2B5EF4-FFF2-40B4-BE49-F238E27FC236}">
                      <a16:creationId xmlns:a16="http://schemas.microsoft.com/office/drawing/2014/main" id="{328A0943-4B41-4FBC-80D5-D4C36D931B76}"/>
                    </a:ext>
                  </a:extLst>
                </p:cNvPr>
                <p:cNvSpPr/>
                <p:nvPr/>
              </p:nvSpPr>
              <p:spPr>
                <a:xfrm>
                  <a:off x="15967323" y="4144010"/>
                  <a:ext cx="1236236" cy="12003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8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+</m:t>
                        </m:r>
                      </m:oMath>
                    </m:oMathPara>
                  </a14:m>
                  <a:endParaRPr lang="he-IL" sz="8000" b="1" dirty="0"/>
                </a:p>
              </p:txBody>
            </p:sp>
          </mc:Choice>
          <mc:Fallback xmlns="">
            <p:sp>
              <p:nvSpPr>
                <p:cNvPr id="35" name="מלבן 34">
                  <a:extLst>
                    <a:ext uri="{FF2B5EF4-FFF2-40B4-BE49-F238E27FC236}">
                      <a16:creationId xmlns:a16="http://schemas.microsoft.com/office/drawing/2014/main" id="{328A0943-4B41-4FBC-80D5-D4C36D931B7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967323" y="4144010"/>
                  <a:ext cx="1236236" cy="1200329"/>
                </a:xfrm>
                <a:prstGeom prst="rect">
                  <a:avLst/>
                </a:prstGeom>
                <a:blipFill>
                  <a:blip r:embed="rId9"/>
                  <a:stretch>
                    <a:fillRect b="-25203"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מלבן 35">
                  <a:extLst>
                    <a:ext uri="{FF2B5EF4-FFF2-40B4-BE49-F238E27FC236}">
                      <a16:creationId xmlns:a16="http://schemas.microsoft.com/office/drawing/2014/main" id="{F0DB21FB-9303-4F80-91AD-E4D6085F87A7}"/>
                    </a:ext>
                  </a:extLst>
                </p:cNvPr>
                <p:cNvSpPr/>
                <p:nvPr/>
              </p:nvSpPr>
              <p:spPr>
                <a:xfrm>
                  <a:off x="12694311" y="4102566"/>
                  <a:ext cx="1236236" cy="12003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8000" b="1" i="1">
                            <a:solidFill>
                              <a:srgbClr val="00B05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−</m:t>
                        </m:r>
                      </m:oMath>
                    </m:oMathPara>
                  </a14:m>
                  <a:endParaRPr lang="he-IL" sz="8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36" name="מלבן 35">
                  <a:extLst>
                    <a:ext uri="{FF2B5EF4-FFF2-40B4-BE49-F238E27FC236}">
                      <a16:creationId xmlns:a16="http://schemas.microsoft.com/office/drawing/2014/main" id="{F0DB21FB-9303-4F80-91AD-E4D6085F87A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694311" y="4102566"/>
                  <a:ext cx="1236236" cy="1200329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צורה חופשית: צורה 38">
              <a:extLst>
                <a:ext uri="{FF2B5EF4-FFF2-40B4-BE49-F238E27FC236}">
                  <a16:creationId xmlns:a16="http://schemas.microsoft.com/office/drawing/2014/main" id="{E0D4B1B6-6772-4156-859C-B8C1C6FE61B8}"/>
                </a:ext>
              </a:extLst>
            </p:cNvPr>
            <p:cNvSpPr/>
            <p:nvPr/>
          </p:nvSpPr>
          <p:spPr>
            <a:xfrm>
              <a:off x="12694311" y="3600617"/>
              <a:ext cx="9395148" cy="4175860"/>
            </a:xfrm>
            <a:custGeom>
              <a:avLst/>
              <a:gdLst>
                <a:gd name="connsiteX0" fmla="*/ 0 w 5105400"/>
                <a:gd name="connsiteY0" fmla="*/ 2066925 h 2087930"/>
                <a:gd name="connsiteX1" fmla="*/ 2505075 w 5105400"/>
                <a:gd name="connsiteY1" fmla="*/ 409575 h 2087930"/>
                <a:gd name="connsiteX2" fmla="*/ 3648075 w 5105400"/>
                <a:gd name="connsiteY2" fmla="*/ 2085975 h 2087930"/>
                <a:gd name="connsiteX3" fmla="*/ 5105400 w 5105400"/>
                <a:gd name="connsiteY3" fmla="*/ 0 h 2087930"/>
                <a:gd name="connsiteX4" fmla="*/ 5105400 w 5105400"/>
                <a:gd name="connsiteY4" fmla="*/ 0 h 2087930"/>
                <a:gd name="connsiteX5" fmla="*/ 5105400 w 5105400"/>
                <a:gd name="connsiteY5" fmla="*/ 0 h 2087930"/>
                <a:gd name="connsiteX6" fmla="*/ 5105400 w 5105400"/>
                <a:gd name="connsiteY6" fmla="*/ 0 h 2087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05400" h="2087930">
                  <a:moveTo>
                    <a:pt x="0" y="2066925"/>
                  </a:moveTo>
                  <a:cubicBezTo>
                    <a:pt x="948531" y="1236662"/>
                    <a:pt x="1897063" y="406400"/>
                    <a:pt x="2505075" y="409575"/>
                  </a:cubicBezTo>
                  <a:cubicBezTo>
                    <a:pt x="3113087" y="412750"/>
                    <a:pt x="3214688" y="2154237"/>
                    <a:pt x="3648075" y="2085975"/>
                  </a:cubicBezTo>
                  <a:cubicBezTo>
                    <a:pt x="4081462" y="2017713"/>
                    <a:pt x="5105400" y="0"/>
                    <a:pt x="5105400" y="0"/>
                  </a:cubicBezTo>
                  <a:lnTo>
                    <a:pt x="5105400" y="0"/>
                  </a:lnTo>
                  <a:lnTo>
                    <a:pt x="5105400" y="0"/>
                  </a:lnTo>
                  <a:lnTo>
                    <a:pt x="5105400" y="0"/>
                  </a:lnTo>
                </a:path>
              </a:pathLst>
            </a:cu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 sz="9600"/>
            </a:p>
          </p:txBody>
        </p:sp>
      </p:grpSp>
      <p:pic>
        <p:nvPicPr>
          <p:cNvPr id="42" name="תמונה 41">
            <a:extLst>
              <a:ext uri="{FF2B5EF4-FFF2-40B4-BE49-F238E27FC236}">
                <a16:creationId xmlns:a16="http://schemas.microsoft.com/office/drawing/2014/main" id="{956F240D-F654-4EA4-93EE-C91350BAEB1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726904" y="7546743"/>
            <a:ext cx="2796266" cy="43233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3" name="מלבן 42">
                <a:extLst>
                  <a:ext uri="{FF2B5EF4-FFF2-40B4-BE49-F238E27FC236}">
                    <a16:creationId xmlns:a16="http://schemas.microsoft.com/office/drawing/2014/main" id="{856FA996-AA89-499A-92F3-6977344243DA}"/>
                  </a:ext>
                </a:extLst>
              </p:cNvPr>
              <p:cNvSpPr/>
              <p:nvPr/>
            </p:nvSpPr>
            <p:spPr>
              <a:xfrm>
                <a:off x="20814613" y="6425886"/>
                <a:ext cx="2653290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6000" i="1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60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6000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he-IL" sz="6000" dirty="0"/>
              </a:p>
            </p:txBody>
          </p:sp>
        </mc:Choice>
        <mc:Fallback xmlns="">
          <p:sp>
            <p:nvSpPr>
              <p:cNvPr id="43" name="מלבן 42">
                <a:extLst>
                  <a:ext uri="{FF2B5EF4-FFF2-40B4-BE49-F238E27FC236}">
                    <a16:creationId xmlns:a16="http://schemas.microsoft.com/office/drawing/2014/main" id="{856FA996-AA89-499A-92F3-6977344243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4613" y="6425886"/>
                <a:ext cx="2653290" cy="92333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כותרת 1">
                <a:extLst>
                  <a:ext uri="{FF2B5EF4-FFF2-40B4-BE49-F238E27FC236}">
                    <a16:creationId xmlns:a16="http://schemas.microsoft.com/office/drawing/2014/main" id="{B037E263-41AB-4DB7-8C1A-9C085400598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17012" y="8155007"/>
                <a:ext cx="12846931" cy="3502721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lIns="182880" tIns="91440" rIns="182880" bIns="91440" rtlCol="0" anchor="ctr">
                <a:no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:r>
                  <a:rPr lang="he-IL" sz="3800" b="1" dirty="0">
                    <a:solidFill>
                      <a:srgbClr val="C00000"/>
                    </a:solidFill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מעלת הפולינום מצביעה על התנהגות הפונקציה בקצוות. </a:t>
                </a:r>
              </a:p>
              <a:p>
                <a:pPr algn="r"/>
                <a:endParaRPr lang="he-IL" sz="38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  <a:p>
                <a:pPr algn="r"/>
                <a:r>
                  <a:rPr lang="he-IL" sz="3800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פונקציה ממעלה זוגית תתנהג בקצוות כמו הפונקציה </a:t>
                </a:r>
                <a14:m>
                  <m:oMath xmlns:m="http://schemas.openxmlformats.org/officeDocument/2006/math">
                    <m:r>
                      <a:rPr lang="en-US" sz="40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000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4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sz="4000" dirty="0">
                  <a:latin typeface="Rubik" pitchFamily="2" charset="-79"/>
                  <a:cs typeface="Rubik" pitchFamily="2" charset="-79"/>
                </a:endParaRPr>
              </a:p>
              <a:p>
                <a:pPr algn="r"/>
                <a:endParaRPr lang="he-IL" sz="38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  <a:p>
                <a:pPr algn="r"/>
                <a:r>
                  <a:rPr lang="he-IL" sz="3800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פונקציה ממעלה אי זוגית תתנהג בקצוות כמו הפונקציה </a:t>
                </a:r>
                <a14:m>
                  <m:oMath xmlns:m="http://schemas.openxmlformats.org/officeDocument/2006/math">
                    <m:r>
                      <a:rPr lang="en-US" sz="40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000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4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he-IL" sz="4000" dirty="0">
                  <a:latin typeface="Rubik" pitchFamily="2" charset="-79"/>
                  <a:cs typeface="Rubik" pitchFamily="2" charset="-79"/>
                </a:endParaRPr>
              </a:p>
              <a:p>
                <a:pPr algn="r"/>
                <a:r>
                  <a:rPr lang="he-IL" sz="3800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 </a:t>
                </a:r>
                <a:endParaRPr lang="en-US" sz="38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44" name="כותרת 1">
                <a:extLst>
                  <a:ext uri="{FF2B5EF4-FFF2-40B4-BE49-F238E27FC236}">
                    <a16:creationId xmlns:a16="http://schemas.microsoft.com/office/drawing/2014/main" id="{B037E263-41AB-4DB7-8C1A-9C08540059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7012" y="8155007"/>
                <a:ext cx="12846931" cy="3502721"/>
              </a:xfrm>
              <a:prstGeom prst="rect">
                <a:avLst/>
              </a:prstGeom>
              <a:blipFill>
                <a:blip r:embed="rId13"/>
                <a:stretch>
                  <a:fillRect t="-1038" r="-758" b="-346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5" name="תמונה 44">
            <a:extLst>
              <a:ext uri="{FF2B5EF4-FFF2-40B4-BE49-F238E27FC236}">
                <a16:creationId xmlns:a16="http://schemas.microsoft.com/office/drawing/2014/main" id="{C065CE72-F6D1-4E11-A6DE-4498F3EFDEF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3992" y="8132894"/>
            <a:ext cx="2991496" cy="43954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6" name="מלבן 45">
                <a:extLst>
                  <a:ext uri="{FF2B5EF4-FFF2-40B4-BE49-F238E27FC236}">
                    <a16:creationId xmlns:a16="http://schemas.microsoft.com/office/drawing/2014/main" id="{C5CD8B3D-99E2-4E7D-9A56-1D2A70548642}"/>
                  </a:ext>
                </a:extLst>
              </p:cNvPr>
              <p:cNvSpPr/>
              <p:nvPr/>
            </p:nvSpPr>
            <p:spPr>
              <a:xfrm>
                <a:off x="570086" y="7361971"/>
                <a:ext cx="2159309" cy="7571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46" name="מלבן 45">
                <a:extLst>
                  <a:ext uri="{FF2B5EF4-FFF2-40B4-BE49-F238E27FC236}">
                    <a16:creationId xmlns:a16="http://schemas.microsoft.com/office/drawing/2014/main" id="{C5CD8B3D-99E2-4E7D-9A56-1D2A705486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086" y="7361971"/>
                <a:ext cx="2159309" cy="75713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C31697B0-B49A-4C9E-A379-6B032E766798}"/>
              </a:ext>
            </a:extLst>
          </p:cNvPr>
          <p:cNvGrpSpPr/>
          <p:nvPr/>
        </p:nvGrpSpPr>
        <p:grpSpPr>
          <a:xfrm>
            <a:off x="2595134" y="3893550"/>
            <a:ext cx="5302876" cy="4995803"/>
            <a:chOff x="5372582" y="4070513"/>
            <a:chExt cx="5302876" cy="4995803"/>
          </a:xfrm>
        </p:grpSpPr>
        <p:cxnSp>
          <p:nvCxnSpPr>
            <p:cNvPr id="9" name="מחבר חץ ישר 8">
              <a:extLst>
                <a:ext uri="{FF2B5EF4-FFF2-40B4-BE49-F238E27FC236}">
                  <a16:creationId xmlns:a16="http://schemas.microsoft.com/office/drawing/2014/main" id="{84BA5740-6587-43C6-8CA7-95AAFE45949A}"/>
                </a:ext>
              </a:extLst>
            </p:cNvPr>
            <p:cNvCxnSpPr>
              <a:cxnSpLocks/>
            </p:cNvCxnSpPr>
            <p:nvPr/>
          </p:nvCxnSpPr>
          <p:spPr>
            <a:xfrm>
              <a:off x="5372582" y="6968148"/>
              <a:ext cx="5302876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מחבר ישר 9">
              <a:extLst>
                <a:ext uri="{FF2B5EF4-FFF2-40B4-BE49-F238E27FC236}">
                  <a16:creationId xmlns:a16="http://schemas.microsoft.com/office/drawing/2014/main" id="{E8A3E5BC-CB24-4847-8BEB-13DEBF2C5004}"/>
                </a:ext>
              </a:extLst>
            </p:cNvPr>
            <p:cNvCxnSpPr>
              <a:cxnSpLocks/>
            </p:cNvCxnSpPr>
            <p:nvPr/>
          </p:nvCxnSpPr>
          <p:spPr>
            <a:xfrm>
              <a:off x="7047167" y="6719214"/>
              <a:ext cx="0" cy="469215"/>
            </a:xfrm>
            <a:prstGeom prst="line">
              <a:avLst/>
            </a:prstGeom>
            <a:ln w="38100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מחבר ישר 10">
              <a:extLst>
                <a:ext uri="{FF2B5EF4-FFF2-40B4-BE49-F238E27FC236}">
                  <a16:creationId xmlns:a16="http://schemas.microsoft.com/office/drawing/2014/main" id="{042002A4-5033-49F9-8933-CEF479498AAD}"/>
                </a:ext>
              </a:extLst>
            </p:cNvPr>
            <p:cNvCxnSpPr>
              <a:cxnSpLocks/>
            </p:cNvCxnSpPr>
            <p:nvPr/>
          </p:nvCxnSpPr>
          <p:spPr>
            <a:xfrm>
              <a:off x="8953816" y="6764527"/>
              <a:ext cx="0" cy="469215"/>
            </a:xfrm>
            <a:prstGeom prst="line">
              <a:avLst/>
            </a:prstGeom>
            <a:ln w="38100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אליפסה 11">
              <a:extLst>
                <a:ext uri="{FF2B5EF4-FFF2-40B4-BE49-F238E27FC236}">
                  <a16:creationId xmlns:a16="http://schemas.microsoft.com/office/drawing/2014/main" id="{F05E376C-6D14-4D65-90BB-67AF227417D6}"/>
                </a:ext>
              </a:extLst>
            </p:cNvPr>
            <p:cNvSpPr/>
            <p:nvPr/>
          </p:nvSpPr>
          <p:spPr>
            <a:xfrm>
              <a:off x="8834656" y="6824214"/>
              <a:ext cx="237596" cy="26755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9600"/>
            </a:p>
          </p:txBody>
        </p:sp>
        <p:sp>
          <p:nvSpPr>
            <p:cNvPr id="13" name="אליפסה 12">
              <a:extLst>
                <a:ext uri="{FF2B5EF4-FFF2-40B4-BE49-F238E27FC236}">
                  <a16:creationId xmlns:a16="http://schemas.microsoft.com/office/drawing/2014/main" id="{EDA456A3-DCC2-405F-890F-F6F64C9F37B8}"/>
                </a:ext>
              </a:extLst>
            </p:cNvPr>
            <p:cNvSpPr/>
            <p:nvPr/>
          </p:nvSpPr>
          <p:spPr>
            <a:xfrm>
              <a:off x="6928007" y="6816019"/>
              <a:ext cx="237596" cy="26755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96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277D0FD3-A974-453D-AB0E-8379A627B2CA}"/>
                    </a:ext>
                  </a:extLst>
                </p:cNvPr>
                <p:cNvSpPr/>
                <p:nvPr/>
              </p:nvSpPr>
              <p:spPr>
                <a:xfrm>
                  <a:off x="6757623" y="7270841"/>
                  <a:ext cx="495004" cy="64586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5400" i="1" dirty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he-IL" sz="5400" dirty="0"/>
                </a:p>
              </p:txBody>
            </p:sp>
          </mc:Choice>
          <mc:Fallback xmlns="">
            <p:sp>
              <p:nvSpPr>
                <p:cNvPr id="14" name="מלבן 13">
                  <a:extLst>
                    <a:ext uri="{FF2B5EF4-FFF2-40B4-BE49-F238E27FC236}">
                      <a16:creationId xmlns:a16="http://schemas.microsoft.com/office/drawing/2014/main" id="{277D0FD3-A974-453D-AB0E-8379A627B2C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57623" y="7270841"/>
                  <a:ext cx="495004" cy="64586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מלבן 14">
                  <a:extLst>
                    <a:ext uri="{FF2B5EF4-FFF2-40B4-BE49-F238E27FC236}">
                      <a16:creationId xmlns:a16="http://schemas.microsoft.com/office/drawing/2014/main" id="{DC8B515D-3A4A-47A8-B2C0-3CB4AFF38673}"/>
                    </a:ext>
                  </a:extLst>
                </p:cNvPr>
                <p:cNvSpPr/>
                <p:nvPr/>
              </p:nvSpPr>
              <p:spPr>
                <a:xfrm>
                  <a:off x="8726995" y="7248114"/>
                  <a:ext cx="495004" cy="64586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5400" i="1" dirty="0"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he-IL" sz="5400" dirty="0"/>
                </a:p>
              </p:txBody>
            </p:sp>
          </mc:Choice>
          <mc:Fallback xmlns="">
            <p:sp>
              <p:nvSpPr>
                <p:cNvPr id="15" name="מלבן 14">
                  <a:extLst>
                    <a:ext uri="{FF2B5EF4-FFF2-40B4-BE49-F238E27FC236}">
                      <a16:creationId xmlns:a16="http://schemas.microsoft.com/office/drawing/2014/main" id="{DC8B515D-3A4A-47A8-B2C0-3CB4AFF386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26995" y="7248114"/>
                  <a:ext cx="495004" cy="64586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מלבן 15">
                  <a:extLst>
                    <a:ext uri="{FF2B5EF4-FFF2-40B4-BE49-F238E27FC236}">
                      <a16:creationId xmlns:a16="http://schemas.microsoft.com/office/drawing/2014/main" id="{843B8C80-8538-427B-812E-52B9CB6C736E}"/>
                    </a:ext>
                  </a:extLst>
                </p:cNvPr>
                <p:cNvSpPr/>
                <p:nvPr/>
              </p:nvSpPr>
              <p:spPr>
                <a:xfrm>
                  <a:off x="9430085" y="5924022"/>
                  <a:ext cx="932765" cy="92265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8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+</m:t>
                        </m:r>
                      </m:oMath>
                    </m:oMathPara>
                  </a14:m>
                  <a:endParaRPr lang="he-IL" sz="8000" b="1" dirty="0"/>
                </a:p>
              </p:txBody>
            </p:sp>
          </mc:Choice>
          <mc:Fallback xmlns="">
            <p:sp>
              <p:nvSpPr>
                <p:cNvPr id="16" name="מלבן 15">
                  <a:extLst>
                    <a:ext uri="{FF2B5EF4-FFF2-40B4-BE49-F238E27FC236}">
                      <a16:creationId xmlns:a16="http://schemas.microsoft.com/office/drawing/2014/main" id="{843B8C80-8538-427B-812E-52B9CB6C736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30085" y="5924022"/>
                  <a:ext cx="932765" cy="922657"/>
                </a:xfrm>
                <a:prstGeom prst="rect">
                  <a:avLst/>
                </a:prstGeom>
                <a:blipFill>
                  <a:blip r:embed="rId18"/>
                  <a:stretch>
                    <a:fillRect b="-1987"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מלבן 16">
                  <a:extLst>
                    <a:ext uri="{FF2B5EF4-FFF2-40B4-BE49-F238E27FC236}">
                      <a16:creationId xmlns:a16="http://schemas.microsoft.com/office/drawing/2014/main" id="{F2736AA7-FAF5-43D1-9303-77B9AFA9B893}"/>
                    </a:ext>
                  </a:extLst>
                </p:cNvPr>
                <p:cNvSpPr/>
                <p:nvPr/>
              </p:nvSpPr>
              <p:spPr>
                <a:xfrm>
                  <a:off x="7473107" y="5952638"/>
                  <a:ext cx="932765" cy="92265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8000" b="1" i="1">
                            <a:solidFill>
                              <a:srgbClr val="00B05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−</m:t>
                        </m:r>
                      </m:oMath>
                    </m:oMathPara>
                  </a14:m>
                  <a:endParaRPr lang="he-IL" sz="8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17" name="מלבן 16">
                  <a:extLst>
                    <a:ext uri="{FF2B5EF4-FFF2-40B4-BE49-F238E27FC236}">
                      <a16:creationId xmlns:a16="http://schemas.microsoft.com/office/drawing/2014/main" id="{F2736AA7-FAF5-43D1-9303-77B9AFA9B89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73107" y="5952638"/>
                  <a:ext cx="932765" cy="922657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מלבן 17">
                  <a:extLst>
                    <a:ext uri="{FF2B5EF4-FFF2-40B4-BE49-F238E27FC236}">
                      <a16:creationId xmlns:a16="http://schemas.microsoft.com/office/drawing/2014/main" id="{D255E75C-E137-4AFE-ACD5-81ED881B5299}"/>
                    </a:ext>
                  </a:extLst>
                </p:cNvPr>
                <p:cNvSpPr/>
                <p:nvPr/>
              </p:nvSpPr>
              <p:spPr>
                <a:xfrm>
                  <a:off x="5680215" y="5879886"/>
                  <a:ext cx="932765" cy="92265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8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+</m:t>
                        </m:r>
                      </m:oMath>
                    </m:oMathPara>
                  </a14:m>
                  <a:endParaRPr lang="he-IL" sz="8000" b="1" dirty="0"/>
                </a:p>
              </p:txBody>
            </p:sp>
          </mc:Choice>
          <mc:Fallback xmlns="">
            <p:sp>
              <p:nvSpPr>
                <p:cNvPr id="18" name="מלבן 17">
                  <a:extLst>
                    <a:ext uri="{FF2B5EF4-FFF2-40B4-BE49-F238E27FC236}">
                      <a16:creationId xmlns:a16="http://schemas.microsoft.com/office/drawing/2014/main" id="{D255E75C-E137-4AFE-ACD5-81ED881B529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80215" y="5879886"/>
                  <a:ext cx="932765" cy="922657"/>
                </a:xfrm>
                <a:prstGeom prst="rect">
                  <a:avLst/>
                </a:prstGeom>
                <a:blipFill>
                  <a:blip r:embed="rId20"/>
                  <a:stretch>
                    <a:fillRect b="-1987"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צורה חופשית: צורה 18">
              <a:extLst>
                <a:ext uri="{FF2B5EF4-FFF2-40B4-BE49-F238E27FC236}">
                  <a16:creationId xmlns:a16="http://schemas.microsoft.com/office/drawing/2014/main" id="{063168EE-00F3-459F-BAD7-02EC70D5F706}"/>
                </a:ext>
              </a:extLst>
            </p:cNvPr>
            <p:cNvSpPr/>
            <p:nvPr/>
          </p:nvSpPr>
          <p:spPr>
            <a:xfrm>
              <a:off x="6311187" y="4070513"/>
              <a:ext cx="3163905" cy="4995803"/>
            </a:xfrm>
            <a:custGeom>
              <a:avLst/>
              <a:gdLst>
                <a:gd name="connsiteX0" fmla="*/ 0 w 2667000"/>
                <a:gd name="connsiteY0" fmla="*/ 47625 h 3448077"/>
                <a:gd name="connsiteX1" fmla="*/ 1552575 w 2667000"/>
                <a:gd name="connsiteY1" fmla="*/ 3448050 h 3448077"/>
                <a:gd name="connsiteX2" fmla="*/ 2667000 w 2667000"/>
                <a:gd name="connsiteY2" fmla="*/ 0 h 3448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7000" h="3448077">
                  <a:moveTo>
                    <a:pt x="0" y="47625"/>
                  </a:moveTo>
                  <a:cubicBezTo>
                    <a:pt x="554037" y="1751806"/>
                    <a:pt x="1108075" y="3455987"/>
                    <a:pt x="1552575" y="3448050"/>
                  </a:cubicBezTo>
                  <a:cubicBezTo>
                    <a:pt x="1997075" y="3440113"/>
                    <a:pt x="2332037" y="1720056"/>
                    <a:pt x="2667000" y="0"/>
                  </a:cubicBezTo>
                </a:path>
              </a:pathLst>
            </a:cu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 sz="9600" dirty="0"/>
            </a:p>
          </p:txBody>
        </p:sp>
      </p:grpSp>
      <p:sp>
        <p:nvSpPr>
          <p:cNvPr id="8" name="חץ: למטה 7">
            <a:extLst>
              <a:ext uri="{FF2B5EF4-FFF2-40B4-BE49-F238E27FC236}">
                <a16:creationId xmlns:a16="http://schemas.microsoft.com/office/drawing/2014/main" id="{14D02D69-5B13-476B-BA9E-1FB8E8C61C63}"/>
              </a:ext>
            </a:extLst>
          </p:cNvPr>
          <p:cNvSpPr/>
          <p:nvPr/>
        </p:nvSpPr>
        <p:spPr>
          <a:xfrm>
            <a:off x="11232093" y="1822499"/>
            <a:ext cx="584911" cy="6205034"/>
          </a:xfrm>
          <a:prstGeom prst="downArrow">
            <a:avLst/>
          </a:prstGeom>
          <a:solidFill>
            <a:srgbClr val="910A3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e-I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1" name="תמונה 40">
            <a:extLst>
              <a:ext uri="{FF2B5EF4-FFF2-40B4-BE49-F238E27FC236}">
                <a16:creationId xmlns:a16="http://schemas.microsoft.com/office/drawing/2014/main" id="{59112A01-DCCD-4A70-B7A7-A22502D5A35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389" y="11870121"/>
            <a:ext cx="24384000" cy="1892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119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 animBg="1"/>
      <p:bldP spid="4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>
            <a:extLst>
              <a:ext uri="{FF2B5EF4-FFF2-40B4-BE49-F238E27FC236}">
                <a16:creationId xmlns:a16="http://schemas.microsoft.com/office/drawing/2014/main" id="{839A95F9-C84A-4567-A915-BD0E400DA637}"/>
              </a:ext>
            </a:extLst>
          </p:cNvPr>
          <p:cNvSpPr/>
          <p:nvPr/>
        </p:nvSpPr>
        <p:spPr>
          <a:xfrm>
            <a:off x="0" y="136186"/>
            <a:ext cx="24422910" cy="13443627"/>
          </a:xfrm>
          <a:custGeom>
            <a:avLst/>
            <a:gdLst/>
            <a:ahLst/>
            <a:cxnLst/>
            <a:rect l="l" t="t" r="r" b="b"/>
            <a:pathLst>
              <a:path w="18288000" h="10264140">
                <a:moveTo>
                  <a:pt x="0" y="0"/>
                </a:moveTo>
                <a:lnTo>
                  <a:pt x="18288000" y="0"/>
                </a:lnTo>
                <a:lnTo>
                  <a:pt x="18288000" y="10264140"/>
                </a:lnTo>
                <a:lnTo>
                  <a:pt x="0" y="10264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83" t="-3297" r="-1363" b="-3655"/>
            </a:stretch>
          </a:blipFill>
        </p:spPr>
        <p:txBody>
          <a:bodyPr/>
          <a:lstStyle/>
          <a:p>
            <a:endParaRPr lang="he-IL" sz="6400">
              <a:latin typeface="Rubik" pitchFamily="2" charset="-79"/>
              <a:cs typeface="Rubik" pitchFamily="2" charset="-79"/>
            </a:endParaRPr>
          </a:p>
        </p:txBody>
      </p:sp>
      <p:sp>
        <p:nvSpPr>
          <p:cNvPr id="3" name="כותרת 1">
            <a:extLst>
              <a:ext uri="{FF2B5EF4-FFF2-40B4-BE49-F238E27FC236}">
                <a16:creationId xmlns:a16="http://schemas.microsoft.com/office/drawing/2014/main" id="{F450F8FE-F118-4AB7-A74F-450A32CEFF9A}"/>
              </a:ext>
            </a:extLst>
          </p:cNvPr>
          <p:cNvSpPr txBox="1">
            <a:spLocks/>
          </p:cNvSpPr>
          <p:nvPr/>
        </p:nvSpPr>
        <p:spPr>
          <a:xfrm>
            <a:off x="3767847" y="306758"/>
            <a:ext cx="16848306" cy="239753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/>
            <a:r>
              <a:rPr lang="he-IL" sz="8000" b="0" dirty="0">
                <a:solidFill>
                  <a:srgbClr val="910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חקירה איכותנית של פולינום </a:t>
            </a:r>
            <a:br>
              <a:rPr lang="he-IL" sz="4800" b="0" dirty="0">
                <a:solidFill>
                  <a:srgbClr val="910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</a:br>
            <a:r>
              <a:rPr lang="he-IL" sz="4800" b="0" dirty="0">
                <a:solidFill>
                  <a:srgbClr val="910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(</a:t>
            </a:r>
            <a:r>
              <a:rPr lang="he-IL" sz="4800" b="0" dirty="0">
                <a:solidFill>
                  <a:srgbClr val="910A3E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2 שעות לימוד)   </a:t>
            </a:r>
            <a:endParaRPr lang="he-IL" sz="8000" b="0" dirty="0">
              <a:solidFill>
                <a:srgbClr val="910A3E"/>
              </a:solidFill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30" name="מלבן 29">
            <a:extLst>
              <a:ext uri="{FF2B5EF4-FFF2-40B4-BE49-F238E27FC236}">
                <a16:creationId xmlns:a16="http://schemas.microsoft.com/office/drawing/2014/main" id="{35D660FF-0137-4114-BA73-9C05982EE101}"/>
              </a:ext>
            </a:extLst>
          </p:cNvPr>
          <p:cNvSpPr/>
          <p:nvPr/>
        </p:nvSpPr>
        <p:spPr>
          <a:xfrm>
            <a:off x="8093412" y="1849798"/>
            <a:ext cx="15403230" cy="42857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lang="he-IL" sz="4000" b="1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המלצות לתרגול: </a:t>
            </a:r>
          </a:p>
          <a:p>
            <a:pPr algn="r">
              <a:lnSpc>
                <a:spcPct val="100000"/>
              </a:lnSpc>
            </a:pPr>
            <a:r>
              <a:rPr lang="he-IL" sz="40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ארכימדס כיתה י' – עמוד 205 שאלה 5 , עמוד 207  שאלה 13, </a:t>
            </a:r>
          </a:p>
          <a:p>
            <a:pPr algn="r">
              <a:lnSpc>
                <a:spcPct val="100000"/>
              </a:lnSpc>
            </a:pPr>
            <a:r>
              <a:rPr lang="he-IL" sz="40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יואל גבע קדם אנליזה – עמודים 32-33, עמוד 38, עמודים 40-41 </a:t>
            </a:r>
          </a:p>
          <a:p>
            <a:pPr algn="r">
              <a:lnSpc>
                <a:spcPct val="100000"/>
              </a:lnSpc>
            </a:pPr>
            <a:r>
              <a:rPr lang="he-IL" sz="40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משבת- אין </a:t>
            </a:r>
          </a:p>
        </p:txBody>
      </p:sp>
    </p:spTree>
    <p:extLst>
      <p:ext uri="{BB962C8B-B14F-4D97-AF65-F5344CB8AC3E}">
        <p14:creationId xmlns:p14="http://schemas.microsoft.com/office/powerpoint/2010/main" val="345831619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15310</TotalTime>
  <Words>1403</Words>
  <Application>Microsoft Office PowerPoint</Application>
  <PresentationFormat>מותאם אישית</PresentationFormat>
  <Paragraphs>263</Paragraphs>
  <Slides>16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16</vt:i4>
      </vt:variant>
    </vt:vector>
  </HeadingPairs>
  <TitlesOfParts>
    <vt:vector size="23" baseType="lpstr">
      <vt:lpstr>Arial</vt:lpstr>
      <vt:lpstr>Calibri Light</vt:lpstr>
      <vt:lpstr>Cambria Math</vt:lpstr>
      <vt:lpstr>Helvetica Neue</vt:lpstr>
      <vt:lpstr>Helvetica Neue Medium</vt:lpstr>
      <vt:lpstr>Rubik</vt:lpstr>
      <vt:lpstr>21_BasicWhite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מסקנות – מעלת הפולינום 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USER</cp:lastModifiedBy>
  <cp:revision>102</cp:revision>
  <dcterms:modified xsi:type="dcterms:W3CDTF">2024-12-29T09:15:28Z</dcterms:modified>
</cp:coreProperties>
</file>